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2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94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48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59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529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68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28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521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80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82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674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5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715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479E2-3C15-41D0-84C8-816895CF54B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AA0AE-E85C-44B4-89DB-50B72AADA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44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Fyzici a </a:t>
            </a:r>
            <a:r>
              <a:rPr lang="cs-CZ" smtClean="0"/>
              <a:t>fyzikální jevy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VY_32_INOVACE_26_Odraz světla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39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atMod val="300000"/>
              </a:schemeClr>
            </a:gs>
            <a:gs pos="95000">
              <a:srgbClr val="C00000"/>
            </a:gs>
            <a:gs pos="69000">
              <a:srgbClr val="FFC000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Světlo</a:t>
            </a:r>
            <a:endParaRPr lang="cs-CZ" sz="6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916832"/>
            <a:ext cx="8568952" cy="4248472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Viditelné světlo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 elektromagnetické záření o vlnové délce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400–750 nm</a:t>
            </a:r>
          </a:p>
          <a:p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Různé frekvence a vlnové délky světla vidíme jako barvy,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červené světlo s nejdelší vlnovou délkou a nejnižší frekvencí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fialové nejkratší vlnovou délkou  a s nejvyšší frekvencí.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-3231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</a:p>
        </p:txBody>
      </p:sp>
      <p:pic>
        <p:nvPicPr>
          <p:cNvPr id="1030" name="Picture 6" descr="http://www.fotografovani.cz/images2/rom_col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284984"/>
            <a:ext cx="4286250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0" y="-3231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9"/>
          <p:cNvSpPr>
            <a:spLocks noChangeArrowheads="1"/>
          </p:cNvSpPr>
          <p:nvPr/>
        </p:nvSpPr>
        <p:spPr bwMode="auto">
          <a:xfrm>
            <a:off x="0" y="-3231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4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9077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atMod val="300000"/>
              </a:schemeClr>
            </a:gs>
            <a:gs pos="95000">
              <a:srgbClr val="C00000"/>
            </a:gs>
            <a:gs pos="69000">
              <a:srgbClr val="FFC000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967335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8488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rychlost světla ve vakuu je univerzální konstantou, jejíž velikost je určena hodnotou </a:t>
            </a:r>
            <a:r>
              <a:rPr lang="cs-CZ" sz="2000" i="1" dirty="0" smtClean="0"/>
              <a:t>c</a:t>
            </a:r>
            <a:r>
              <a:rPr lang="cs-CZ" sz="2000" dirty="0" smtClean="0"/>
              <a:t>=299 792 458 m/s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Často se používá zaokrouhlená hodnota 300 000 000 m/s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Platí vztah:                         </a:t>
            </a:r>
            <a:r>
              <a:rPr lang="cs-CZ" sz="2800" b="1" i="1" dirty="0" smtClean="0"/>
              <a:t>c = f.</a:t>
            </a:r>
            <a:r>
              <a:rPr lang="el-GR" sz="2800" b="1" i="1" dirty="0" smtClean="0">
                <a:latin typeface="Times New Roman"/>
                <a:cs typeface="Times New Roman"/>
              </a:rPr>
              <a:t>λ</a:t>
            </a:r>
            <a:endParaRPr lang="cs-CZ" sz="2800" b="1" i="1" dirty="0" smtClean="0">
              <a:latin typeface="Times New Roman"/>
              <a:cs typeface="Times New Roman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b="1" i="1" dirty="0">
              <a:latin typeface="Times New Roman"/>
              <a:cs typeface="Times New Roman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 jiném prostředí se světlo šíří rychlostí </a:t>
            </a:r>
            <a:r>
              <a:rPr lang="cs-CZ" sz="2000" i="1" dirty="0" smtClean="0"/>
              <a:t>v</a:t>
            </a:r>
            <a:r>
              <a:rPr lang="cs-CZ" sz="2000" dirty="0" smtClean="0"/>
              <a:t>, která je vždy nižší než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b="1" i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Světlo</a:t>
            </a:r>
            <a:endParaRPr lang="cs-CZ" sz="6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29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atMod val="300000"/>
              </a:schemeClr>
            </a:gs>
            <a:gs pos="95000">
              <a:srgbClr val="C00000"/>
            </a:gs>
            <a:gs pos="69000">
              <a:srgbClr val="FFC000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Světlo</a:t>
            </a:r>
            <a:endParaRPr lang="cs-CZ" sz="6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084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světla : Slunce, hvězdy , hvězdy, plameny, rozžhavená tělesa, žárovka…</a:t>
            </a:r>
            <a:endParaRPr lang="cs-CZ" dirty="0"/>
          </a:p>
        </p:txBody>
      </p:sp>
      <p:pic>
        <p:nvPicPr>
          <p:cNvPr id="3074" name="Picture 2" descr="C:\Users\Monika\AppData\Local\Microsoft\Windows\Temporary Internet Files\Content.IE5\GKC1IW0X\MP900386748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13" b="89953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824338">
            <a:off x="6224036" y="3571617"/>
            <a:ext cx="2520280" cy="179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onika\AppData\Local\Microsoft\Windows\Temporary Internet Files\Content.IE5\AFA3MBRJ\MP9004018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9666">
            <a:off x="1331640" y="3212976"/>
            <a:ext cx="134449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ttp://www.slickcar.com/products/purple-neo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12976"/>
            <a:ext cx="2952328" cy="221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990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75000"/>
              </a:schemeClr>
            </a:gs>
            <a:gs pos="86000">
              <a:schemeClr val="tx2">
                <a:lumMod val="50000"/>
              </a:schemeClr>
            </a:gs>
            <a:gs pos="34000">
              <a:schemeClr val="accent5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dirty="0" smtClean="0">
                <a:solidFill>
                  <a:schemeClr val="bg2">
                    <a:lumMod val="75000"/>
                  </a:schemeClr>
                </a:solidFill>
              </a:rPr>
              <a:t>Světlo</a:t>
            </a:r>
            <a:endParaRPr lang="cs-CZ" sz="6600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Dráha po které se šíří světlo se nazývá </a:t>
            </a:r>
            <a:r>
              <a:rPr lang="cs-CZ" sz="2400" i="1" dirty="0" smtClean="0">
                <a:solidFill>
                  <a:schemeClr val="bg2">
                    <a:lumMod val="75000"/>
                  </a:schemeClr>
                </a:solidFill>
              </a:rPr>
              <a:t>paprsek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i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Ve stejnorodém prostředí se šíří světlo přímočaře</a:t>
            </a:r>
          </a:p>
          <a:p>
            <a:endParaRPr lang="cs-CZ" sz="2400" dirty="0"/>
          </a:p>
        </p:txBody>
      </p:sp>
      <p:sp>
        <p:nvSpPr>
          <p:cNvPr id="4" name="Litebulb"/>
          <p:cNvSpPr>
            <a:spLocks noEditPoints="1" noChangeArrowheads="1"/>
          </p:cNvSpPr>
          <p:nvPr/>
        </p:nvSpPr>
        <p:spPr bwMode="auto">
          <a:xfrm>
            <a:off x="4499992" y="4869160"/>
            <a:ext cx="674191" cy="869652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292080" y="5373216"/>
            <a:ext cx="936104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059832" y="5373216"/>
            <a:ext cx="1224136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292080" y="4293096"/>
            <a:ext cx="864096" cy="50405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3563888" y="4293096"/>
            <a:ext cx="792088" cy="50405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860032" y="3645024"/>
            <a:ext cx="0" cy="936104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0888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75000"/>
              </a:schemeClr>
            </a:gs>
            <a:gs pos="86000">
              <a:schemeClr val="tx2">
                <a:lumMod val="50000"/>
              </a:schemeClr>
            </a:gs>
            <a:gs pos="34000">
              <a:schemeClr val="accent5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postup 1"/>
          <p:cNvSpPr/>
          <p:nvPr/>
        </p:nvSpPr>
        <p:spPr>
          <a:xfrm>
            <a:off x="4211960" y="2420888"/>
            <a:ext cx="1008112" cy="2664296"/>
          </a:xfrm>
          <a:prstGeom prst="flowChart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555776" y="3429000"/>
            <a:ext cx="2304256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220072" y="314096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55776" y="3140968"/>
            <a:ext cx="2304256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555776" y="4293096"/>
            <a:ext cx="2304256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55776" y="3717032"/>
            <a:ext cx="2304256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4005064"/>
            <a:ext cx="2304256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220072" y="342900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220072" y="371703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292080" y="4005064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292080" y="429309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dirty="0" smtClean="0">
                <a:solidFill>
                  <a:schemeClr val="bg2">
                    <a:lumMod val="75000"/>
                  </a:schemeClr>
                </a:solidFill>
              </a:rPr>
              <a:t>Světlo</a:t>
            </a:r>
            <a:endParaRPr lang="cs-CZ" sz="6600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95936" y="18448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Červená folie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522920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Červená folie propustí jen červenou složku světla, ostatní  pohltí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456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75000"/>
              </a:schemeClr>
            </a:gs>
            <a:gs pos="86000">
              <a:schemeClr val="tx2">
                <a:lumMod val="50000"/>
              </a:schemeClr>
            </a:gs>
            <a:gs pos="34000">
              <a:schemeClr val="accent5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dirty="0" smtClean="0">
                <a:solidFill>
                  <a:schemeClr val="bg2">
                    <a:lumMod val="75000"/>
                  </a:schemeClr>
                </a:solidFill>
              </a:rPr>
              <a:t>Světlo</a:t>
            </a:r>
            <a:endParaRPr lang="cs-CZ" sz="6600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Odraz světla  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Tělesa, která sama nesvítí můžeme vidět jen když na ně dopadá světlo z jiných zdrojů nastává odraz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Na hladkých zrcadlových plochách platí :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Zákon odrazu   </a:t>
            </a:r>
            <a:r>
              <a:rPr lang="cs-CZ" dirty="0" smtClean="0"/>
              <a:t>  </a:t>
            </a: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el-GR" b="1" dirty="0" smtClean="0">
                <a:solidFill>
                  <a:schemeClr val="bg2">
                    <a:lumMod val="75000"/>
                  </a:schemeClr>
                </a:solidFill>
                <a:latin typeface="Times New Roman"/>
                <a:cs typeface="Times New Roman"/>
              </a:rPr>
              <a:t>ε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imes New Roman"/>
                <a:cs typeface="Times New Roman"/>
              </a:rPr>
              <a:t>  =   </a:t>
            </a:r>
            <a:r>
              <a:rPr lang="el-GR" b="1" dirty="0" smtClean="0">
                <a:solidFill>
                  <a:schemeClr val="bg2">
                    <a:lumMod val="75000"/>
                  </a:schemeClr>
                </a:solidFill>
                <a:latin typeface="Times New Roman"/>
                <a:cs typeface="Times New Roman"/>
              </a:rPr>
              <a:t>ε</a:t>
            </a:r>
            <a:r>
              <a:rPr lang="cs-CZ" b="1" baseline="-25000" dirty="0" smtClean="0">
                <a:solidFill>
                  <a:schemeClr val="bg2">
                    <a:lumMod val="75000"/>
                  </a:schemeClr>
                </a:solidFill>
                <a:latin typeface="Times New Roman"/>
                <a:cs typeface="Times New Roman"/>
              </a:rPr>
              <a:t>1</a:t>
            </a: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latin typeface="Times New Roman"/>
                <a:cs typeface="Times New Roman"/>
              </a:rPr>
              <a:t>                                                                    </a:t>
            </a:r>
            <a:r>
              <a:rPr lang="el-GR" dirty="0" smtClean="0">
                <a:latin typeface="Times New Roman"/>
                <a:cs typeface="Times New Roman"/>
              </a:rPr>
              <a:t>ε</a:t>
            </a:r>
            <a:r>
              <a:rPr lang="cs-CZ" dirty="0" smtClean="0">
                <a:latin typeface="Times New Roman"/>
                <a:cs typeface="Times New Roman"/>
              </a:rPr>
              <a:t>     </a:t>
            </a:r>
            <a:r>
              <a:rPr lang="el-GR" dirty="0" smtClean="0">
                <a:latin typeface="Times New Roman"/>
                <a:cs typeface="Times New Roman"/>
              </a:rPr>
              <a:t>ε</a:t>
            </a:r>
            <a:r>
              <a:rPr lang="cs-CZ" baseline="-25000" dirty="0" smtClean="0">
                <a:latin typeface="Times New Roman"/>
                <a:cs typeface="Times New Roman"/>
              </a:rPr>
              <a:t>1</a:t>
            </a:r>
            <a:endParaRPr lang="cs-CZ" baseline="-25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9" name="Vývojový diagram: postup 8"/>
          <p:cNvSpPr/>
          <p:nvPr/>
        </p:nvSpPr>
        <p:spPr>
          <a:xfrm>
            <a:off x="2843808" y="5517232"/>
            <a:ext cx="3600400" cy="2160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>
            <a:endCxn id="9" idx="0"/>
          </p:cNvCxnSpPr>
          <p:nvPr/>
        </p:nvCxnSpPr>
        <p:spPr>
          <a:xfrm>
            <a:off x="4644008" y="3717032"/>
            <a:ext cx="0" cy="1800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9" idx="0"/>
          </p:cNvCxnSpPr>
          <p:nvPr/>
        </p:nvCxnSpPr>
        <p:spPr>
          <a:xfrm>
            <a:off x="3635896" y="3933056"/>
            <a:ext cx="1008112" cy="1584176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9" idx="0"/>
          </p:cNvCxnSpPr>
          <p:nvPr/>
        </p:nvCxnSpPr>
        <p:spPr>
          <a:xfrm flipV="1">
            <a:off x="4644008" y="4005064"/>
            <a:ext cx="1080120" cy="1512168"/>
          </a:xfrm>
          <a:prstGeom prst="straightConnector1">
            <a:avLst/>
          </a:prstGeom>
          <a:ln w="127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3851920" y="4221088"/>
            <a:ext cx="1584176" cy="1296144"/>
          </a:xfrm>
          <a:prstGeom prst="arc">
            <a:avLst>
              <a:gd name="adj1" fmla="val 12559055"/>
              <a:gd name="adj2" fmla="val 200241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307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75000"/>
              </a:schemeClr>
            </a:gs>
            <a:gs pos="86000">
              <a:schemeClr val="tx2">
                <a:lumMod val="50000"/>
              </a:schemeClr>
            </a:gs>
            <a:gs pos="34000">
              <a:schemeClr val="accent5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ětiva 25"/>
          <p:cNvSpPr/>
          <p:nvPr/>
        </p:nvSpPr>
        <p:spPr>
          <a:xfrm rot="16789684">
            <a:off x="899851" y="3134554"/>
            <a:ext cx="2304256" cy="2232248"/>
          </a:xfrm>
          <a:prstGeom prst="chord">
            <a:avLst>
              <a:gd name="adj1" fmla="val 4974125"/>
              <a:gd name="adj2" fmla="val 1547598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i="1" dirty="0" smtClean="0">
                <a:solidFill>
                  <a:schemeClr val="bg2">
                    <a:lumMod val="75000"/>
                  </a:schemeClr>
                </a:solidFill>
              </a:rPr>
              <a:t>Světlo</a:t>
            </a:r>
            <a:endParaRPr lang="cs-CZ" sz="6600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280920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Lom světla  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Když  na rozhraní průhledných dvou prostředí dopadá světlo ,část světla se odrazí  a část světla se lomí</a:t>
            </a:r>
            <a:r>
              <a:rPr lang="cs-CZ" dirty="0" smtClean="0"/>
              <a:t>.  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043608" y="4293096"/>
            <a:ext cx="19442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2780928"/>
            <a:ext cx="72008" cy="30963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26" idx="2"/>
          </p:cNvCxnSpPr>
          <p:nvPr/>
        </p:nvCxnSpPr>
        <p:spPr>
          <a:xfrm>
            <a:off x="1187624" y="3140968"/>
            <a:ext cx="863658" cy="115813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26" idx="2"/>
          </p:cNvCxnSpPr>
          <p:nvPr/>
        </p:nvCxnSpPr>
        <p:spPr>
          <a:xfrm>
            <a:off x="2051282" y="4299102"/>
            <a:ext cx="504494" cy="129013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 rot="17392995">
            <a:off x="1473586" y="3391602"/>
            <a:ext cx="864096" cy="908250"/>
          </a:xfrm>
          <a:prstGeom prst="arc">
            <a:avLst>
              <a:gd name="adj1" fmla="val 16748621"/>
              <a:gd name="adj2" fmla="val 21280309"/>
            </a:avLst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8888285">
            <a:off x="1692722" y="4356945"/>
            <a:ext cx="936104" cy="792088"/>
          </a:xfrm>
          <a:prstGeom prst="arc">
            <a:avLst>
              <a:gd name="adj1" fmla="val 16403079"/>
              <a:gd name="adj2" fmla="val 19167893"/>
            </a:avLst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7" name="Tětiva 26"/>
          <p:cNvSpPr/>
          <p:nvPr/>
        </p:nvSpPr>
        <p:spPr>
          <a:xfrm rot="5634619">
            <a:off x="5260039" y="3178396"/>
            <a:ext cx="2304256" cy="2232248"/>
          </a:xfrm>
          <a:prstGeom prst="chord">
            <a:avLst>
              <a:gd name="adj1" fmla="val 4937866"/>
              <a:gd name="adj2" fmla="val 16246997"/>
            </a:avLst>
          </a:pr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 flipH="1" flipV="1">
            <a:off x="5220072" y="4365104"/>
            <a:ext cx="2376490" cy="207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6444208" y="2564904"/>
            <a:ext cx="72008" cy="32403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516216" y="4365105"/>
            <a:ext cx="1296144" cy="108012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724128" y="2996952"/>
            <a:ext cx="792088" cy="136815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7524923">
            <a:off x="6272592" y="4382236"/>
            <a:ext cx="864096" cy="908250"/>
          </a:xfrm>
          <a:prstGeom prst="arc">
            <a:avLst>
              <a:gd name="adj1" fmla="val 14791201"/>
              <a:gd name="adj2" fmla="val 20822753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18855951">
            <a:off x="6034154" y="3627185"/>
            <a:ext cx="563307" cy="500105"/>
          </a:xfrm>
          <a:prstGeom prst="arc">
            <a:avLst>
              <a:gd name="adj1" fmla="val 16001144"/>
              <a:gd name="adj2" fmla="val 2100812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8" name="TextovéPole 67"/>
          <p:cNvSpPr txBox="1"/>
          <p:nvPr/>
        </p:nvSpPr>
        <p:spPr>
          <a:xfrm>
            <a:off x="683568" y="594928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  <a:sym typeface="Symbol"/>
              </a:rPr>
              <a:t>   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Lom ke kolmici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619672" y="35010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979712" y="47251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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012160" y="32129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588224" y="47251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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724128" y="616530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  <a:sym typeface="Symbol"/>
              </a:rPr>
              <a:t> 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Lom od kolmice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68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4" grpId="0" animBg="1"/>
      <p:bldP spid="25" grpId="0" animBg="1"/>
      <p:bldP spid="27" grpId="0" animBg="1"/>
      <p:bldP spid="32" grpId="0" animBg="1"/>
      <p:bldP spid="33" grpId="0" animBg="1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err="1" smtClean="0"/>
              <a:t>Zakladní</a:t>
            </a:r>
            <a:r>
              <a:rPr lang="cs-CZ" smtClean="0"/>
              <a:t>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 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odraz světla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20703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3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4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5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6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387</TotalTime>
  <Words>309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Světlo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Světlo</dc:title>
  <dc:creator>Monika</dc:creator>
  <cp:lastModifiedBy>Monika</cp:lastModifiedBy>
  <cp:revision>31</cp:revision>
  <dcterms:created xsi:type="dcterms:W3CDTF">2012-03-15T16:25:00Z</dcterms:created>
  <dcterms:modified xsi:type="dcterms:W3CDTF">2012-11-20T18:18:05Z</dcterms:modified>
</cp:coreProperties>
</file>