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6" r:id="rId4"/>
    <p:sldId id="260" r:id="rId5"/>
    <p:sldId id="258" r:id="rId6"/>
    <p:sldId id="259" r:id="rId7"/>
    <p:sldId id="261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6" autoAdjust="0"/>
    <p:restoredTop sz="94671" autoAdjust="0"/>
  </p:normalViewPr>
  <p:slideViewPr>
    <p:cSldViewPr>
      <p:cViewPr>
        <p:scale>
          <a:sx n="60" d="100"/>
          <a:sy n="60" d="100"/>
        </p:scale>
        <p:origin x="-1656" y="-2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11B5D-21BF-4AA2-8F93-D35E9AA8771B}" type="datetimeFigureOut">
              <a:rPr lang="cs-CZ" smtClean="0"/>
              <a:t>20.11.2012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D8A27-3C93-46A4-A42D-C0F74CBFE72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02857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11B5D-21BF-4AA2-8F93-D35E9AA8771B}" type="datetimeFigureOut">
              <a:rPr lang="cs-CZ" smtClean="0"/>
              <a:t>20.11.2012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D8A27-3C93-46A4-A42D-C0F74CBFE72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5599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11B5D-21BF-4AA2-8F93-D35E9AA8771B}" type="datetimeFigureOut">
              <a:rPr lang="cs-CZ" smtClean="0"/>
              <a:t>20.11.2012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D8A27-3C93-46A4-A42D-C0F74CBFE72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9428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11B5D-21BF-4AA2-8F93-D35E9AA8771B}" type="datetimeFigureOut">
              <a:rPr lang="cs-CZ" smtClean="0"/>
              <a:t>20.11.2012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D8A27-3C93-46A4-A42D-C0F74CBFE72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0987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11B5D-21BF-4AA2-8F93-D35E9AA8771B}" type="datetimeFigureOut">
              <a:rPr lang="cs-CZ" smtClean="0"/>
              <a:t>20.11.2012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D8A27-3C93-46A4-A42D-C0F74CBFE72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1453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11B5D-21BF-4AA2-8F93-D35E9AA8771B}" type="datetimeFigureOut">
              <a:rPr lang="cs-CZ" smtClean="0"/>
              <a:t>20.11.2012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D8A27-3C93-46A4-A42D-C0F74CBFE72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3318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11B5D-21BF-4AA2-8F93-D35E9AA8771B}" type="datetimeFigureOut">
              <a:rPr lang="cs-CZ" smtClean="0"/>
              <a:t>20.11.2012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D8A27-3C93-46A4-A42D-C0F74CBFE72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2873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11B5D-21BF-4AA2-8F93-D35E9AA8771B}" type="datetimeFigureOut">
              <a:rPr lang="cs-CZ" smtClean="0"/>
              <a:t>20.11.2012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D8A27-3C93-46A4-A42D-C0F74CBFE72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3759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11B5D-21BF-4AA2-8F93-D35E9AA8771B}" type="datetimeFigureOut">
              <a:rPr lang="cs-CZ" smtClean="0"/>
              <a:t>20.11.2012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D8A27-3C93-46A4-A42D-C0F74CBFE72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5187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11B5D-21BF-4AA2-8F93-D35E9AA8771B}" type="datetimeFigureOut">
              <a:rPr lang="cs-CZ" smtClean="0"/>
              <a:t>20.11.2012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D8A27-3C93-46A4-A42D-C0F74CBFE72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9404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11B5D-21BF-4AA2-8F93-D35E9AA8771B}" type="datetimeFigureOut">
              <a:rPr lang="cs-CZ" smtClean="0"/>
              <a:t>20.11.2012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D8A27-3C93-46A4-A42D-C0F74CBFE72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3575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A11B5D-21BF-4AA2-8F93-D35E9AA8771B}" type="datetimeFigureOut">
              <a:rPr lang="cs-CZ" smtClean="0"/>
              <a:t>20.11.2012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D8A27-3C93-46A4-A42D-C0F74CBFE72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9215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3.wmf"/><Relationship Id="rId7" Type="http://schemas.microsoft.com/office/2007/relationships/hdphoto" Target="../media/hdphoto2.wdp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microsoft.com/office/2007/relationships/hdphoto" Target="../media/hdphoto1.wdp"/><Relationship Id="rId4" Type="http://schemas.openxmlformats.org/officeDocument/2006/relationships/image" Target="../media/image4.png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Fyzici a fyzikální zákony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M. Vejražková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VY_32_INOVACE_26_Odraz světla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5729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 rot="21406497">
            <a:off x="611560" y="404664"/>
            <a:ext cx="7628384" cy="1080120"/>
          </a:xfrm>
          <a:prstGeom prst="rect">
            <a:avLst/>
          </a:prstGeom>
          <a:ln>
            <a:noFill/>
          </a:ln>
        </p:spPr>
        <p:txBody>
          <a:bodyPr>
            <a:noAutofit/>
            <a:scene3d>
              <a:camera prst="orthographicFront">
                <a:rot lat="0" lon="0" rev="21299999"/>
              </a:camera>
              <a:lightRig rig="threePt" dir="t"/>
            </a:scene3d>
            <a:sp3d extrusionH="57150" prstMaterial="dkEdge">
              <a:bevelT w="38100" h="38100"/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6600" dirty="0" smtClean="0">
                <a:ln>
                  <a:solidFill>
                    <a:schemeClr val="accent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>
                    <a:schemeClr val="accent1">
                      <a:alpha val="40000"/>
                    </a:schemeClr>
                  </a:glow>
                  <a:outerShdw blurRad="50800" dist="50800" dir="10500000" algn="ctr" rotWithShape="0">
                    <a:srgbClr val="000000">
                      <a:alpha val="43137"/>
                    </a:srgbClr>
                  </a:outerShdw>
                  <a:reflection blurRad="88900" stA="55000" endA="50" endPos="55000" dist="29997" dir="5400000" sy="-100000" algn="bl" rotWithShape="0"/>
                </a:effectLst>
              </a:rPr>
              <a:t>Zrcadla</a:t>
            </a:r>
            <a:endParaRPr lang="cs-CZ" sz="6600" dirty="0">
              <a:ln>
                <a:solidFill>
                  <a:schemeClr val="accent1"/>
                </a:solidFill>
              </a:ln>
              <a:solidFill>
                <a:schemeClr val="accent1">
                  <a:lumMod val="75000"/>
                </a:schemeClr>
              </a:solidFill>
              <a:effectLst>
                <a:glow>
                  <a:schemeClr val="accent1">
                    <a:alpha val="40000"/>
                  </a:schemeClr>
                </a:glow>
                <a:outerShdw blurRad="50800" dist="50800" dir="10500000" algn="ctr" rotWithShape="0">
                  <a:srgbClr val="000000">
                    <a:alpha val="43137"/>
                  </a:srgbClr>
                </a:outerShdw>
                <a:reflection blurRad="88900" stA="55000" endA="50" endPos="55000" dist="29997" dir="5400000" sy="-100000" algn="bl" rotWithShape="0"/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916832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Lesklé hladké plochy, které odráží světlo podle zákona odrazu 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779912" y="2852936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Rovinné zrcadlo</a:t>
            </a:r>
          </a:p>
          <a:p>
            <a:r>
              <a:rPr lang="cs-CZ" sz="2400" dirty="0" smtClean="0"/>
              <a:t>Duté zrcadlo</a:t>
            </a:r>
          </a:p>
          <a:p>
            <a:r>
              <a:rPr lang="cs-CZ" sz="2400" dirty="0" smtClean="0"/>
              <a:t>Vypuklé zrcadlo</a:t>
            </a:r>
            <a:endParaRPr lang="cs-CZ" sz="2400" dirty="0"/>
          </a:p>
        </p:txBody>
      </p:sp>
      <p:pic>
        <p:nvPicPr>
          <p:cNvPr id="2050" name="Picture 2" descr="C:\Users\Monika\AppData\Local\Microsoft\Windows\Temporary Internet Files\Content.IE5\AFA3MBRJ\MC900430434[1].wm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50" t="289" r="53083" b="45054"/>
          <a:stretch/>
        </p:blipFill>
        <p:spPr bwMode="auto">
          <a:xfrm>
            <a:off x="1115616" y="2636912"/>
            <a:ext cx="1204686" cy="2017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onika\AppData\Local\Microsoft\Windows\Temporary Internet Files\Content.IE5\9Z0CRY9V\MC9003404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3462">
            <a:off x="5682848" y="4537665"/>
            <a:ext cx="1181100" cy="1843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http://www.100a.eu/images/foto/zrcadla_toaletka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500" b="99000" l="239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4290584"/>
            <a:ext cx="1080120" cy="2587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Monika\AppData\Local\Microsoft\Windows\Temporary Internet Files\Content.IE5\RM86VYI4\MP900399853[1]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hotocopy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745" t="58037" r="62586" b="15789"/>
          <a:stretch/>
        </p:blipFill>
        <p:spPr bwMode="auto">
          <a:xfrm>
            <a:off x="7092280" y="2852936"/>
            <a:ext cx="1872208" cy="1262744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http://www.gymhol.cz/projekt/fyzika/04_zrcadla/04_zrcadla_soubory/image039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007" t="17320" r="17195" b="15601"/>
          <a:stretch/>
        </p:blipFill>
        <p:spPr bwMode="auto">
          <a:xfrm>
            <a:off x="1187624" y="5085184"/>
            <a:ext cx="1739754" cy="1440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 4"/>
          <p:cNvSpPr/>
          <p:nvPr/>
        </p:nvSpPr>
        <p:spPr>
          <a:xfrm>
            <a:off x="1331640" y="5229200"/>
            <a:ext cx="1512168" cy="1152128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840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224136"/>
          </a:xfrm>
        </p:spPr>
        <p:txBody>
          <a:bodyPr>
            <a:normAutofit fontScale="90000"/>
          </a:bodyPr>
          <a:lstStyle/>
          <a:p>
            <a:r>
              <a:rPr lang="cs-CZ" sz="7300" dirty="0">
                <a:ln>
                  <a:solidFill>
                    <a:schemeClr val="accent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>
                    <a:schemeClr val="accent1">
                      <a:alpha val="40000"/>
                    </a:schemeClr>
                  </a:glow>
                  <a:outerShdw blurRad="50800" dist="50800" dir="10500000" algn="ctr" rotWithShape="0">
                    <a:srgbClr val="000000">
                      <a:alpha val="43137"/>
                    </a:srgbClr>
                  </a:outerShdw>
                  <a:reflection blurRad="88900" stA="55000" endA="50" endPos="55000" dist="29997" dir="5400000" sy="-100000" algn="bl" rotWithShape="0"/>
                </a:effectLst>
              </a:rPr>
              <a:t>Rovinné</a:t>
            </a:r>
            <a:r>
              <a:rPr lang="cs-CZ" dirty="0" smtClean="0"/>
              <a:t> </a:t>
            </a:r>
            <a:r>
              <a:rPr lang="cs-CZ" sz="7300" dirty="0">
                <a:ln>
                  <a:solidFill>
                    <a:schemeClr val="accent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>
                    <a:schemeClr val="accent1">
                      <a:alpha val="40000"/>
                    </a:schemeClr>
                  </a:glow>
                  <a:outerShdw blurRad="50800" dist="50800" dir="10500000" algn="ctr" rotWithShape="0">
                    <a:srgbClr val="000000">
                      <a:alpha val="43137"/>
                    </a:srgbClr>
                  </a:outerShdw>
                  <a:reflection blurRad="88900" stA="55000" endA="50" endPos="55000" dist="29997" dir="5400000" sy="-100000" algn="bl" rotWithShape="0"/>
                </a:effectLst>
              </a:rPr>
              <a:t>zrcadlo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Vývojový diagram: postup 3"/>
          <p:cNvSpPr/>
          <p:nvPr/>
        </p:nvSpPr>
        <p:spPr>
          <a:xfrm>
            <a:off x="4499992" y="2348880"/>
            <a:ext cx="216024" cy="18002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4499992" y="2492896"/>
            <a:ext cx="216024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4499992" y="3645024"/>
            <a:ext cx="216024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4499992" y="3356992"/>
            <a:ext cx="216024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499992" y="3068960"/>
            <a:ext cx="216024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4499992" y="2780928"/>
            <a:ext cx="216024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4499992" y="3933056"/>
            <a:ext cx="216024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Monika\AppData\Local\Microsoft\Windows\Temporary Internet Files\Content.IE5\RM86VYI4\MC9004127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636912"/>
            <a:ext cx="805198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Monika\AppData\Local\Microsoft\Windows\Temporary Internet Files\Content.IE5\RM86VYI4\MC9004127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04048" y="2636912"/>
            <a:ext cx="792088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Přímá spojnice 17"/>
          <p:cNvCxnSpPr/>
          <p:nvPr/>
        </p:nvCxnSpPr>
        <p:spPr>
          <a:xfrm>
            <a:off x="2699792" y="3861048"/>
            <a:ext cx="37444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683568" y="4797152"/>
            <a:ext cx="7128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Obraz je stejně velký, stejně vzdálený a stranově převrácený a zdánlivý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8625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Přímá spojnice 1"/>
          <p:cNvCxnSpPr/>
          <p:nvPr/>
        </p:nvCxnSpPr>
        <p:spPr>
          <a:xfrm>
            <a:off x="1619672" y="2636912"/>
            <a:ext cx="61926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blouk 2"/>
          <p:cNvSpPr/>
          <p:nvPr/>
        </p:nvSpPr>
        <p:spPr>
          <a:xfrm>
            <a:off x="3419872" y="1052736"/>
            <a:ext cx="2520280" cy="3240360"/>
          </a:xfrm>
          <a:prstGeom prst="arc">
            <a:avLst>
              <a:gd name="adj1" fmla="val 17118438"/>
              <a:gd name="adj2" fmla="val 4522027"/>
            </a:avLst>
          </a:prstGeom>
          <a:ln w="47625" cmpd="thinThick">
            <a:solidFill>
              <a:schemeClr val="tx1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2555776" y="1628800"/>
            <a:ext cx="3024336" cy="0"/>
          </a:xfrm>
          <a:prstGeom prst="line">
            <a:avLst/>
          </a:prstGeom>
          <a:ln>
            <a:solidFill>
              <a:srgbClr val="FFC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 flipH="1">
            <a:off x="2339752" y="3429000"/>
            <a:ext cx="3456384" cy="72008"/>
          </a:xfrm>
          <a:prstGeom prst="line">
            <a:avLst/>
          </a:prstGeom>
          <a:ln>
            <a:solidFill>
              <a:srgbClr val="FFC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H="1" flipV="1">
            <a:off x="2267744" y="1484784"/>
            <a:ext cx="3528392" cy="1944216"/>
          </a:xfrm>
          <a:prstGeom prst="straightConnector1">
            <a:avLst/>
          </a:prstGeom>
          <a:ln>
            <a:solidFill>
              <a:srgbClr val="FFC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>
            <a:off x="2771800" y="1556792"/>
            <a:ext cx="2880320" cy="244827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4211960" y="1844824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F</a:t>
            </a:r>
            <a:endParaRPr lang="cs-CZ" sz="2400" dirty="0"/>
          </a:p>
        </p:txBody>
      </p:sp>
      <p:cxnSp>
        <p:nvCxnSpPr>
          <p:cNvPr id="11" name="Přímá spojnice 10"/>
          <p:cNvCxnSpPr/>
          <p:nvPr/>
        </p:nvCxnSpPr>
        <p:spPr>
          <a:xfrm>
            <a:off x="3923928" y="263691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3851920" y="2564904"/>
            <a:ext cx="0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3707904" y="1988840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</a:t>
            </a:r>
            <a:endParaRPr lang="cs-CZ" sz="2400" dirty="0"/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755576" y="188640"/>
            <a:ext cx="7560840" cy="1080120"/>
          </a:xfrm>
          <a:prstGeom prst="rect">
            <a:avLst/>
          </a:prstGeom>
        </p:spPr>
        <p:txBody>
          <a:bodyPr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7300" dirty="0" smtClean="0">
                <a:ln>
                  <a:solidFill>
                    <a:schemeClr val="accent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>
                    <a:schemeClr val="accent1">
                      <a:alpha val="40000"/>
                    </a:schemeClr>
                  </a:glow>
                  <a:outerShdw blurRad="50800" dist="50800" dir="10500000" algn="ctr" rotWithShape="0">
                    <a:srgbClr val="000000">
                      <a:alpha val="43137"/>
                    </a:srgbClr>
                  </a:outerShdw>
                  <a:reflection blurRad="88900" stA="55000" endA="50" endPos="55000" dist="29997" dir="5400000" sy="-100000" algn="bl" rotWithShape="0"/>
                </a:effectLst>
              </a:rPr>
              <a:t>Duté</a:t>
            </a:r>
            <a:r>
              <a:rPr lang="cs-CZ" dirty="0" smtClean="0"/>
              <a:t> </a:t>
            </a:r>
            <a:r>
              <a:rPr lang="cs-CZ" sz="7300" dirty="0" smtClean="0">
                <a:ln>
                  <a:solidFill>
                    <a:schemeClr val="accent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>
                    <a:schemeClr val="accent1">
                      <a:alpha val="40000"/>
                    </a:schemeClr>
                  </a:glow>
                  <a:outerShdw blurRad="50800" dist="50800" dir="10500000" algn="ctr" rotWithShape="0">
                    <a:srgbClr val="000000">
                      <a:alpha val="43137"/>
                    </a:srgbClr>
                  </a:outerShdw>
                  <a:reflection blurRad="88900" stA="55000" endA="50" endPos="55000" dist="29997" dir="5400000" sy="-100000" algn="bl" rotWithShape="0"/>
                </a:effectLst>
              </a:rPr>
              <a:t>zrcadlo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cxnSp>
        <p:nvCxnSpPr>
          <p:cNvPr id="25" name="Přímá spojnice se šipkou 24"/>
          <p:cNvCxnSpPr/>
          <p:nvPr/>
        </p:nvCxnSpPr>
        <p:spPr>
          <a:xfrm>
            <a:off x="2195736" y="1700808"/>
            <a:ext cx="3456384" cy="1944216"/>
          </a:xfrm>
          <a:prstGeom prst="straightConnector1">
            <a:avLst/>
          </a:prstGeom>
          <a:ln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V="1">
            <a:off x="2123728" y="1628800"/>
            <a:ext cx="3456384" cy="2024608"/>
          </a:xfrm>
          <a:prstGeom prst="straightConnector1">
            <a:avLst/>
          </a:prstGeom>
          <a:ln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4355976" y="2492896"/>
            <a:ext cx="0" cy="21602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323528" y="5805264"/>
            <a:ext cx="6120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Rovnoběžné paprsky se odrazí do ohniska</a:t>
            </a:r>
          </a:p>
          <a:p>
            <a:r>
              <a:rPr lang="cs-CZ" dirty="0" smtClean="0"/>
              <a:t>Paprsky procházející středem křivosti se odrazí po stejné dráze.</a:t>
            </a:r>
          </a:p>
        </p:txBody>
      </p:sp>
      <p:cxnSp>
        <p:nvCxnSpPr>
          <p:cNvPr id="16" name="Přímá spojnice 15"/>
          <p:cNvCxnSpPr/>
          <p:nvPr/>
        </p:nvCxnSpPr>
        <p:spPr>
          <a:xfrm>
            <a:off x="3851920" y="2708920"/>
            <a:ext cx="2088232" cy="0"/>
          </a:xfrm>
          <a:prstGeom prst="line">
            <a:avLst/>
          </a:prstGeom>
          <a:ln w="3175">
            <a:headEnd type="arrow" w="med" len="med"/>
            <a:tailEnd type="arrow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4932040" y="2924944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r</a:t>
            </a:r>
          </a:p>
        </p:txBody>
      </p:sp>
      <p:cxnSp>
        <p:nvCxnSpPr>
          <p:cNvPr id="20" name="Přímá spojnice 19"/>
          <p:cNvCxnSpPr/>
          <p:nvPr/>
        </p:nvCxnSpPr>
        <p:spPr>
          <a:xfrm>
            <a:off x="4355976" y="2564904"/>
            <a:ext cx="1584176" cy="0"/>
          </a:xfrm>
          <a:prstGeom prst="line">
            <a:avLst/>
          </a:prstGeom>
          <a:ln w="3175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6012160" y="2708920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V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5220072" y="1916832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f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899592" y="4077072"/>
            <a:ext cx="2880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 - optická osa </a:t>
            </a:r>
            <a:endParaRPr lang="cs-CZ" sz="14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020272" y="270892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827584" y="4653136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S – střed křivosti  zrcadla </a:t>
            </a:r>
          </a:p>
          <a:p>
            <a:endParaRPr lang="cs-CZ" sz="14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827584" y="4869160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r – poloměr křivosti zrcadla</a:t>
            </a:r>
          </a:p>
          <a:p>
            <a:endParaRPr lang="cs-CZ" sz="14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827584" y="4365104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V - vrchol zrcadla</a:t>
            </a:r>
          </a:p>
          <a:p>
            <a:endParaRPr lang="cs-CZ" sz="14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827584" y="5085184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F – ohnisko</a:t>
            </a:r>
          </a:p>
          <a:p>
            <a:endParaRPr lang="cs-CZ" sz="14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827584" y="5301208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f – ohnisková vzdálenost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99750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13" grpId="0"/>
      <p:bldP spid="21" grpId="0"/>
      <p:bldP spid="26" grpId="0"/>
      <p:bldP spid="31" grpId="0"/>
      <p:bldP spid="29" grpId="0"/>
      <p:bldP spid="37" grpId="0"/>
      <p:bldP spid="38" grpId="0"/>
      <p:bldP spid="39" grpId="0"/>
      <p:bldP spid="40" grpId="0"/>
      <p:bldP spid="4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755576" y="188640"/>
            <a:ext cx="7772400" cy="1728192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7300" dirty="0" smtClean="0">
                <a:ln>
                  <a:solidFill>
                    <a:schemeClr val="accent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>
                    <a:schemeClr val="accent1">
                      <a:alpha val="40000"/>
                    </a:schemeClr>
                  </a:glow>
                  <a:outerShdw blurRad="50800" dist="50800" dir="10500000" algn="ctr" rotWithShape="0">
                    <a:srgbClr val="000000">
                      <a:alpha val="43137"/>
                    </a:srgbClr>
                  </a:outerShdw>
                  <a:reflection blurRad="88900" stA="55000" endA="50" endPos="55000" dist="29997" dir="5400000" sy="-100000" algn="bl" rotWithShape="0"/>
                </a:effectLst>
              </a:rPr>
              <a:t>Duté</a:t>
            </a:r>
            <a:r>
              <a:rPr lang="cs-CZ" dirty="0" smtClean="0"/>
              <a:t> </a:t>
            </a:r>
            <a:r>
              <a:rPr lang="cs-CZ" sz="7300" dirty="0" smtClean="0">
                <a:ln>
                  <a:solidFill>
                    <a:schemeClr val="accent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>
                    <a:schemeClr val="accent1">
                      <a:alpha val="40000"/>
                    </a:schemeClr>
                  </a:glow>
                  <a:outerShdw blurRad="50800" dist="50800" dir="10500000" algn="ctr" rotWithShape="0">
                    <a:srgbClr val="000000">
                      <a:alpha val="43137"/>
                    </a:srgbClr>
                  </a:outerShdw>
                  <a:reflection blurRad="88900" stA="55000" endA="50" endPos="55000" dist="29997" dir="5400000" sy="-100000" algn="bl" rotWithShape="0"/>
                </a:effectLst>
              </a:rPr>
              <a:t>zrcadlo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1619672" y="3501008"/>
            <a:ext cx="61926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blouk 5"/>
          <p:cNvSpPr/>
          <p:nvPr/>
        </p:nvSpPr>
        <p:spPr>
          <a:xfrm>
            <a:off x="3347864" y="1916832"/>
            <a:ext cx="2520280" cy="3240360"/>
          </a:xfrm>
          <a:prstGeom prst="arc">
            <a:avLst>
              <a:gd name="adj1" fmla="val 17118438"/>
              <a:gd name="adj2" fmla="val 4522027"/>
            </a:avLst>
          </a:prstGeom>
          <a:ln w="28575" cmpd="dbl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8" name="Přímá spojnice 7"/>
          <p:cNvCxnSpPr/>
          <p:nvPr/>
        </p:nvCxnSpPr>
        <p:spPr>
          <a:xfrm>
            <a:off x="2771800" y="2852936"/>
            <a:ext cx="2952328" cy="0"/>
          </a:xfrm>
          <a:prstGeom prst="line">
            <a:avLst/>
          </a:prstGeom>
          <a:ln>
            <a:solidFill>
              <a:srgbClr val="FFC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H="1">
            <a:off x="3635896" y="3933056"/>
            <a:ext cx="2160240" cy="0"/>
          </a:xfrm>
          <a:prstGeom prst="line">
            <a:avLst/>
          </a:prstGeom>
          <a:ln>
            <a:solidFill>
              <a:srgbClr val="FFC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 flipV="1">
            <a:off x="2843808" y="2708920"/>
            <a:ext cx="3024336" cy="1224136"/>
          </a:xfrm>
          <a:prstGeom prst="straightConnector1">
            <a:avLst/>
          </a:prstGeom>
          <a:ln>
            <a:solidFill>
              <a:srgbClr val="FFC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3419872" y="2852936"/>
            <a:ext cx="2304256" cy="1584176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" descr="C:\Users\Monika\AppData\Local\Microsoft\Windows\Temporary Internet Files\Content.IE5\RM86VYI4\MC900412784[1].wmf"/>
          <p:cNvPicPr>
            <a:picLocks noChangeAspect="1" noChangeArrowheads="1"/>
          </p:cNvPicPr>
          <p:nvPr/>
        </p:nvPicPr>
        <p:blipFill>
          <a:blip r:embed="rId2" cstate="print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780928"/>
            <a:ext cx="52101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ovéPole 29"/>
          <p:cNvSpPr txBox="1"/>
          <p:nvPr/>
        </p:nvSpPr>
        <p:spPr>
          <a:xfrm>
            <a:off x="4716016" y="2996953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F</a:t>
            </a:r>
            <a:endParaRPr lang="cs-CZ" sz="2400" dirty="0"/>
          </a:p>
        </p:txBody>
      </p:sp>
      <p:pic>
        <p:nvPicPr>
          <p:cNvPr id="37" name="Picture 2" descr="C:\Users\Monika\AppData\Local\Microsoft\Windows\Temporary Internet Files\Content.IE5\RM86VYI4\MC900412784[1].wmf"/>
          <p:cNvPicPr>
            <a:picLocks noChangeAspect="1" noChangeArrowheads="1"/>
          </p:cNvPicPr>
          <p:nvPr/>
        </p:nvPicPr>
        <p:blipFill>
          <a:blip r:embed="rId2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95936" y="3501008"/>
            <a:ext cx="360040" cy="480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39" name="Přímá spojnice 1038"/>
          <p:cNvCxnSpPr/>
          <p:nvPr/>
        </p:nvCxnSpPr>
        <p:spPr>
          <a:xfrm>
            <a:off x="3923928" y="350100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3851920" y="3429000"/>
            <a:ext cx="0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ovéPole 56"/>
          <p:cNvSpPr txBox="1"/>
          <p:nvPr/>
        </p:nvSpPr>
        <p:spPr>
          <a:xfrm>
            <a:off x="3707904" y="2996952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</a:t>
            </a:r>
            <a:endParaRPr lang="cs-CZ" sz="2400" dirty="0"/>
          </a:p>
        </p:txBody>
      </p:sp>
      <p:sp>
        <p:nvSpPr>
          <p:cNvPr id="1051" name="Obdélník 1050"/>
          <p:cNvSpPr/>
          <p:nvPr/>
        </p:nvSpPr>
        <p:spPr>
          <a:xfrm>
            <a:off x="1979712" y="5229200"/>
            <a:ext cx="5040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a&gt;r       obraz </a:t>
            </a:r>
            <a:r>
              <a:rPr lang="cs-CZ" dirty="0"/>
              <a:t>je zmenšený, skutečný, převrácený </a:t>
            </a:r>
            <a:br>
              <a:rPr lang="cs-CZ" dirty="0"/>
            </a:br>
            <a:endParaRPr lang="cs-CZ" dirty="0"/>
          </a:p>
        </p:txBody>
      </p:sp>
      <p:cxnSp>
        <p:nvCxnSpPr>
          <p:cNvPr id="17" name="Přímá spojnice 16"/>
          <p:cNvCxnSpPr/>
          <p:nvPr/>
        </p:nvCxnSpPr>
        <p:spPr>
          <a:xfrm>
            <a:off x="4788024" y="3429000"/>
            <a:ext cx="0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3581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2"/>
          <p:cNvCxnSpPr/>
          <p:nvPr/>
        </p:nvCxnSpPr>
        <p:spPr>
          <a:xfrm>
            <a:off x="1619672" y="3501008"/>
            <a:ext cx="61926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blouk 3"/>
          <p:cNvSpPr/>
          <p:nvPr/>
        </p:nvSpPr>
        <p:spPr>
          <a:xfrm>
            <a:off x="3347864" y="1916832"/>
            <a:ext cx="2520280" cy="3240360"/>
          </a:xfrm>
          <a:prstGeom prst="arc">
            <a:avLst>
              <a:gd name="adj1" fmla="val 17118438"/>
              <a:gd name="adj2" fmla="val 4522027"/>
            </a:avLst>
          </a:prstGeom>
          <a:ln w="28575" cmpd="dbl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 flipH="1">
            <a:off x="683568" y="4509120"/>
            <a:ext cx="4896544" cy="0"/>
          </a:xfrm>
          <a:prstGeom prst="line">
            <a:avLst/>
          </a:prstGeom>
          <a:ln>
            <a:solidFill>
              <a:srgbClr val="FFC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 flipV="1">
            <a:off x="3491880" y="1484784"/>
            <a:ext cx="2088232" cy="3024336"/>
          </a:xfrm>
          <a:prstGeom prst="straightConnector1">
            <a:avLst/>
          </a:prstGeom>
          <a:ln>
            <a:solidFill>
              <a:srgbClr val="FFC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1043608" y="2348880"/>
            <a:ext cx="4392489" cy="2664296"/>
          </a:xfrm>
          <a:prstGeom prst="straightConnector1">
            <a:avLst/>
          </a:prstGeom>
          <a:ln>
            <a:solidFill>
              <a:srgbClr val="FFC00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C:\Users\Monika\AppData\Local\Microsoft\Windows\Temporary Internet Files\Content.IE5\RM86VYI4\MC900412784[1].wmf"/>
          <p:cNvPicPr>
            <a:picLocks noChangeAspect="1" noChangeArrowheads="1"/>
          </p:cNvPicPr>
          <p:nvPr/>
        </p:nvPicPr>
        <p:blipFill>
          <a:blip r:embed="rId2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619672" y="3501008"/>
            <a:ext cx="521010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4644008" y="3645024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F</a:t>
            </a:r>
            <a:endParaRPr lang="cs-CZ" sz="2400" dirty="0"/>
          </a:p>
        </p:txBody>
      </p:sp>
      <p:pic>
        <p:nvPicPr>
          <p:cNvPr id="11" name="Picture 2" descr="C:\Users\Monika\AppData\Local\Microsoft\Windows\Temporary Internet Files\Content.IE5\RM86VYI4\MC900412784[1].wmf"/>
          <p:cNvPicPr>
            <a:picLocks noChangeAspect="1" noChangeArrowheads="1"/>
          </p:cNvPicPr>
          <p:nvPr/>
        </p:nvPicPr>
        <p:blipFill>
          <a:blip r:embed="rId2" cstate="print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852936"/>
            <a:ext cx="432048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Přímá spojnice 11"/>
          <p:cNvCxnSpPr/>
          <p:nvPr/>
        </p:nvCxnSpPr>
        <p:spPr>
          <a:xfrm>
            <a:off x="3923928" y="350100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3563888" y="3429000"/>
            <a:ext cx="0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3419872" y="3573016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</a:t>
            </a:r>
            <a:endParaRPr lang="cs-CZ" sz="2400" dirty="0"/>
          </a:p>
        </p:txBody>
      </p:sp>
      <p:cxnSp>
        <p:nvCxnSpPr>
          <p:cNvPr id="26" name="Přímá spojnice 25"/>
          <p:cNvCxnSpPr/>
          <p:nvPr/>
        </p:nvCxnSpPr>
        <p:spPr>
          <a:xfrm>
            <a:off x="4860032" y="3429000"/>
            <a:ext cx="0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Nadpis 1"/>
          <p:cNvSpPr txBox="1">
            <a:spLocks/>
          </p:cNvSpPr>
          <p:nvPr/>
        </p:nvSpPr>
        <p:spPr>
          <a:xfrm>
            <a:off x="755576" y="188640"/>
            <a:ext cx="7772400" cy="1728192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7300" dirty="0" smtClean="0">
                <a:ln>
                  <a:solidFill>
                    <a:schemeClr val="accent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>
                    <a:schemeClr val="accent1">
                      <a:alpha val="40000"/>
                    </a:schemeClr>
                  </a:glow>
                  <a:outerShdw blurRad="50800" dist="50800" dir="10500000" algn="ctr" rotWithShape="0">
                    <a:srgbClr val="000000">
                      <a:alpha val="43137"/>
                    </a:srgbClr>
                  </a:outerShdw>
                  <a:reflection blurRad="88900" stA="55000" endA="50" endPos="55000" dist="29997" dir="5400000" sy="-100000" algn="bl" rotWithShape="0"/>
                </a:effectLst>
              </a:rPr>
              <a:t>Duté</a:t>
            </a:r>
            <a:r>
              <a:rPr lang="cs-CZ" dirty="0" smtClean="0"/>
              <a:t> </a:t>
            </a:r>
            <a:r>
              <a:rPr lang="cs-CZ" sz="7300" dirty="0" smtClean="0">
                <a:ln>
                  <a:solidFill>
                    <a:schemeClr val="accent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>
                    <a:schemeClr val="accent1">
                      <a:alpha val="40000"/>
                    </a:schemeClr>
                  </a:glow>
                  <a:outerShdw blurRad="50800" dist="50800" dir="10500000" algn="ctr" rotWithShape="0">
                    <a:srgbClr val="000000">
                      <a:alpha val="43137"/>
                    </a:srgbClr>
                  </a:outerShdw>
                  <a:reflection blurRad="88900" stA="55000" endA="50" endPos="55000" dist="29997" dir="5400000" sy="-100000" algn="bl" rotWithShape="0"/>
                </a:effectLst>
              </a:rPr>
              <a:t>zrcadlo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6" name="Obdélník 45"/>
          <p:cNvSpPr/>
          <p:nvPr/>
        </p:nvSpPr>
        <p:spPr>
          <a:xfrm>
            <a:off x="1619672" y="5517232"/>
            <a:ext cx="59766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f&lt;a&lt;r   obraz </a:t>
            </a:r>
            <a:r>
              <a:rPr lang="cs-CZ" dirty="0"/>
              <a:t>je zvětšený, skutečný, převrácený </a:t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6739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755576" y="188640"/>
            <a:ext cx="7772400" cy="1440160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7300" dirty="0" smtClean="0">
                <a:ln>
                  <a:solidFill>
                    <a:schemeClr val="accent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>
                    <a:schemeClr val="accent1">
                      <a:alpha val="40000"/>
                    </a:schemeClr>
                  </a:glow>
                  <a:outerShdw blurRad="50800" dist="50800" dir="10500000" algn="ctr" rotWithShape="0">
                    <a:srgbClr val="000000">
                      <a:alpha val="43137"/>
                    </a:srgbClr>
                  </a:outerShdw>
                  <a:reflection blurRad="88900" stA="55000" endA="50" endPos="55000" dist="29997" dir="5400000" sy="-100000" algn="bl" rotWithShape="0"/>
                </a:effectLst>
              </a:rPr>
              <a:t>Vypuklé</a:t>
            </a:r>
            <a:r>
              <a:rPr lang="cs-CZ" dirty="0" smtClean="0"/>
              <a:t> </a:t>
            </a:r>
            <a:r>
              <a:rPr lang="cs-CZ" sz="7300" dirty="0" smtClean="0">
                <a:ln>
                  <a:solidFill>
                    <a:schemeClr val="accent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>
                    <a:schemeClr val="accent1">
                      <a:alpha val="40000"/>
                    </a:schemeClr>
                  </a:glow>
                  <a:outerShdw blurRad="50800" dist="50800" dir="10500000" algn="ctr" rotWithShape="0">
                    <a:srgbClr val="000000">
                      <a:alpha val="43137"/>
                    </a:srgbClr>
                  </a:outerShdw>
                  <a:reflection blurRad="88900" stA="55000" endA="50" endPos="55000" dist="29997" dir="5400000" sy="-100000" algn="bl" rotWithShape="0"/>
                </a:effectLst>
              </a:rPr>
              <a:t>zrcadlo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cxnSp>
        <p:nvCxnSpPr>
          <p:cNvPr id="3" name="Přímá spojnice 2"/>
          <p:cNvCxnSpPr/>
          <p:nvPr/>
        </p:nvCxnSpPr>
        <p:spPr>
          <a:xfrm>
            <a:off x="1619672" y="3501008"/>
            <a:ext cx="73448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blouk 3"/>
          <p:cNvSpPr/>
          <p:nvPr/>
        </p:nvSpPr>
        <p:spPr>
          <a:xfrm rot="10800000">
            <a:off x="5292080" y="1628800"/>
            <a:ext cx="2520280" cy="4104456"/>
          </a:xfrm>
          <a:prstGeom prst="arc">
            <a:avLst>
              <a:gd name="adj1" fmla="val 17118438"/>
              <a:gd name="adj2" fmla="val 4522027"/>
            </a:avLst>
          </a:prstGeom>
          <a:ln w="28575" cmpd="dbl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2339752" y="2924944"/>
            <a:ext cx="3024336" cy="0"/>
          </a:xfrm>
          <a:prstGeom prst="line">
            <a:avLst/>
          </a:prstGeom>
          <a:ln>
            <a:solidFill>
              <a:srgbClr val="FFC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H="1">
            <a:off x="2195736" y="4149080"/>
            <a:ext cx="3142472" cy="66378"/>
          </a:xfrm>
          <a:prstGeom prst="line">
            <a:avLst/>
          </a:prstGeom>
          <a:ln>
            <a:solidFill>
              <a:srgbClr val="FFC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 flipV="1">
            <a:off x="3779912" y="1340768"/>
            <a:ext cx="1800200" cy="1224136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2915816" y="4149080"/>
            <a:ext cx="2448272" cy="93610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C:\Users\Monika\AppData\Local\Microsoft\Windows\Temporary Internet Files\Content.IE5\RM86VYI4\MC900412784[1].wmf"/>
          <p:cNvPicPr>
            <a:picLocks noChangeAspect="1" noChangeArrowheads="1"/>
          </p:cNvPicPr>
          <p:nvPr/>
        </p:nvPicPr>
        <p:blipFill>
          <a:blip r:embed="rId2" cstate="print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276872"/>
            <a:ext cx="792088" cy="1244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6876256" y="2852936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F</a:t>
            </a:r>
            <a:endParaRPr lang="cs-CZ" sz="2400" dirty="0"/>
          </a:p>
        </p:txBody>
      </p:sp>
      <p:pic>
        <p:nvPicPr>
          <p:cNvPr id="11" name="Picture 2" descr="C:\Users\Monika\AppData\Local\Microsoft\Windows\Temporary Internet Files\Content.IE5\RM86VYI4\MC900412784[1].wmf"/>
          <p:cNvPicPr>
            <a:picLocks noChangeAspect="1" noChangeArrowheads="1"/>
          </p:cNvPicPr>
          <p:nvPr/>
        </p:nvPicPr>
        <p:blipFill>
          <a:blip r:embed="rId2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96136" y="2780928"/>
            <a:ext cx="587206" cy="73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Přímá spojnice 11"/>
          <p:cNvCxnSpPr/>
          <p:nvPr/>
        </p:nvCxnSpPr>
        <p:spPr>
          <a:xfrm>
            <a:off x="3419872" y="350100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8244408" y="3356992"/>
            <a:ext cx="0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8100392" y="2780928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</a:t>
            </a:r>
            <a:endParaRPr lang="cs-CZ" sz="2400" dirty="0"/>
          </a:p>
        </p:txBody>
      </p:sp>
      <p:sp>
        <p:nvSpPr>
          <p:cNvPr id="15" name="Obdélník 14"/>
          <p:cNvSpPr/>
          <p:nvPr/>
        </p:nvSpPr>
        <p:spPr>
          <a:xfrm>
            <a:off x="1475656" y="5229200"/>
            <a:ext cx="5040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   </a:t>
            </a:r>
            <a:r>
              <a:rPr lang="cs-CZ" dirty="0">
                <a:latin typeface="Arial" pitchFamily="34" charset="0"/>
                <a:cs typeface="Arial" pitchFamily="34" charset="0"/>
              </a:rPr>
              <a:t>obraz je zmenšený, zdánlivý,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přímý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cxnSp>
        <p:nvCxnSpPr>
          <p:cNvPr id="23" name="Přímá spojnice se šipkou 22"/>
          <p:cNvCxnSpPr/>
          <p:nvPr/>
        </p:nvCxnSpPr>
        <p:spPr>
          <a:xfrm>
            <a:off x="2195736" y="1844824"/>
            <a:ext cx="3168352" cy="1080120"/>
          </a:xfrm>
          <a:prstGeom prst="straightConnector1">
            <a:avLst/>
          </a:prstGeom>
          <a:ln>
            <a:solidFill>
              <a:srgbClr val="FFC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5" name="Přímá spojnice 1024"/>
          <p:cNvCxnSpPr/>
          <p:nvPr/>
        </p:nvCxnSpPr>
        <p:spPr>
          <a:xfrm>
            <a:off x="5580112" y="2564904"/>
            <a:ext cx="1440160" cy="936104"/>
          </a:xfrm>
          <a:prstGeom prst="line">
            <a:avLst/>
          </a:prstGeom>
          <a:ln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0" name="Přímá spojnice 1029"/>
          <p:cNvCxnSpPr/>
          <p:nvPr/>
        </p:nvCxnSpPr>
        <p:spPr>
          <a:xfrm flipV="1">
            <a:off x="5436096" y="3501008"/>
            <a:ext cx="1584176" cy="648072"/>
          </a:xfrm>
          <a:prstGeom prst="line">
            <a:avLst/>
          </a:prstGeom>
          <a:ln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2" name="Přímá spojnice se šipkou 1031"/>
          <p:cNvCxnSpPr/>
          <p:nvPr/>
        </p:nvCxnSpPr>
        <p:spPr>
          <a:xfrm>
            <a:off x="2555776" y="2492896"/>
            <a:ext cx="2952328" cy="0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4" name="Přímá spojnice 1033"/>
          <p:cNvCxnSpPr/>
          <p:nvPr/>
        </p:nvCxnSpPr>
        <p:spPr>
          <a:xfrm>
            <a:off x="5508104" y="2924944"/>
            <a:ext cx="504056" cy="0"/>
          </a:xfrm>
          <a:prstGeom prst="line">
            <a:avLst/>
          </a:prstGeom>
          <a:ln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8" name="Přímá spojnice 1037"/>
          <p:cNvCxnSpPr/>
          <p:nvPr/>
        </p:nvCxnSpPr>
        <p:spPr>
          <a:xfrm>
            <a:off x="7020272" y="3356992"/>
            <a:ext cx="0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Přímá spojnice 1039"/>
          <p:cNvCxnSpPr/>
          <p:nvPr/>
        </p:nvCxnSpPr>
        <p:spPr>
          <a:xfrm>
            <a:off x="5436096" y="2924944"/>
            <a:ext cx="1584176" cy="576064"/>
          </a:xfrm>
          <a:prstGeom prst="line">
            <a:avLst/>
          </a:prstGeom>
          <a:ln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329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1582341"/>
            <a:ext cx="75608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/>
              <a:t>Zdroj obrázků – galerie Microsoft</a:t>
            </a:r>
          </a:p>
          <a:p>
            <a:endParaRPr lang="cs-CZ" sz="2000" dirty="0"/>
          </a:p>
          <a:p>
            <a:r>
              <a:rPr lang="cs-CZ" sz="2000" dirty="0"/>
              <a:t>Vytvořeno jako DUM do předmětu fyzika na </a:t>
            </a:r>
            <a:r>
              <a:rPr lang="cs-CZ" sz="2000" dirty="0" smtClean="0"/>
              <a:t>Základní </a:t>
            </a:r>
            <a:r>
              <a:rPr lang="cs-CZ" sz="2000" dirty="0" smtClean="0"/>
              <a:t>škole </a:t>
            </a:r>
            <a:r>
              <a:rPr lang="en-GB" sz="2000" dirty="0" smtClean="0"/>
              <a:t>17.listopadu </a:t>
            </a:r>
            <a:r>
              <a:rPr lang="en-GB" sz="2000" dirty="0"/>
              <a:t>1325, </a:t>
            </a:r>
            <a:r>
              <a:rPr lang="en-GB" sz="2000" dirty="0" err="1"/>
              <a:t>příspěvková</a:t>
            </a:r>
            <a:r>
              <a:rPr lang="en-GB" sz="2000" dirty="0"/>
              <a:t> </a:t>
            </a:r>
            <a:r>
              <a:rPr lang="cs-CZ" sz="2000" dirty="0"/>
              <a:t> </a:t>
            </a:r>
            <a:r>
              <a:rPr lang="en-GB" sz="2000" dirty="0" err="1"/>
              <a:t>organizace</a:t>
            </a:r>
            <a:r>
              <a:rPr lang="cs-CZ" sz="2000" dirty="0"/>
              <a:t> , Mladá Boleslav pro </a:t>
            </a:r>
            <a:r>
              <a:rPr lang="cs-CZ" sz="2000" dirty="0" smtClean="0"/>
              <a:t> devátý ročník </a:t>
            </a:r>
            <a:r>
              <a:rPr lang="cs-CZ" sz="2000" dirty="0"/>
              <a:t>základní školy.</a:t>
            </a:r>
          </a:p>
          <a:p>
            <a:r>
              <a:rPr lang="cs-CZ" sz="2000" dirty="0" smtClean="0"/>
              <a:t>Materiál </a:t>
            </a:r>
            <a:r>
              <a:rPr lang="cs-CZ" sz="2000" dirty="0"/>
              <a:t>slouží k doplnění výkladu </a:t>
            </a:r>
            <a:r>
              <a:rPr lang="cs-CZ" sz="2000" dirty="0" smtClean="0"/>
              <a:t>odraz </a:t>
            </a:r>
            <a:r>
              <a:rPr lang="cs-CZ" sz="2000" dirty="0" smtClean="0"/>
              <a:t>světla.</a:t>
            </a:r>
            <a:endParaRPr lang="cs-CZ" sz="2000" dirty="0"/>
          </a:p>
          <a:p>
            <a:r>
              <a:rPr lang="cs-CZ" sz="2000" dirty="0"/>
              <a:t>Materiál doporučuji prezentovat pomocí dataprojektoru.</a:t>
            </a:r>
          </a:p>
          <a:p>
            <a:r>
              <a:rPr lang="cs-CZ" sz="2000" dirty="0"/>
              <a:t>Materiál byl vytvořen a pilotován ve </a:t>
            </a:r>
            <a:r>
              <a:rPr lang="cs-CZ" sz="2000" dirty="0" smtClean="0"/>
              <a:t>II. </a:t>
            </a:r>
            <a:r>
              <a:rPr lang="cs-CZ" sz="2000" dirty="0"/>
              <a:t>pololetí školního roku 2011/2012</a:t>
            </a:r>
          </a:p>
        </p:txBody>
      </p:sp>
    </p:spTree>
    <p:extLst>
      <p:ext uri="{BB962C8B-B14F-4D97-AF65-F5344CB8AC3E}">
        <p14:creationId xmlns:p14="http://schemas.microsoft.com/office/powerpoint/2010/main" val="1509821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888</TotalTime>
  <Words>200</Words>
  <Application>Microsoft Office PowerPoint</Application>
  <PresentationFormat>Předvádění na obrazovce (4:3)</PresentationFormat>
  <Paragraphs>52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     </vt:lpstr>
      <vt:lpstr>Prezentace aplikace PowerPoint</vt:lpstr>
      <vt:lpstr>Rovinné zrcadlo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Monika</dc:creator>
  <cp:lastModifiedBy>Monika</cp:lastModifiedBy>
  <cp:revision>46</cp:revision>
  <dcterms:created xsi:type="dcterms:W3CDTF">2012-03-16T15:07:13Z</dcterms:created>
  <dcterms:modified xsi:type="dcterms:W3CDTF">2012-11-20T19:04:03Z</dcterms:modified>
</cp:coreProperties>
</file>