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60" r:id="rId5"/>
    <p:sldId id="257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060E18"/>
    <a:srgbClr val="192C43"/>
    <a:srgbClr val="152437"/>
    <a:srgbClr val="1F1F1F"/>
    <a:srgbClr val="FF3B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6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248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405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37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2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545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67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452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446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903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94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E20B0-4999-436D-AAD2-54A5DE269B86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0BD1C-47D2-4C91-A570-78B1FCFD9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837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atm%C4%9Bn%C3%AD_Slunce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4/4d/Solar_eclips_1999_4.jpg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lar_eclipse_animate_(2006-Mar-29).gif" TargetMode="External"/><Relationship Id="rId2" Type="http://schemas.openxmlformats.org/officeDocument/2006/relationships/hyperlink" Target="http://www.youtube.com/watch?v=wQ3HXGW94HI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Zatm%C4%9Bn%C3%AD_Slunce" TargetMode="External"/><Relationship Id="rId4" Type="http://schemas.openxmlformats.org/officeDocument/2006/relationships/hyperlink" Target="http://cs.wikipedia.org/wiki/Soubor:Solar_eclipse_Poland_2011_cropp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060E18"/>
            </a:gs>
            <a:gs pos="26000">
              <a:schemeClr val="tx1">
                <a:lumMod val="65000"/>
                <a:lumOff val="35000"/>
              </a:schemeClr>
            </a:gs>
            <a:gs pos="70000">
              <a:schemeClr val="tx1">
                <a:lumMod val="50000"/>
                <a:lumOff val="50000"/>
              </a:schemeClr>
            </a:gs>
            <a:gs pos="87000">
              <a:schemeClr val="tx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Fyzici a fyzikální jevy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VY_32_INOVACE_28_Zatmění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2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060E18"/>
            </a:gs>
            <a:gs pos="26000">
              <a:schemeClr val="tx1">
                <a:lumMod val="65000"/>
                <a:lumOff val="35000"/>
              </a:schemeClr>
            </a:gs>
            <a:gs pos="70000">
              <a:schemeClr val="tx1">
                <a:lumMod val="50000"/>
                <a:lumOff val="50000"/>
              </a:schemeClr>
            </a:gs>
            <a:gs pos="87000">
              <a:schemeClr val="tx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51520" y="3068960"/>
            <a:ext cx="1584176" cy="1512168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  <a:softEdge rad="635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Monika\AppData\Local\Microsoft\Windows\Temporary Internet Files\Content.IE5\2140N13E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559" l="0" r="974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824" y="3501008"/>
            <a:ext cx="1584176" cy="116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onika\AppData\Local\Microsoft\Windows\Temporary Internet Files\Content.IE5\2140N13E\MP9002892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6456" y="3717032"/>
            <a:ext cx="123475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971600" y="3068960"/>
            <a:ext cx="7056784" cy="136815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043608" y="3645024"/>
            <a:ext cx="7128792" cy="93610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043608" y="3068960"/>
            <a:ext cx="6840760" cy="93610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4"/>
          </p:cNvCxnSpPr>
          <p:nvPr/>
        </p:nvCxnSpPr>
        <p:spPr>
          <a:xfrm flipV="1">
            <a:off x="1043608" y="4077072"/>
            <a:ext cx="6840760" cy="50405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Ovál 1034"/>
          <p:cNvSpPr/>
          <p:nvPr/>
        </p:nvSpPr>
        <p:spPr>
          <a:xfrm>
            <a:off x="7884368" y="3933056"/>
            <a:ext cx="72008" cy="216024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6" name="Ovál 1035"/>
          <p:cNvSpPr/>
          <p:nvPr/>
        </p:nvSpPr>
        <p:spPr>
          <a:xfrm>
            <a:off x="7884368" y="3645024"/>
            <a:ext cx="432048" cy="864096"/>
          </a:xfrm>
          <a:prstGeom prst="ellipse">
            <a:avLst/>
          </a:prstGeom>
          <a:gradFill flip="none" rotWithShape="1">
            <a:gsLst>
              <a:gs pos="0">
                <a:schemeClr val="tx1">
                  <a:shade val="30000"/>
                  <a:satMod val="115000"/>
                  <a:alpha val="32000"/>
                  <a:lumMod val="8000"/>
                </a:schemeClr>
              </a:gs>
              <a:gs pos="50000">
                <a:schemeClr val="tx1">
                  <a:lumMod val="65000"/>
                  <a:lumOff val="35000"/>
                  <a:shade val="67500"/>
                  <a:satMod val="115000"/>
                </a:schemeClr>
              </a:gs>
              <a:gs pos="100000">
                <a:schemeClr val="tx1">
                  <a:lumMod val="65000"/>
                  <a:lumOff val="3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764704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tx1">
                      <a:lumMod val="75000"/>
                      <a:lumOff val="2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Zatmění</a:t>
            </a:r>
            <a:r>
              <a:rPr lang="cs-CZ" sz="3200" dirty="0" smtClean="0">
                <a:solidFill>
                  <a:srgbClr val="FFC000"/>
                </a:solidFill>
                <a:effectLst>
                  <a:glow rad="139700">
                    <a:schemeClr val="tx1">
                      <a:lumMod val="75000"/>
                      <a:lumOff val="25000"/>
                      <a:alpha val="40000"/>
                    </a:schemeClr>
                  </a:glow>
                </a:effectLst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tx1">
                      <a:lumMod val="75000"/>
                      <a:lumOff val="2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Slunce</a:t>
            </a:r>
            <a:endParaRPr lang="cs-CZ" sz="3200" dirty="0">
              <a:solidFill>
                <a:srgbClr val="FFC000"/>
              </a:solidFill>
              <a:effectLst>
                <a:glow rad="139700">
                  <a:schemeClr val="tx1">
                    <a:lumMod val="75000"/>
                    <a:lumOff val="2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95536" y="5517232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Zatmění Slunce</a:t>
            </a:r>
            <a:r>
              <a:rPr lang="cs-CZ" dirty="0">
                <a:solidFill>
                  <a:srgbClr val="FFC000"/>
                </a:solidFill>
              </a:rPr>
              <a:t> je </a:t>
            </a:r>
            <a:r>
              <a:rPr lang="cs-CZ" dirty="0" smtClean="0">
                <a:solidFill>
                  <a:srgbClr val="FFC000"/>
                </a:solidFill>
              </a:rPr>
              <a:t>astronomický jev, </a:t>
            </a:r>
            <a:r>
              <a:rPr lang="cs-CZ" dirty="0">
                <a:solidFill>
                  <a:srgbClr val="FFC000"/>
                </a:solidFill>
              </a:rPr>
              <a:t>který nastane, když Měsíc vstoupí mezi Zemi a Slunce, takže jej částečně nebo zcela zakryje. </a:t>
            </a:r>
            <a:r>
              <a:rPr lang="cs-CZ" dirty="0" smtClean="0">
                <a:solidFill>
                  <a:srgbClr val="FFC000"/>
                </a:solidFill>
              </a:rPr>
              <a:t> Měsíc je </a:t>
            </a:r>
            <a:r>
              <a:rPr lang="cs-CZ" dirty="0">
                <a:solidFill>
                  <a:srgbClr val="FFC000"/>
                </a:solidFill>
              </a:rPr>
              <a:t>v novu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36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27475E-6 L -0.075 0.05158 C -0.0908 0.06314 -0.11424 0.06915 -0.13872 0.06915 C -0.16684 0.06915 -0.18906 0.06314 -0.20486 0.05158 L -0.28004 -3.27475E-6 " pathEditMode="relative" rAng="10800000" ptsTypes="FffFF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93" y="3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5" grpId="0" animBg="1"/>
      <p:bldP spid="103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f/fd/Solar_eclipse_animate_%282006-Mar-29%29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0768"/>
            <a:ext cx="4176464" cy="451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95736" y="6165304"/>
            <a:ext cx="58326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srgbClr val="FFC0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C000"/>
                </a:solidFill>
                <a:hlinkClick r:id="rId3"/>
              </a:rPr>
              <a:t>cs.wikipedia.org/wiki/Zatm%C4%9Bn%C3%AD_Slunce</a:t>
            </a:r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03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Soubor:Solar eclips 1999 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58007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764704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Zatmění Slunce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4581128"/>
            <a:ext cx="864096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C000"/>
                </a:solidFill>
              </a:rPr>
              <a:t>Úplné zatmění </a:t>
            </a:r>
            <a:r>
              <a:rPr lang="cs-CZ" dirty="0">
                <a:solidFill>
                  <a:srgbClr val="FFC000"/>
                </a:solidFill>
              </a:rPr>
              <a:t>nastává, když Měsíc zcela zakryje Slunce. Velmi jasný sluneční disk je nahrazen černou plochou </a:t>
            </a:r>
            <a:r>
              <a:rPr lang="cs-CZ" dirty="0" smtClean="0">
                <a:solidFill>
                  <a:srgbClr val="FFC000"/>
                </a:solidFill>
              </a:rPr>
              <a:t>Měsíce </a:t>
            </a:r>
            <a:endParaRPr lang="cs-CZ" dirty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C000"/>
                </a:solidFill>
              </a:rPr>
              <a:t>Prstencové zatmění </a:t>
            </a:r>
            <a:r>
              <a:rPr lang="cs-CZ" dirty="0">
                <a:solidFill>
                  <a:srgbClr val="FFC000"/>
                </a:solidFill>
              </a:rPr>
              <a:t>je možné pozorovat, když </a:t>
            </a:r>
            <a:r>
              <a:rPr lang="cs-CZ" dirty="0" smtClean="0">
                <a:solidFill>
                  <a:srgbClr val="FFC000"/>
                </a:solidFill>
              </a:rPr>
              <a:t>Slunce a Měsíc jsou v jedné přímce, ale zdánlivá velikost Měsíce je menší než velikost Slunce. Z tohoto důvodu je ze Slunce </a:t>
            </a:r>
            <a:r>
              <a:rPr lang="cs-CZ" dirty="0">
                <a:solidFill>
                  <a:srgbClr val="FFC000"/>
                </a:solidFill>
              </a:rPr>
              <a:t>vidět velmi jasný prstenec.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C000"/>
                </a:solidFill>
              </a:rPr>
              <a:t>Částečné zatmění </a:t>
            </a:r>
            <a:r>
              <a:rPr lang="cs-CZ" dirty="0">
                <a:solidFill>
                  <a:srgbClr val="FFC000"/>
                </a:solidFill>
              </a:rPr>
              <a:t>se objevuje, když Slunce a Měsíc nejsou přesně v přímce, takže je Slunce zakryto jen zčásti. Toto zatmění je pozorovatelné z mnohem většího území .</a:t>
            </a:r>
          </a:p>
        </p:txBody>
      </p:sp>
    </p:spTree>
    <p:extLst>
      <p:ext uri="{BB962C8B-B14F-4D97-AF65-F5344CB8AC3E}">
        <p14:creationId xmlns:p14="http://schemas.microsoft.com/office/powerpoint/2010/main" val="371853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060E18"/>
            </a:gs>
            <a:gs pos="35000">
              <a:schemeClr val="tx1">
                <a:lumMod val="32000"/>
                <a:lumOff val="68000"/>
              </a:schemeClr>
            </a:gs>
            <a:gs pos="65000">
              <a:schemeClr val="tx1">
                <a:lumMod val="50000"/>
                <a:lumOff val="50000"/>
              </a:schemeClr>
            </a:gs>
            <a:gs pos="87000">
              <a:schemeClr val="tx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vnoramenný trojúhelník 35"/>
          <p:cNvSpPr/>
          <p:nvPr/>
        </p:nvSpPr>
        <p:spPr>
          <a:xfrm rot="16200000">
            <a:off x="7735817" y="1397695"/>
            <a:ext cx="612329" cy="2204047"/>
          </a:xfrm>
          <a:custGeom>
            <a:avLst/>
            <a:gdLst>
              <a:gd name="connsiteX0" fmla="*/ 0 w 1008112"/>
              <a:gd name="connsiteY0" fmla="*/ 2736304 h 2736304"/>
              <a:gd name="connsiteX1" fmla="*/ 504056 w 1008112"/>
              <a:gd name="connsiteY1" fmla="*/ 0 h 2736304"/>
              <a:gd name="connsiteX2" fmla="*/ 1008112 w 1008112"/>
              <a:gd name="connsiteY2" fmla="*/ 2736304 h 2736304"/>
              <a:gd name="connsiteX3" fmla="*/ 0 w 1008112"/>
              <a:gd name="connsiteY3" fmla="*/ 2736304 h 2736304"/>
              <a:gd name="connsiteX0" fmla="*/ 0 w 1008112"/>
              <a:gd name="connsiteY0" fmla="*/ 2927373 h 2927373"/>
              <a:gd name="connsiteX1" fmla="*/ 408522 w 1008112"/>
              <a:gd name="connsiteY1" fmla="*/ 0 h 2927373"/>
              <a:gd name="connsiteX2" fmla="*/ 1008112 w 1008112"/>
              <a:gd name="connsiteY2" fmla="*/ 2927373 h 2927373"/>
              <a:gd name="connsiteX3" fmla="*/ 0 w 1008112"/>
              <a:gd name="connsiteY3" fmla="*/ 2927373 h 2927373"/>
              <a:gd name="connsiteX0" fmla="*/ 0 w 926225"/>
              <a:gd name="connsiteY0" fmla="*/ 2927373 h 2927373"/>
              <a:gd name="connsiteX1" fmla="*/ 408522 w 926225"/>
              <a:gd name="connsiteY1" fmla="*/ 0 h 2927373"/>
              <a:gd name="connsiteX2" fmla="*/ 926225 w 926225"/>
              <a:gd name="connsiteY2" fmla="*/ 2122158 h 2927373"/>
              <a:gd name="connsiteX3" fmla="*/ 0 w 926225"/>
              <a:gd name="connsiteY3" fmla="*/ 2927373 h 2927373"/>
              <a:gd name="connsiteX0" fmla="*/ 0 w 817043"/>
              <a:gd name="connsiteY0" fmla="*/ 2135803 h 2135803"/>
              <a:gd name="connsiteX1" fmla="*/ 299340 w 817043"/>
              <a:gd name="connsiteY1" fmla="*/ 0 h 2135803"/>
              <a:gd name="connsiteX2" fmla="*/ 817043 w 817043"/>
              <a:gd name="connsiteY2" fmla="*/ 2122158 h 2135803"/>
              <a:gd name="connsiteX3" fmla="*/ 0 w 817043"/>
              <a:gd name="connsiteY3" fmla="*/ 2135803 h 2135803"/>
              <a:gd name="connsiteX0" fmla="*/ 0 w 817043"/>
              <a:gd name="connsiteY0" fmla="*/ 2204042 h 2204042"/>
              <a:gd name="connsiteX1" fmla="*/ 135567 w 817043"/>
              <a:gd name="connsiteY1" fmla="*/ 0 h 2204042"/>
              <a:gd name="connsiteX2" fmla="*/ 817043 w 817043"/>
              <a:gd name="connsiteY2" fmla="*/ 2190397 h 2204042"/>
              <a:gd name="connsiteX3" fmla="*/ 0 w 817043"/>
              <a:gd name="connsiteY3" fmla="*/ 2204042 h 2204042"/>
              <a:gd name="connsiteX0" fmla="*/ 0 w 612329"/>
              <a:gd name="connsiteY0" fmla="*/ 2204042 h 2204047"/>
              <a:gd name="connsiteX1" fmla="*/ 135567 w 612329"/>
              <a:gd name="connsiteY1" fmla="*/ 0 h 2204047"/>
              <a:gd name="connsiteX2" fmla="*/ 612329 w 612329"/>
              <a:gd name="connsiteY2" fmla="*/ 2204047 h 2204047"/>
              <a:gd name="connsiteX3" fmla="*/ 0 w 612329"/>
              <a:gd name="connsiteY3" fmla="*/ 2204042 h 2204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2329" h="2204047">
                <a:moveTo>
                  <a:pt x="0" y="2204042"/>
                </a:moveTo>
                <a:lnTo>
                  <a:pt x="135567" y="0"/>
                </a:lnTo>
                <a:lnTo>
                  <a:pt x="612329" y="2204047"/>
                </a:lnTo>
                <a:lnTo>
                  <a:pt x="0" y="2204042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323528" y="2348880"/>
            <a:ext cx="1584176" cy="1512168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  <a:softEdge rad="635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4" descr="C:\Users\Monika\AppData\Local\Microsoft\Windows\Temporary Internet Files\Content.IE5\2140N13E\MP9002892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123475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1259632" y="2348880"/>
            <a:ext cx="7884368" cy="43204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:\Users\Monika\AppData\Local\Microsoft\Windows\Temporary Internet Files\Content.IE5\2140N13E\MP9004308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559" l="0" r="974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64904"/>
            <a:ext cx="1584176" cy="116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 flipV="1">
            <a:off x="1115616" y="3501008"/>
            <a:ext cx="8028384" cy="36004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36" idx="2"/>
          </p:cNvCxnSpPr>
          <p:nvPr/>
        </p:nvCxnSpPr>
        <p:spPr>
          <a:xfrm flipV="1">
            <a:off x="1115616" y="2193554"/>
            <a:ext cx="8028389" cy="166749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259632" y="2348880"/>
            <a:ext cx="7884368" cy="180020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ichoběžník 25"/>
          <p:cNvSpPr/>
          <p:nvPr/>
        </p:nvSpPr>
        <p:spPr>
          <a:xfrm rot="5400000">
            <a:off x="7553628" y="2033796"/>
            <a:ext cx="950336" cy="2220363"/>
          </a:xfrm>
          <a:custGeom>
            <a:avLst/>
            <a:gdLst>
              <a:gd name="connsiteX0" fmla="*/ 0 w 1008112"/>
              <a:gd name="connsiteY0" fmla="*/ 2267744 h 2267744"/>
              <a:gd name="connsiteX1" fmla="*/ 252028 w 1008112"/>
              <a:gd name="connsiteY1" fmla="*/ 0 h 2267744"/>
              <a:gd name="connsiteX2" fmla="*/ 756084 w 1008112"/>
              <a:gd name="connsiteY2" fmla="*/ 0 h 2267744"/>
              <a:gd name="connsiteX3" fmla="*/ 1008112 w 1008112"/>
              <a:gd name="connsiteY3" fmla="*/ 2267744 h 2267744"/>
              <a:gd name="connsiteX4" fmla="*/ 0 w 1008112"/>
              <a:gd name="connsiteY4" fmla="*/ 2267744 h 2267744"/>
              <a:gd name="connsiteX0" fmla="*/ 0 w 1021760"/>
              <a:gd name="connsiteY0" fmla="*/ 2267744 h 2267744"/>
              <a:gd name="connsiteX1" fmla="*/ 252028 w 1021760"/>
              <a:gd name="connsiteY1" fmla="*/ 0 h 2267744"/>
              <a:gd name="connsiteX2" fmla="*/ 756084 w 1021760"/>
              <a:gd name="connsiteY2" fmla="*/ 0 h 2267744"/>
              <a:gd name="connsiteX3" fmla="*/ 1021760 w 1021760"/>
              <a:gd name="connsiteY3" fmla="*/ 2199505 h 2267744"/>
              <a:gd name="connsiteX4" fmla="*/ 0 w 1021760"/>
              <a:gd name="connsiteY4" fmla="*/ 2267744 h 2267744"/>
              <a:gd name="connsiteX0" fmla="*/ 0 w 1008112"/>
              <a:gd name="connsiteY0" fmla="*/ 2267744 h 2267744"/>
              <a:gd name="connsiteX1" fmla="*/ 238380 w 1008112"/>
              <a:gd name="connsiteY1" fmla="*/ 0 h 2267744"/>
              <a:gd name="connsiteX2" fmla="*/ 742436 w 1008112"/>
              <a:gd name="connsiteY2" fmla="*/ 0 h 2267744"/>
              <a:gd name="connsiteX3" fmla="*/ 1008112 w 1008112"/>
              <a:gd name="connsiteY3" fmla="*/ 2199505 h 2267744"/>
              <a:gd name="connsiteX4" fmla="*/ 0 w 1008112"/>
              <a:gd name="connsiteY4" fmla="*/ 2267744 h 2267744"/>
              <a:gd name="connsiteX0" fmla="*/ 0 w 1008112"/>
              <a:gd name="connsiteY0" fmla="*/ 2267744 h 2267744"/>
              <a:gd name="connsiteX1" fmla="*/ 238380 w 1008112"/>
              <a:gd name="connsiteY1" fmla="*/ 0 h 2267744"/>
              <a:gd name="connsiteX2" fmla="*/ 851618 w 1008112"/>
              <a:gd name="connsiteY2" fmla="*/ 0 h 2267744"/>
              <a:gd name="connsiteX3" fmla="*/ 1008112 w 1008112"/>
              <a:gd name="connsiteY3" fmla="*/ 2199505 h 2267744"/>
              <a:gd name="connsiteX4" fmla="*/ 0 w 1008112"/>
              <a:gd name="connsiteY4" fmla="*/ 2267744 h 2267744"/>
              <a:gd name="connsiteX0" fmla="*/ 0 w 1008112"/>
              <a:gd name="connsiteY0" fmla="*/ 2267744 h 2267744"/>
              <a:gd name="connsiteX1" fmla="*/ 129198 w 1008112"/>
              <a:gd name="connsiteY1" fmla="*/ 13647 h 2267744"/>
              <a:gd name="connsiteX2" fmla="*/ 851618 w 1008112"/>
              <a:gd name="connsiteY2" fmla="*/ 0 h 2267744"/>
              <a:gd name="connsiteX3" fmla="*/ 1008112 w 1008112"/>
              <a:gd name="connsiteY3" fmla="*/ 2199505 h 2267744"/>
              <a:gd name="connsiteX4" fmla="*/ 0 w 1008112"/>
              <a:gd name="connsiteY4" fmla="*/ 2267744 h 2267744"/>
              <a:gd name="connsiteX0" fmla="*/ 0 w 967168"/>
              <a:gd name="connsiteY0" fmla="*/ 2267744 h 2322335"/>
              <a:gd name="connsiteX1" fmla="*/ 129198 w 967168"/>
              <a:gd name="connsiteY1" fmla="*/ 13647 h 2322335"/>
              <a:gd name="connsiteX2" fmla="*/ 851618 w 967168"/>
              <a:gd name="connsiteY2" fmla="*/ 0 h 2322335"/>
              <a:gd name="connsiteX3" fmla="*/ 967168 w 967168"/>
              <a:gd name="connsiteY3" fmla="*/ 2322335 h 2322335"/>
              <a:gd name="connsiteX4" fmla="*/ 0 w 967168"/>
              <a:gd name="connsiteY4" fmla="*/ 2267744 h 2322335"/>
              <a:gd name="connsiteX0" fmla="*/ 0 w 980817"/>
              <a:gd name="connsiteY0" fmla="*/ 2267744 h 2281392"/>
              <a:gd name="connsiteX1" fmla="*/ 129198 w 980817"/>
              <a:gd name="connsiteY1" fmla="*/ 13647 h 2281392"/>
              <a:gd name="connsiteX2" fmla="*/ 851618 w 980817"/>
              <a:gd name="connsiteY2" fmla="*/ 0 h 2281392"/>
              <a:gd name="connsiteX3" fmla="*/ 980817 w 980817"/>
              <a:gd name="connsiteY3" fmla="*/ 2281392 h 2281392"/>
              <a:gd name="connsiteX4" fmla="*/ 0 w 980817"/>
              <a:gd name="connsiteY4" fmla="*/ 2267744 h 2281392"/>
              <a:gd name="connsiteX0" fmla="*/ 0 w 980814"/>
              <a:gd name="connsiteY0" fmla="*/ 2199505 h 2281392"/>
              <a:gd name="connsiteX1" fmla="*/ 129195 w 980814"/>
              <a:gd name="connsiteY1" fmla="*/ 13647 h 2281392"/>
              <a:gd name="connsiteX2" fmla="*/ 851615 w 980814"/>
              <a:gd name="connsiteY2" fmla="*/ 0 h 2281392"/>
              <a:gd name="connsiteX3" fmla="*/ 980814 w 980814"/>
              <a:gd name="connsiteY3" fmla="*/ 2281392 h 2281392"/>
              <a:gd name="connsiteX4" fmla="*/ 0 w 980814"/>
              <a:gd name="connsiteY4" fmla="*/ 2199505 h 2281392"/>
              <a:gd name="connsiteX0" fmla="*/ 0 w 980814"/>
              <a:gd name="connsiteY0" fmla="*/ 2199505 h 2213153"/>
              <a:gd name="connsiteX1" fmla="*/ 129195 w 980814"/>
              <a:gd name="connsiteY1" fmla="*/ 13647 h 2213153"/>
              <a:gd name="connsiteX2" fmla="*/ 851615 w 980814"/>
              <a:gd name="connsiteY2" fmla="*/ 0 h 2213153"/>
              <a:gd name="connsiteX3" fmla="*/ 980814 w 980814"/>
              <a:gd name="connsiteY3" fmla="*/ 2213153 h 2213153"/>
              <a:gd name="connsiteX4" fmla="*/ 0 w 980814"/>
              <a:gd name="connsiteY4" fmla="*/ 2199505 h 2213153"/>
              <a:gd name="connsiteX0" fmla="*/ 0 w 955637"/>
              <a:gd name="connsiteY0" fmla="*/ 2199505 h 2221780"/>
              <a:gd name="connsiteX1" fmla="*/ 129195 w 955637"/>
              <a:gd name="connsiteY1" fmla="*/ 13647 h 2221780"/>
              <a:gd name="connsiteX2" fmla="*/ 851615 w 955637"/>
              <a:gd name="connsiteY2" fmla="*/ 0 h 2221780"/>
              <a:gd name="connsiteX3" fmla="*/ 955637 w 955637"/>
              <a:gd name="connsiteY3" fmla="*/ 2221780 h 2221780"/>
              <a:gd name="connsiteX4" fmla="*/ 0 w 955637"/>
              <a:gd name="connsiteY4" fmla="*/ 2199505 h 2221780"/>
              <a:gd name="connsiteX0" fmla="*/ 0 w 955637"/>
              <a:gd name="connsiteY0" fmla="*/ 2199505 h 2221780"/>
              <a:gd name="connsiteX1" fmla="*/ 145981 w 955637"/>
              <a:gd name="connsiteY1" fmla="*/ 5021 h 2221780"/>
              <a:gd name="connsiteX2" fmla="*/ 851615 w 955637"/>
              <a:gd name="connsiteY2" fmla="*/ 0 h 2221780"/>
              <a:gd name="connsiteX3" fmla="*/ 955637 w 955637"/>
              <a:gd name="connsiteY3" fmla="*/ 2221780 h 2221780"/>
              <a:gd name="connsiteX4" fmla="*/ 0 w 955637"/>
              <a:gd name="connsiteY4" fmla="*/ 2199505 h 2221780"/>
              <a:gd name="connsiteX0" fmla="*/ 0 w 955637"/>
              <a:gd name="connsiteY0" fmla="*/ 2225384 h 2225384"/>
              <a:gd name="connsiteX1" fmla="*/ 145981 w 955637"/>
              <a:gd name="connsiteY1" fmla="*/ 5021 h 2225384"/>
              <a:gd name="connsiteX2" fmla="*/ 851615 w 955637"/>
              <a:gd name="connsiteY2" fmla="*/ 0 h 2225384"/>
              <a:gd name="connsiteX3" fmla="*/ 955637 w 955637"/>
              <a:gd name="connsiteY3" fmla="*/ 2221780 h 2225384"/>
              <a:gd name="connsiteX4" fmla="*/ 0 w 955637"/>
              <a:gd name="connsiteY4" fmla="*/ 2225384 h 2225384"/>
              <a:gd name="connsiteX0" fmla="*/ 0 w 924603"/>
              <a:gd name="connsiteY0" fmla="*/ 2225384 h 2225384"/>
              <a:gd name="connsiteX1" fmla="*/ 114947 w 924603"/>
              <a:gd name="connsiteY1" fmla="*/ 5021 h 2225384"/>
              <a:gd name="connsiteX2" fmla="*/ 820581 w 924603"/>
              <a:gd name="connsiteY2" fmla="*/ 0 h 2225384"/>
              <a:gd name="connsiteX3" fmla="*/ 924603 w 924603"/>
              <a:gd name="connsiteY3" fmla="*/ 2221780 h 2225384"/>
              <a:gd name="connsiteX4" fmla="*/ 0 w 924603"/>
              <a:gd name="connsiteY4" fmla="*/ 2225384 h 2225384"/>
              <a:gd name="connsiteX0" fmla="*/ 0 w 924603"/>
              <a:gd name="connsiteY0" fmla="*/ 2257282 h 2257282"/>
              <a:gd name="connsiteX1" fmla="*/ 114947 w 924603"/>
              <a:gd name="connsiteY1" fmla="*/ 36919 h 2257282"/>
              <a:gd name="connsiteX2" fmla="*/ 810237 w 924603"/>
              <a:gd name="connsiteY2" fmla="*/ 0 h 2257282"/>
              <a:gd name="connsiteX3" fmla="*/ 924603 w 924603"/>
              <a:gd name="connsiteY3" fmla="*/ 2253678 h 2257282"/>
              <a:gd name="connsiteX4" fmla="*/ 0 w 924603"/>
              <a:gd name="connsiteY4" fmla="*/ 2257282 h 2257282"/>
              <a:gd name="connsiteX0" fmla="*/ 0 w 924603"/>
              <a:gd name="connsiteY0" fmla="*/ 2220363 h 2220363"/>
              <a:gd name="connsiteX1" fmla="*/ 114947 w 924603"/>
              <a:gd name="connsiteY1" fmla="*/ 0 h 2220363"/>
              <a:gd name="connsiteX2" fmla="*/ 799893 w 924603"/>
              <a:gd name="connsiteY2" fmla="*/ 5611 h 2220363"/>
              <a:gd name="connsiteX3" fmla="*/ 924603 w 924603"/>
              <a:gd name="connsiteY3" fmla="*/ 2216759 h 2220363"/>
              <a:gd name="connsiteX4" fmla="*/ 0 w 924603"/>
              <a:gd name="connsiteY4" fmla="*/ 2220363 h 2220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4603" h="2220363">
                <a:moveTo>
                  <a:pt x="0" y="2220363"/>
                </a:moveTo>
                <a:lnTo>
                  <a:pt x="114947" y="0"/>
                </a:lnTo>
                <a:lnTo>
                  <a:pt x="799893" y="5611"/>
                </a:lnTo>
                <a:lnTo>
                  <a:pt x="924603" y="2216759"/>
                </a:lnTo>
                <a:lnTo>
                  <a:pt x="0" y="2220363"/>
                </a:lnTo>
                <a:close/>
              </a:path>
            </a:pathLst>
          </a:custGeom>
          <a:solidFill>
            <a:srgbClr val="1F1F1F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5"/>
          <p:cNvSpPr/>
          <p:nvPr/>
        </p:nvSpPr>
        <p:spPr>
          <a:xfrm rot="16200000" flipH="1">
            <a:off x="7711701" y="2716778"/>
            <a:ext cx="648070" cy="2216533"/>
          </a:xfrm>
          <a:custGeom>
            <a:avLst/>
            <a:gdLst>
              <a:gd name="connsiteX0" fmla="*/ 0 w 1008112"/>
              <a:gd name="connsiteY0" fmla="*/ 2736304 h 2736304"/>
              <a:gd name="connsiteX1" fmla="*/ 504056 w 1008112"/>
              <a:gd name="connsiteY1" fmla="*/ 0 h 2736304"/>
              <a:gd name="connsiteX2" fmla="*/ 1008112 w 1008112"/>
              <a:gd name="connsiteY2" fmla="*/ 2736304 h 2736304"/>
              <a:gd name="connsiteX3" fmla="*/ 0 w 1008112"/>
              <a:gd name="connsiteY3" fmla="*/ 2736304 h 2736304"/>
              <a:gd name="connsiteX0" fmla="*/ 0 w 1008112"/>
              <a:gd name="connsiteY0" fmla="*/ 2927373 h 2927373"/>
              <a:gd name="connsiteX1" fmla="*/ 408522 w 1008112"/>
              <a:gd name="connsiteY1" fmla="*/ 0 h 2927373"/>
              <a:gd name="connsiteX2" fmla="*/ 1008112 w 1008112"/>
              <a:gd name="connsiteY2" fmla="*/ 2927373 h 2927373"/>
              <a:gd name="connsiteX3" fmla="*/ 0 w 1008112"/>
              <a:gd name="connsiteY3" fmla="*/ 2927373 h 2927373"/>
              <a:gd name="connsiteX0" fmla="*/ 0 w 926225"/>
              <a:gd name="connsiteY0" fmla="*/ 2927373 h 2927373"/>
              <a:gd name="connsiteX1" fmla="*/ 408522 w 926225"/>
              <a:gd name="connsiteY1" fmla="*/ 0 h 2927373"/>
              <a:gd name="connsiteX2" fmla="*/ 926225 w 926225"/>
              <a:gd name="connsiteY2" fmla="*/ 2122158 h 2927373"/>
              <a:gd name="connsiteX3" fmla="*/ 0 w 926225"/>
              <a:gd name="connsiteY3" fmla="*/ 2927373 h 2927373"/>
              <a:gd name="connsiteX0" fmla="*/ 0 w 817043"/>
              <a:gd name="connsiteY0" fmla="*/ 2135803 h 2135803"/>
              <a:gd name="connsiteX1" fmla="*/ 299340 w 817043"/>
              <a:gd name="connsiteY1" fmla="*/ 0 h 2135803"/>
              <a:gd name="connsiteX2" fmla="*/ 817043 w 817043"/>
              <a:gd name="connsiteY2" fmla="*/ 2122158 h 2135803"/>
              <a:gd name="connsiteX3" fmla="*/ 0 w 817043"/>
              <a:gd name="connsiteY3" fmla="*/ 2135803 h 2135803"/>
              <a:gd name="connsiteX0" fmla="*/ 0 w 817043"/>
              <a:gd name="connsiteY0" fmla="*/ 2204042 h 2204042"/>
              <a:gd name="connsiteX1" fmla="*/ 135567 w 817043"/>
              <a:gd name="connsiteY1" fmla="*/ 0 h 2204042"/>
              <a:gd name="connsiteX2" fmla="*/ 817043 w 817043"/>
              <a:gd name="connsiteY2" fmla="*/ 2190397 h 2204042"/>
              <a:gd name="connsiteX3" fmla="*/ 0 w 817043"/>
              <a:gd name="connsiteY3" fmla="*/ 2204042 h 2204042"/>
              <a:gd name="connsiteX0" fmla="*/ 0 w 612329"/>
              <a:gd name="connsiteY0" fmla="*/ 2204042 h 2204047"/>
              <a:gd name="connsiteX1" fmla="*/ 135567 w 612329"/>
              <a:gd name="connsiteY1" fmla="*/ 0 h 2204047"/>
              <a:gd name="connsiteX2" fmla="*/ 612329 w 612329"/>
              <a:gd name="connsiteY2" fmla="*/ 2204047 h 2204047"/>
              <a:gd name="connsiteX3" fmla="*/ 0 w 612329"/>
              <a:gd name="connsiteY3" fmla="*/ 2204042 h 2204047"/>
              <a:gd name="connsiteX0" fmla="*/ 0 w 612329"/>
              <a:gd name="connsiteY0" fmla="*/ 2190394 h 2190399"/>
              <a:gd name="connsiteX1" fmla="*/ 105281 w 612329"/>
              <a:gd name="connsiteY1" fmla="*/ 0 h 2190399"/>
              <a:gd name="connsiteX2" fmla="*/ 612329 w 612329"/>
              <a:gd name="connsiteY2" fmla="*/ 2190399 h 2190399"/>
              <a:gd name="connsiteX3" fmla="*/ 0 w 612329"/>
              <a:gd name="connsiteY3" fmla="*/ 2190394 h 2190399"/>
              <a:gd name="connsiteX0" fmla="*/ 0 w 410429"/>
              <a:gd name="connsiteY0" fmla="*/ 2190394 h 2190399"/>
              <a:gd name="connsiteX1" fmla="*/ 105281 w 410429"/>
              <a:gd name="connsiteY1" fmla="*/ 0 h 2190399"/>
              <a:gd name="connsiteX2" fmla="*/ 410429 w 410429"/>
              <a:gd name="connsiteY2" fmla="*/ 2190399 h 2190399"/>
              <a:gd name="connsiteX3" fmla="*/ 0 w 410429"/>
              <a:gd name="connsiteY3" fmla="*/ 2190394 h 2190399"/>
              <a:gd name="connsiteX0" fmla="*/ 0 w 467856"/>
              <a:gd name="connsiteY0" fmla="*/ 2190394 h 2190399"/>
              <a:gd name="connsiteX1" fmla="*/ 105281 w 467856"/>
              <a:gd name="connsiteY1" fmla="*/ 0 h 2190399"/>
              <a:gd name="connsiteX2" fmla="*/ 467856 w 467856"/>
              <a:gd name="connsiteY2" fmla="*/ 2190399 h 2190399"/>
              <a:gd name="connsiteX3" fmla="*/ 0 w 467856"/>
              <a:gd name="connsiteY3" fmla="*/ 2190394 h 219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7856" h="2190399">
                <a:moveTo>
                  <a:pt x="0" y="2190394"/>
                </a:moveTo>
                <a:lnTo>
                  <a:pt x="105281" y="0"/>
                </a:lnTo>
                <a:lnTo>
                  <a:pt x="467856" y="2190399"/>
                </a:lnTo>
                <a:lnTo>
                  <a:pt x="0" y="2190394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7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059832" y="692696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Zatmění Měsíce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23528" y="5445224"/>
            <a:ext cx="864096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bg2"/>
                </a:solidFill>
              </a:rPr>
              <a:t>Zatmění Měsíce</a:t>
            </a:r>
            <a:r>
              <a:rPr lang="cs-CZ" sz="2000" dirty="0">
                <a:solidFill>
                  <a:schemeClr val="bg2"/>
                </a:solidFill>
              </a:rPr>
              <a:t> </a:t>
            </a:r>
            <a:r>
              <a:rPr lang="cs-CZ" dirty="0">
                <a:solidFill>
                  <a:schemeClr val="bg2"/>
                </a:solidFill>
              </a:rPr>
              <a:t>je astronomický jev, kdy </a:t>
            </a:r>
            <a:r>
              <a:rPr lang="cs-CZ" dirty="0" smtClean="0">
                <a:solidFill>
                  <a:schemeClr val="bg2"/>
                </a:solidFill>
              </a:rPr>
              <a:t>Měsíc vstoupí do stínu Země. </a:t>
            </a:r>
            <a:r>
              <a:rPr lang="cs-CZ" dirty="0">
                <a:solidFill>
                  <a:schemeClr val="bg2"/>
                </a:solidFill>
              </a:rPr>
              <a:t>Nastává při úplňku, pokud se Slunce, Země a Měsíc ocitnou v jedné přímce</a:t>
            </a:r>
            <a:r>
              <a:rPr lang="cs-CZ" dirty="0" smtClean="0">
                <a:solidFill>
                  <a:schemeClr val="bg2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0502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8094E-6 L 0.05313 -0.08094 C 0.06806 -0.09412 0.10834 -0.12673 0.13212 -0.12673 C 0.15903 -0.12673 0.20955 -0.108 0.22465 -0.09482 L 0.27014 -2.58094E-6 " pathEditMode="relative" rAng="0" ptsTypes="FffFF">
                                      <p:cBhvr>
                                        <p:cTn id="3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07" y="-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2492896"/>
            <a:ext cx="795637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          </a:t>
            </a: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</a:t>
            </a:r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   </a:t>
            </a:r>
          </a:p>
          <a:p>
            <a:endParaRPr lang="cs-CZ" sz="2000" dirty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     úplné </a:t>
            </a: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zatmění – celý Měsíc je zcela zastíněn Zemí </a:t>
            </a:r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 </a:t>
            </a:r>
          </a:p>
          <a:p>
            <a:endParaRPr lang="cs-CZ" sz="2000" dirty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  <a:p>
            <a:endParaRPr lang="cs-CZ" sz="2000" dirty="0" smtClean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</a:t>
            </a:r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    částečné </a:t>
            </a:r>
            <a:r>
              <a:rPr lang="cs-CZ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zatmění</a:t>
            </a: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</a:t>
            </a:r>
            <a:r>
              <a:rPr lang="cs-CZ" sz="2000" dirty="0" smtClean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– </a:t>
            </a: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část povrchu Měsíce je zcela zastíněna </a:t>
            </a:r>
            <a:r>
              <a:rPr lang="cs-CZ" sz="2000" b="1" dirty="0">
                <a:ln w="12700">
                  <a:noFill/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Zemí</a:t>
            </a:r>
            <a:r>
              <a:rPr lang="cs-CZ" sz="2000" dirty="0">
                <a:ln w="18415" cmpd="sng">
                  <a:noFill/>
                  <a:prstDash val="solid"/>
                </a:ln>
                <a:solidFill>
                  <a:schemeClr val="bg1"/>
                </a:solidFill>
                <a:effectLst/>
              </a:rPr>
              <a:t> </a:t>
            </a:r>
            <a:endParaRPr lang="cs-CZ" sz="2000" dirty="0" smtClean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  <a:p>
            <a:endParaRPr lang="cs-CZ" sz="2000" dirty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  <a:p>
            <a:endParaRPr lang="cs-CZ" sz="2000" dirty="0">
              <a:ln w="18415" cmpd="sng">
                <a:noFill/>
                <a:prstDash val="solid"/>
              </a:ln>
              <a:solidFill>
                <a:schemeClr val="bg1"/>
              </a:solidFill>
              <a:effectLst/>
            </a:endParaRPr>
          </a:p>
        </p:txBody>
      </p:sp>
      <p:pic>
        <p:nvPicPr>
          <p:cNvPr id="4100" name="Picture 4" descr="http://upload.wikimedia.org/wikipedia/commons/5/5d/Film_eclipse_soleil_199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8677472" cy="121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31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2924944"/>
            <a:ext cx="6030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www.youtube.com/watch?v=wQ3HXGW94HI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582341"/>
            <a:ext cx="820891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http://cs.wikipedia.org/wiki/Soubor:Solar_eclipse_animate_(2006-Mar-29).gif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http://cs.wikipedia.org/wiki/Soubor:Solar_eclipse_Poland_2011_cropped.JPG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cs.wikipedia.org/wiki/Zatm%C4%9Bn%C3%AD_Slunce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jako DUM do předmětu fyzika na </a:t>
            </a:r>
            <a:r>
              <a:rPr lang="cs-CZ" dirty="0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 </a:t>
            </a:r>
            <a:r>
              <a:rPr lang="cs-CZ" dirty="0" smtClean="0"/>
              <a:t>zatmění  Slunce a Měsíce.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/>
              <a:t>ve </a:t>
            </a:r>
            <a:r>
              <a:rPr lang="cs-CZ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84697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1202</TotalTime>
  <Words>282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 Vejražková</cp:lastModifiedBy>
  <cp:revision>36</cp:revision>
  <dcterms:created xsi:type="dcterms:W3CDTF">2012-04-26T15:50:35Z</dcterms:created>
  <dcterms:modified xsi:type="dcterms:W3CDTF">2012-11-21T15:06:54Z</dcterms:modified>
</cp:coreProperties>
</file>