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70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5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F43B-B0D5-49E1-90F7-9145705F5951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545-91BF-465A-BCB5-3A372B5E015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F43B-B0D5-49E1-90F7-9145705F5951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545-91BF-465A-BCB5-3A372B5E0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F43B-B0D5-49E1-90F7-9145705F5951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F086545-91BF-465A-BCB5-3A372B5E0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F43B-B0D5-49E1-90F7-9145705F5951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545-91BF-465A-BCB5-3A372B5E0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F43B-B0D5-49E1-90F7-9145705F5951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545-91BF-465A-BCB5-3A372B5E0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F43B-B0D5-49E1-90F7-9145705F5951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545-91BF-465A-BCB5-3A372B5E0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F43B-B0D5-49E1-90F7-9145705F5951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545-91BF-465A-BCB5-3A372B5E0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F43B-B0D5-49E1-90F7-9145705F5951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545-91BF-465A-BCB5-3A372B5E0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F43B-B0D5-49E1-90F7-9145705F5951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545-91BF-465A-BCB5-3A372B5E0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F43B-B0D5-49E1-90F7-9145705F5951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545-91BF-465A-BCB5-3A372B5E0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F43B-B0D5-49E1-90F7-9145705F5951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86545-91BF-465A-BCB5-3A372B5E0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3FBF43B-B0D5-49E1-90F7-9145705F5951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F086545-91BF-465A-BCB5-3A372B5E0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6/69/Chuquicamata-002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9/9a/Tagebau_Garzweiler_Panorama_2005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a/ac/Kawah_Ijen_-East_Java_-Indonesia_-sulphur-31July2009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de.wikipedia.org/w/index.php?title=Datei:Wieliczka-saltmine-kinga.jpg&amp;filetimestamp=20101114175756" TargetMode="External"/><Relationship Id="rId3" Type="http://schemas.openxmlformats.org/officeDocument/2006/relationships/hyperlink" Target="http://cs.wikipedia.org/wiki/Soubor:Chuquicamata-002.jpg" TargetMode="External"/><Relationship Id="rId7" Type="http://schemas.openxmlformats.org/officeDocument/2006/relationships/hyperlink" Target="http://de.wikipedia.org/w/index.php?title=Datei:Pig.fluorite.750pix.jpg&amp;filetimestamp=20050107043600" TargetMode="External"/><Relationship Id="rId2" Type="http://schemas.openxmlformats.org/officeDocument/2006/relationships/hyperlink" Target="http://www.cumbres.cz/exp/chile_2003/denik_chuquicamata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n.wikipedia.org/wiki/File:Diavik_Diamond_Mine.jpg" TargetMode="External"/><Relationship Id="rId5" Type="http://schemas.openxmlformats.org/officeDocument/2006/relationships/hyperlink" Target="http://en.wikipedia.org/wiki/File:Bingham_Canyon_April_2005.jpg" TargetMode="External"/><Relationship Id="rId4" Type="http://schemas.openxmlformats.org/officeDocument/2006/relationships/hyperlink" Target="http://en.wikipedia.org/wiki/File:Kalgoorlie_The_Big_Pit_DSC04498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500043"/>
            <a:ext cx="7772400" cy="984741"/>
          </a:xfrm>
        </p:spPr>
        <p:txBody>
          <a:bodyPr>
            <a:normAutofit/>
          </a:bodyPr>
          <a:lstStyle/>
          <a:p>
            <a:r>
              <a:rPr lang="cs-CZ" sz="4000" b="1" i="1" smtClean="0">
                <a:solidFill>
                  <a:srgbClr val="FF0000"/>
                </a:solidFill>
              </a:rPr>
              <a:t>1)Prvky  a 2)Halogenidy</a:t>
            </a:r>
            <a:endParaRPr lang="cs-CZ" sz="4000" b="1" i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78629" y="2132856"/>
            <a:ext cx="7786742" cy="428628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</a:t>
            </a:r>
            <a:r>
              <a:rPr lang="cs-CZ" sz="2000" b="1" dirty="0" smtClean="0">
                <a:solidFill>
                  <a:schemeClr val="tx1"/>
                </a:solidFill>
              </a:rPr>
              <a:t>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 </a:t>
            </a:r>
            <a:r>
              <a:rPr lang="cs-CZ" sz="2000" b="1" dirty="0" smtClean="0">
                <a:solidFill>
                  <a:schemeClr val="tx1"/>
                </a:solidFill>
              </a:rPr>
              <a:t>Ing. Lubor Dvořák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Název:  </a:t>
            </a:r>
            <a:r>
              <a:rPr lang="cs-CZ" sz="2000" dirty="0"/>
              <a:t>VY_32_INOVACE_06_B_6_Prvky a halogenidy</a:t>
            </a:r>
            <a:endParaRPr lang="cs-CZ" sz="2000" dirty="0">
              <a:solidFill>
                <a:srgbClr val="C00000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Téma:   </a:t>
            </a:r>
            <a:r>
              <a:rPr lang="cs-CZ" sz="2000" dirty="0"/>
              <a:t>Mineralogie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76" y="45720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454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6182920"/>
              </p:ext>
            </p:extLst>
          </p:nvPr>
        </p:nvGraphicFramePr>
        <p:xfrm>
          <a:off x="1043608" y="1196752"/>
          <a:ext cx="6834212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Ing. Lubor Dvořák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29/9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3/10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IX.A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Přírodověda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Mineralogie a geologie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Minerály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Prvky a halogenidy</a:t>
                      </a:r>
                      <a:endParaRPr lang="cs-CZ" sz="1800" dirty="0" smtClean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Minerál, prvek, halogenid, kov, nekov</a:t>
                      </a:r>
                      <a:endParaRPr lang="cs-CZ" sz="1800" dirty="0" smtClean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176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1) Prvky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 smtClean="0"/>
              <a:t>Kovy</a:t>
            </a:r>
            <a:r>
              <a:rPr lang="cs-CZ" dirty="0" smtClean="0"/>
              <a:t> – zlato, platina, měď</a:t>
            </a:r>
          </a:p>
          <a:p>
            <a:endParaRPr lang="cs-CZ" dirty="0"/>
          </a:p>
          <a:p>
            <a:r>
              <a:rPr lang="cs-CZ" b="1" i="1" dirty="0" smtClean="0"/>
              <a:t>Nekovy</a:t>
            </a:r>
            <a:r>
              <a:rPr lang="cs-CZ" dirty="0" smtClean="0"/>
              <a:t> – uhlík = tuha (grafit) + diamanty (JAR)</a:t>
            </a:r>
          </a:p>
          <a:p>
            <a:r>
              <a:rPr lang="cs-CZ" dirty="0"/>
              <a:t> </a:t>
            </a:r>
            <a:r>
              <a:rPr lang="cs-CZ" dirty="0" smtClean="0"/>
              <a:t>		hornina </a:t>
            </a:r>
            <a:r>
              <a:rPr lang="cs-CZ" b="1" i="1" dirty="0" smtClean="0"/>
              <a:t>Kimberlit</a:t>
            </a:r>
          </a:p>
          <a:p>
            <a:endParaRPr lang="cs-CZ" b="1" i="1" dirty="0"/>
          </a:p>
          <a:p>
            <a:r>
              <a:rPr lang="cs-CZ" b="1" i="1" dirty="0" smtClean="0"/>
              <a:t> 		-</a:t>
            </a:r>
            <a:r>
              <a:rPr lang="cs-CZ" dirty="0" smtClean="0"/>
              <a:t> síra – žlutá kožní choroby, plísně, </a:t>
            </a:r>
            <a:r>
              <a:rPr lang="cs-CZ" dirty="0" err="1" smtClean="0"/>
              <a:t>vlasy,chlupy</a:t>
            </a:r>
            <a:r>
              <a:rPr lang="cs-CZ" dirty="0" smtClean="0"/>
              <a:t>, nehty, kůže – test pravosti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1747541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10396" y="6151481"/>
            <a:ext cx="31854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smtClean="0"/>
              <a:t>Měděné doly Chile </a:t>
            </a:r>
            <a:r>
              <a:rPr lang="cs-CZ" sz="2800" b="1" i="1" dirty="0" smtClean="0"/>
              <a:t> </a:t>
            </a:r>
            <a:endParaRPr lang="cs-CZ" sz="2800" b="1" i="1" dirty="0"/>
          </a:p>
        </p:txBody>
      </p:sp>
      <p:pic>
        <p:nvPicPr>
          <p:cNvPr id="3" name="Picture 2" descr="Soubor:Chuquicamata-00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0" y="67771"/>
            <a:ext cx="9081720" cy="5846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4837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572000" y="538067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/>
              <a:t> </a:t>
            </a:r>
            <a:r>
              <a:rPr lang="cs-CZ" b="1" dirty="0" err="1"/>
              <a:t>Kalgoorlie</a:t>
            </a:r>
            <a:r>
              <a:rPr lang="cs-CZ" b="1" dirty="0"/>
              <a:t> Super Pit v Austrálii</a:t>
            </a:r>
          </a:p>
          <a:p>
            <a:r>
              <a:rPr lang="cs-CZ" i="1" dirty="0"/>
              <a:t>Kde jej nalezneme: </a:t>
            </a:r>
            <a:r>
              <a:rPr lang="cs-CZ" b="1" i="1" dirty="0"/>
              <a:t>jih státu Západní Austrálie</a:t>
            </a:r>
            <a:br>
              <a:rPr lang="cs-CZ" b="1" i="1" dirty="0"/>
            </a:br>
            <a:r>
              <a:rPr lang="cs-CZ" i="1" dirty="0"/>
              <a:t>Co se zde těžilo / těží: </a:t>
            </a:r>
            <a:r>
              <a:rPr lang="cs-CZ" b="1" i="1" dirty="0"/>
              <a:t>zlato</a:t>
            </a:r>
            <a:br>
              <a:rPr lang="cs-CZ" b="1" i="1" dirty="0"/>
            </a:br>
            <a:r>
              <a:rPr lang="cs-CZ" i="1" dirty="0"/>
              <a:t>Rozměry: </a:t>
            </a:r>
            <a:r>
              <a:rPr lang="cs-CZ" b="1" i="1" dirty="0"/>
              <a:t>délka 3,5 km, šířka 1,5 km, hloubka 360 m</a:t>
            </a:r>
            <a:endParaRPr lang="cs-CZ" dirty="0">
              <a:effectLst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" y="32970"/>
            <a:ext cx="7207340" cy="5405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000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05955" y="510367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err="1" smtClean="0"/>
              <a:t>Bingham</a:t>
            </a:r>
            <a:r>
              <a:rPr lang="cs-CZ" b="1" dirty="0" smtClean="0"/>
              <a:t> </a:t>
            </a:r>
            <a:r>
              <a:rPr lang="cs-CZ" b="1" dirty="0"/>
              <a:t>Canyon Mine ve Spojených státech</a:t>
            </a:r>
          </a:p>
          <a:p>
            <a:r>
              <a:rPr lang="cs-CZ" i="1" dirty="0"/>
              <a:t>Kde jej nalezneme: </a:t>
            </a:r>
            <a:r>
              <a:rPr lang="cs-CZ" b="1" i="1" dirty="0"/>
              <a:t>stát Utah ve Spojených státech</a:t>
            </a:r>
            <a:br>
              <a:rPr lang="cs-CZ" b="1" i="1" dirty="0"/>
            </a:br>
            <a:r>
              <a:rPr lang="cs-CZ" i="1" dirty="0"/>
              <a:t>Co se zde těžilo / těží: </a:t>
            </a:r>
            <a:r>
              <a:rPr lang="cs-CZ" b="1" i="1" dirty="0"/>
              <a:t>měď, zlato, stříbro, molybden</a:t>
            </a:r>
            <a:br>
              <a:rPr lang="cs-CZ" b="1" i="1" dirty="0"/>
            </a:br>
            <a:r>
              <a:rPr lang="cs-CZ" i="1" dirty="0"/>
              <a:t>Rozměry: </a:t>
            </a:r>
            <a:r>
              <a:rPr lang="cs-CZ" b="1" i="1" dirty="0"/>
              <a:t>průměr 4 km, hloubka 1,2 km</a:t>
            </a:r>
            <a:endParaRPr lang="cs-CZ" dirty="0">
              <a:effectLst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91955" cy="5168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033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561950" y="538067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/>
              <a:t> </a:t>
            </a:r>
            <a:r>
              <a:rPr lang="cs-CZ" b="1" dirty="0" err="1"/>
              <a:t>Diavik</a:t>
            </a:r>
            <a:r>
              <a:rPr lang="cs-CZ" b="1" dirty="0"/>
              <a:t> </a:t>
            </a:r>
            <a:r>
              <a:rPr lang="cs-CZ" b="1" dirty="0" err="1"/>
              <a:t>Diamond</a:t>
            </a:r>
            <a:r>
              <a:rPr lang="cs-CZ" b="1" dirty="0"/>
              <a:t> Mine v Kanadě</a:t>
            </a:r>
          </a:p>
          <a:p>
            <a:r>
              <a:rPr lang="cs-CZ" i="1" dirty="0"/>
              <a:t>Kde jej nalezneme: </a:t>
            </a:r>
            <a:r>
              <a:rPr lang="cs-CZ" b="1" i="1" dirty="0"/>
              <a:t>v Severozápadních teritoriích v Kanadě</a:t>
            </a:r>
            <a:br>
              <a:rPr lang="cs-CZ" b="1" i="1" dirty="0"/>
            </a:br>
            <a:r>
              <a:rPr lang="cs-CZ" i="1" dirty="0"/>
              <a:t>Co se zde těžilo / těží: </a:t>
            </a:r>
            <a:r>
              <a:rPr lang="cs-CZ" b="1" i="1" dirty="0"/>
              <a:t>diamanty</a:t>
            </a:r>
            <a:r>
              <a:rPr lang="cs-CZ" i="1" dirty="0"/>
              <a:t/>
            </a:r>
            <a:br>
              <a:rPr lang="cs-CZ" i="1" dirty="0"/>
            </a:br>
            <a:r>
              <a:rPr lang="cs-CZ" i="1" dirty="0"/>
              <a:t>Rozměry: </a:t>
            </a:r>
            <a:r>
              <a:rPr lang="cs-CZ" b="1" i="1" dirty="0"/>
              <a:t>průměr 900 m, hloubka 375 m</a:t>
            </a:r>
            <a:endParaRPr lang="cs-CZ" dirty="0">
              <a:effectLst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9" y="12754"/>
            <a:ext cx="7157224" cy="5367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458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34943" y="5733256"/>
            <a:ext cx="41708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smtClean="0"/>
              <a:t>Povrchové doly </a:t>
            </a:r>
            <a:r>
              <a:rPr lang="cs-CZ" sz="2800" b="1" i="1" dirty="0" smtClean="0"/>
              <a:t>Německo -</a:t>
            </a:r>
            <a:endParaRPr lang="cs-CZ" sz="2800" b="1" i="1" dirty="0"/>
          </a:p>
        </p:txBody>
      </p:sp>
      <p:pic>
        <p:nvPicPr>
          <p:cNvPr id="6146" name="Picture 2" descr="Datei:Tagebau Garzweiler Panorama 2005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6287" y="1916832"/>
            <a:ext cx="17680713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09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ile:Kawah Ijen -East Java -Indonesia -sulphur-31July2009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82"/>
            <a:ext cx="9144000" cy="6092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67425" y="6309320"/>
            <a:ext cx="43938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smtClean="0"/>
              <a:t>Indonésie – Jáva – těžba síry</a:t>
            </a:r>
            <a:endParaRPr lang="cs-CZ" sz="2800" b="1" i="1" dirty="0"/>
          </a:p>
        </p:txBody>
      </p:sp>
    </p:spTree>
    <p:extLst>
      <p:ext uri="{BB962C8B-B14F-4D97-AF65-F5344CB8AC3E}">
        <p14:creationId xmlns:p14="http://schemas.microsoft.com/office/powerpoint/2010/main" val="392956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2) Halogenidy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 smtClean="0"/>
              <a:t>= dvouprvkové</a:t>
            </a:r>
          </a:p>
          <a:p>
            <a:r>
              <a:rPr lang="cs-CZ" b="1" i="1" dirty="0" smtClean="0"/>
              <a:t>= F, Cl, Br, I + kov </a:t>
            </a:r>
            <a:endParaRPr lang="cs-CZ" dirty="0" smtClean="0"/>
          </a:p>
          <a:p>
            <a:endParaRPr lang="cs-CZ" b="1" i="1" dirty="0"/>
          </a:p>
          <a:p>
            <a:r>
              <a:rPr lang="cs-CZ" b="1" i="1" dirty="0" err="1" smtClean="0"/>
              <a:t>NaCl</a:t>
            </a:r>
            <a:r>
              <a:rPr lang="cs-CZ" b="1" i="1" dirty="0" smtClean="0"/>
              <a:t> </a:t>
            </a:r>
            <a:r>
              <a:rPr lang="cs-CZ" dirty="0" smtClean="0"/>
              <a:t>– sůl kamenná – doly u Berlína</a:t>
            </a:r>
          </a:p>
          <a:p>
            <a:endParaRPr lang="cs-CZ" b="1" i="1" dirty="0"/>
          </a:p>
          <a:p>
            <a:r>
              <a:rPr lang="cs-CZ" b="1" i="1" dirty="0" smtClean="0"/>
              <a:t>CaF</a:t>
            </a:r>
            <a:r>
              <a:rPr lang="cs-CZ" b="1" i="1" baseline="-25000" dirty="0" smtClean="0"/>
              <a:t>2 </a:t>
            </a:r>
            <a:r>
              <a:rPr lang="cs-CZ" dirty="0" smtClean="0"/>
              <a:t>– Fluorit = kazivec (tvrdost 4)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7750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04448" y="1844823"/>
            <a:ext cx="373820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/>
              <a:t>F</a:t>
            </a:r>
          </a:p>
          <a:p>
            <a:r>
              <a:rPr lang="cs-CZ" sz="2800" b="1" i="1" dirty="0" smtClean="0"/>
              <a:t>l</a:t>
            </a:r>
          </a:p>
          <a:p>
            <a:r>
              <a:rPr lang="cs-CZ" sz="2800" b="1" i="1" dirty="0" smtClean="0"/>
              <a:t>u</a:t>
            </a:r>
          </a:p>
          <a:p>
            <a:r>
              <a:rPr lang="cs-CZ" sz="2800" b="1" i="1" dirty="0" smtClean="0"/>
              <a:t>o</a:t>
            </a:r>
          </a:p>
          <a:p>
            <a:r>
              <a:rPr lang="cs-CZ" sz="2800" b="1" i="1" dirty="0" smtClean="0"/>
              <a:t>r</a:t>
            </a:r>
          </a:p>
          <a:p>
            <a:r>
              <a:rPr lang="cs-CZ" sz="2800" b="1" i="1" dirty="0" smtClean="0"/>
              <a:t>i</a:t>
            </a:r>
          </a:p>
          <a:p>
            <a:r>
              <a:rPr lang="cs-CZ" sz="2800" b="1" i="1" dirty="0" smtClean="0"/>
              <a:t>t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96"/>
            <a:ext cx="8491438" cy="6589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651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82929" y="6336859"/>
            <a:ext cx="3622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err="1" smtClean="0"/>
              <a:t>Wieliczka</a:t>
            </a:r>
            <a:r>
              <a:rPr lang="cs-CZ" sz="2800" b="1" i="1" dirty="0" smtClean="0"/>
              <a:t> – solná kaple</a:t>
            </a:r>
            <a:endParaRPr lang="cs-CZ" sz="2800" b="1" i="1" dirty="0"/>
          </a:p>
        </p:txBody>
      </p:sp>
      <p:pic>
        <p:nvPicPr>
          <p:cNvPr id="8194" name="Picture 2" descr="http://upload.wikimedia.org/wikipedia/commons/b/b2/Wieliczka-saltmine-kin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7172"/>
            <a:ext cx="8252916" cy="618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733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58521" y="5949280"/>
            <a:ext cx="5663089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smtClean="0"/>
              <a:t>Největší solná pláň na světě – Bolívie</a:t>
            </a:r>
          </a:p>
          <a:p>
            <a:pPr algn="ctr"/>
            <a:r>
              <a:rPr lang="cs-CZ" dirty="0"/>
              <a:t>10 582 kilometrů čtverečních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48680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274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7571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Zdroje</a:t>
            </a:r>
            <a:r>
              <a:rPr lang="cs-CZ" dirty="0" smtClean="0">
                <a:hlinkClick r:id="rId2"/>
              </a:rPr>
              <a:t>:</a:t>
            </a:r>
          </a:p>
          <a:p>
            <a:r>
              <a:rPr lang="cs-CZ" dirty="0" smtClean="0"/>
              <a:t>Černík</a:t>
            </a:r>
            <a:r>
              <a:rPr lang="cs-CZ" dirty="0" smtClean="0"/>
              <a:t>, V., Martinec, Z., Vítek, J. Přírodopis 4 mineralogie a geologie se základy</a:t>
            </a:r>
          </a:p>
          <a:p>
            <a:r>
              <a:rPr lang="cs-CZ" dirty="0" smtClean="0"/>
              <a:t>ekologie: pro žáky základní školy a nižší ročníky víceletých gymnázií. 1. </a:t>
            </a:r>
            <a:r>
              <a:rPr lang="cs-CZ" dirty="0" err="1" smtClean="0"/>
              <a:t>vyd</a:t>
            </a:r>
            <a:r>
              <a:rPr lang="cs-CZ" dirty="0" smtClean="0"/>
              <a:t>. Praha SPN 1998, 87 s. ISBN 80-7235-044-7</a:t>
            </a:r>
          </a:p>
          <a:p>
            <a:r>
              <a:rPr lang="pt-BR" dirty="0"/>
              <a:t>AUTOR NEUVEDEN. </a:t>
            </a:r>
            <a:r>
              <a:rPr lang="pt-BR" i="1" dirty="0"/>
              <a:t>http://cs.wikipedia.org/wiki/Chalkopyrit</a:t>
            </a:r>
            <a:r>
              <a:rPr lang="pt-BR" dirty="0"/>
              <a:t> [online]. [cit. 7.12.2012]. Dostupný na WWW: </a:t>
            </a:r>
            <a:r>
              <a:rPr lang="pt-BR" dirty="0">
                <a:hlinkClick r:id="rId3"/>
              </a:rPr>
              <a:t>http://</a:t>
            </a:r>
            <a:r>
              <a:rPr lang="pt-BR" dirty="0" smtClean="0">
                <a:hlinkClick r:id="rId3"/>
              </a:rPr>
              <a:t>cs.wikipedia.org/wiki/Soubor:Chuquicamata-002.jpg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http://en.wikipedia.org/wiki/Open-pit_mining</a:t>
            </a:r>
            <a:r>
              <a:rPr lang="pt-BR" dirty="0"/>
              <a:t> [online]. [cit. 7.12.2012]. Dostupný na WWW: </a:t>
            </a:r>
            <a:r>
              <a:rPr lang="pt-BR" dirty="0">
                <a:hlinkClick r:id="rId4"/>
              </a:rPr>
              <a:t>http://</a:t>
            </a:r>
            <a:r>
              <a:rPr lang="pt-BR" dirty="0" smtClean="0">
                <a:hlinkClick r:id="rId4"/>
              </a:rPr>
              <a:t>en.wikipedia.org/wiki/File:Kalgoorlie_The_Big_Pit_DSC04498.JPG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http://en.wikipedia.org/wiki/Bingham_Canyon_Mine</a:t>
            </a:r>
            <a:r>
              <a:rPr lang="pt-BR" dirty="0"/>
              <a:t> [online]. [cit. 7.12.2012]. Dostupný na WWW: </a:t>
            </a:r>
            <a:r>
              <a:rPr lang="pt-BR" dirty="0">
                <a:hlinkClick r:id="rId5"/>
              </a:rPr>
              <a:t>http://</a:t>
            </a:r>
            <a:r>
              <a:rPr lang="pt-BR" dirty="0" smtClean="0">
                <a:hlinkClick r:id="rId5"/>
              </a:rPr>
              <a:t>en.wikipedia.org/wiki/File:Bingham_Canyon_April_2005.jpg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http://en.wikipedia.org/wiki/Diavik_Diamond_Mine</a:t>
            </a:r>
            <a:r>
              <a:rPr lang="pt-BR" dirty="0"/>
              <a:t> [online]. [cit. 7.12.2012]. Dostupný na WWW: </a:t>
            </a:r>
            <a:r>
              <a:rPr lang="pt-BR" dirty="0">
                <a:hlinkClick r:id="rId6"/>
              </a:rPr>
              <a:t>http://</a:t>
            </a:r>
            <a:r>
              <a:rPr lang="pt-BR" dirty="0" smtClean="0">
                <a:hlinkClick r:id="rId6"/>
              </a:rPr>
              <a:t>en.wikipedia.org/wiki/File:Diavik_Diamond_Mine.jpg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http://en.wikipedia.org/wiki/Sulfur</a:t>
            </a:r>
            <a:r>
              <a:rPr lang="pt-BR" dirty="0"/>
              <a:t> [online]. [cit. 7.12.2012]. Dostupný na WWW: http://en.wikipedia.org/wiki/File:Kawah_Ijen_-East_Java_-Indonesia_-sulphur-31July2009.jpg 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http://de.wikipedia.org/wiki/Fluorit</a:t>
            </a:r>
            <a:r>
              <a:rPr lang="pt-BR" dirty="0"/>
              <a:t> [online]. [cit. 7.12.2012]. Dostupný na WWW: </a:t>
            </a:r>
            <a:r>
              <a:rPr lang="pt-BR" dirty="0">
                <a:hlinkClick r:id="rId7"/>
              </a:rPr>
              <a:t>http://</a:t>
            </a:r>
            <a:r>
              <a:rPr lang="pt-BR" dirty="0" smtClean="0">
                <a:hlinkClick r:id="rId7"/>
              </a:rPr>
              <a:t>de.wikipedia.org/w/index.php?title=Datei:Pig.fluorite.750pix.jpg&amp;filetimestamp=20050107043600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http://de.wikipedia.org/wiki/Wieliczka</a:t>
            </a:r>
            <a:r>
              <a:rPr lang="pt-BR" dirty="0"/>
              <a:t> [online]. [cit. 7.12.2012]. Dostupný na WWW: </a:t>
            </a:r>
            <a:r>
              <a:rPr lang="pt-BR" dirty="0">
                <a:hlinkClick r:id="rId8"/>
              </a:rPr>
              <a:t>http://</a:t>
            </a:r>
            <a:r>
              <a:rPr lang="pt-BR" dirty="0" smtClean="0">
                <a:hlinkClick r:id="rId8"/>
              </a:rPr>
              <a:t>de.wikipedia.org/w/index.php?title=Datei:Wieliczka-saltmine-kinga.jpg&amp;filetimestamp=20101114175756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http://cs.wikipedia.org/wiki/Bol%C3%ADvie</a:t>
            </a:r>
            <a:r>
              <a:rPr lang="pt-BR" dirty="0"/>
              <a:t> [online]. [cit. 7.12.2012]. Dostupný na WWW: http://cs.wikipedia.org/wiki/Soubor:Bolivie-Salar_de_Uyuni-MT.jpg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860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Vlastní 1">
      <a:majorFont>
        <a:latin typeface="Arial"/>
        <a:ea typeface=""/>
        <a:cs typeface=""/>
      </a:majorFont>
      <a:minorFont>
        <a:latin typeface="Calibri"/>
        <a:ea typeface=""/>
        <a:cs typeface="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185</TotalTime>
  <Words>426</Words>
  <Application>Microsoft Office PowerPoint</Application>
  <PresentationFormat>Předvádění na obrazovce (4:3)</PresentationFormat>
  <Paragraphs>68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Vrchol</vt:lpstr>
      <vt:lpstr>1)Prvky  a 2)Halogenidy</vt:lpstr>
      <vt:lpstr>Prezentace aplikace PowerPoint</vt:lpstr>
      <vt:lpstr>1) Prvky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2) Halogenidy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Chemické vlastnosti nerostů</dc:title>
  <dc:creator>Lubor</dc:creator>
  <cp:lastModifiedBy>Lubor</cp:lastModifiedBy>
  <cp:revision>46</cp:revision>
  <dcterms:created xsi:type="dcterms:W3CDTF">2012-09-15T06:36:29Z</dcterms:created>
  <dcterms:modified xsi:type="dcterms:W3CDTF">2012-12-07T18:53:51Z</dcterms:modified>
</cp:coreProperties>
</file>