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48C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6992C-4439-4C27-B3A2-86D3EE11027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A5773-2914-4246-9793-093CC91AD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1180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6992C-4439-4C27-B3A2-86D3EE11027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A5773-2914-4246-9793-093CC91AD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6308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6992C-4439-4C27-B3A2-86D3EE11027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A5773-2914-4246-9793-093CC91AD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2621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6992C-4439-4C27-B3A2-86D3EE11027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A5773-2914-4246-9793-093CC91AD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797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6992C-4439-4C27-B3A2-86D3EE11027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A5773-2914-4246-9793-093CC91AD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3721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6992C-4439-4C27-B3A2-86D3EE11027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A5773-2914-4246-9793-093CC91AD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66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6992C-4439-4C27-B3A2-86D3EE11027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A5773-2914-4246-9793-093CC91AD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1459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6992C-4439-4C27-B3A2-86D3EE11027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A5773-2914-4246-9793-093CC91AD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4314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6992C-4439-4C27-B3A2-86D3EE11027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A5773-2914-4246-9793-093CC91AD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2928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6992C-4439-4C27-B3A2-86D3EE11027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A5773-2914-4246-9793-093CC91AD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212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6992C-4439-4C27-B3A2-86D3EE11027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A5773-2914-4246-9793-093CC91AD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9824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rgbClr val="000000"/>
            </a:gs>
            <a:gs pos="47000">
              <a:srgbClr val="0A128C"/>
            </a:gs>
            <a:gs pos="70000">
              <a:srgbClr val="181CC7"/>
            </a:gs>
            <a:gs pos="88000">
              <a:srgbClr val="002060"/>
            </a:gs>
            <a:gs pos="100000">
              <a:schemeClr val="bg2">
                <a:lumMod val="5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E6992C-4439-4C27-B3A2-86D3EE11027E}" type="datetimeFigureOut">
              <a:rPr lang="cs-CZ" smtClean="0"/>
              <a:pPr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9A5773-2914-4246-9793-093CC91AD7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97540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strava.astronomy.cz/demoni/temata/images_zastaveni/hrdiagram.jpg" TargetMode="External"/><Relationship Id="rId2" Type="http://schemas.openxmlformats.org/officeDocument/2006/relationships/hyperlink" Target="http://cs.wikipedia.org/wiki/Hv%C4%9Bzdy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Fyzikální jevy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VY_32_INOVACE_29_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Vývoj hvězd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798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onika\AppData\Local\Microsoft\Windows\Temporary Internet Files\Content.IE5\NJDATSPA\MC9004331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822" y="1844824"/>
            <a:ext cx="8256323" cy="2644508"/>
          </a:xfrm>
        </p:spPr>
        <p:txBody>
          <a:bodyPr>
            <a:no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tx1"/>
                </a:solidFill>
              </a:rPr>
              <a:t>Hvězda</a:t>
            </a:r>
            <a:r>
              <a:rPr lang="cs-CZ" sz="2400" dirty="0" smtClean="0">
                <a:solidFill>
                  <a:schemeClr val="tx1"/>
                </a:solidFill>
              </a:rPr>
              <a:t> je kosmický objekt takové hmotnosti, že v něm vzplanula termonukleární reakce.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 představují dominantní složku svítící hmoty ve vesmíru. </a:t>
            </a:r>
            <a:endParaRPr lang="cs-CZ" sz="2400" dirty="0">
              <a:solidFill>
                <a:schemeClr val="tx1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 jsou vázány v galaxiích.  Jedna galaxie jich čítá kolem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100 </a:t>
            </a:r>
            <a:r>
              <a:rPr lang="cs-CZ" sz="2400" dirty="0" smtClean="0">
                <a:solidFill>
                  <a:schemeClr val="tx1"/>
                </a:solidFill>
              </a:rPr>
              <a:t>miliard. 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04664"/>
            <a:ext cx="7772400" cy="1470025"/>
          </a:xfrm>
        </p:spPr>
        <p:txBody>
          <a:bodyPr/>
          <a:lstStyle/>
          <a:p>
            <a:r>
              <a:rPr lang="cs-CZ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Hvězdy</a:t>
            </a:r>
            <a:endParaRPr lang="cs-CZ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2986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Hvězdy</a:t>
            </a:r>
            <a:endParaRPr lang="cs-CZ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988840"/>
            <a:ext cx="770485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effectLst/>
              </a:rPr>
              <a:t>Hvězdná velikost</a:t>
            </a:r>
            <a:r>
              <a:rPr lang="cs-CZ" sz="2400" dirty="0"/>
              <a:t> </a:t>
            </a:r>
            <a:r>
              <a:rPr lang="cs-CZ" sz="2400" dirty="0" smtClean="0"/>
              <a:t>- </a:t>
            </a:r>
            <a:r>
              <a:rPr lang="cs-CZ" sz="2400" dirty="0" smtClean="0">
                <a:effectLst/>
              </a:rPr>
              <a:t>magnituda </a:t>
            </a:r>
            <a:endParaRPr lang="cs-CZ" sz="2400" dirty="0" smtClean="0">
              <a:effectLst/>
            </a:endParaRPr>
          </a:p>
          <a:p>
            <a:r>
              <a:rPr lang="cs-CZ" dirty="0" smtClean="0">
                <a:effectLst/>
              </a:rPr>
              <a:t>Nejedná se o velikost v pravém slova smyslu. Je to spíše jakási jasnost na obloze. </a:t>
            </a:r>
          </a:p>
          <a:p>
            <a:r>
              <a:rPr lang="cs-CZ" dirty="0" smtClean="0">
                <a:effectLst/>
              </a:rPr>
              <a:t> </a:t>
            </a:r>
          </a:p>
          <a:p>
            <a:endParaRPr lang="cs-CZ" dirty="0" smtClean="0">
              <a:effectLst/>
            </a:endParaRPr>
          </a:p>
          <a:p>
            <a:r>
              <a:rPr lang="cs-CZ" sz="2400" dirty="0" smtClean="0">
                <a:effectLst/>
              </a:rPr>
              <a:t>Povrchová teplota </a:t>
            </a:r>
          </a:p>
          <a:p>
            <a:r>
              <a:rPr lang="cs-CZ" dirty="0" smtClean="0">
                <a:effectLst/>
              </a:rPr>
              <a:t>S ní souvisí dominantní barva vyzařovaného světla. </a:t>
            </a:r>
          </a:p>
          <a:p>
            <a:endParaRPr lang="cs-CZ" dirty="0" smtClean="0">
              <a:effectLst/>
            </a:endParaRPr>
          </a:p>
          <a:p>
            <a:r>
              <a:rPr lang="cs-CZ" sz="2400" dirty="0" smtClean="0"/>
              <a:t>Zářivý výkon </a:t>
            </a:r>
          </a:p>
          <a:p>
            <a:r>
              <a:rPr lang="cs-CZ" dirty="0" smtClean="0"/>
              <a:t>je souhrnný výkon, který těleso vyzařuje do prostoru jako elektromagnetické záření</a:t>
            </a:r>
          </a:p>
          <a:p>
            <a:endParaRPr lang="cs-CZ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57734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564904"/>
            <a:ext cx="878497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vznikají z oblaků mezihvězdné hmoty. Na počátku je zhuštění, která se začne vlivem gravitace smršťovat. Pro vznik hvězd jsou důležité procesy, které mohou způsobit náhlé zhuštění látky, například blízký výbuch supernovy.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0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 Rodící se hvězda se smršťuje do stále menšího objemu a v jádře narůstá tlak a teplota. Pokud má objekt dostatečnou hmotnost, dojde k zapálení termonukleární reakce a hvězda se dostane do nejdelší části svého života, kdy se v jejím jádře uvolňuje energie syntézou vodíku na helium. </a:t>
            </a:r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620688"/>
            <a:ext cx="3600400" cy="830997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Vznik hvězdy</a:t>
            </a:r>
            <a:endParaRPr lang="cs-CZ" sz="4800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149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Zánik hvězd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1340768"/>
            <a:ext cx="7848872" cy="492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Po spotřebování značné části vodíku v jádře se rovnováha poruší a hvězda se začne opět smršťovat a teplota a tlak dále rostou. Další osud hvězdy závisí na její hmotnosti.</a:t>
            </a:r>
          </a:p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 U málo hmotných hvězd jako </a:t>
            </a:r>
            <a:r>
              <a:rPr lang="cs-CZ" sz="2000" b="1" dirty="0" smtClean="0">
                <a:solidFill>
                  <a:srgbClr val="C00000"/>
                </a:solidFill>
              </a:rPr>
              <a:t>červení trpaslíci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k zahájení další reakce nedojde a hvězda po stovky miliard let dlouhém životě bude ještě miliardy let chladnout. </a:t>
            </a:r>
          </a:p>
          <a:p>
            <a:endParaRPr lang="cs-CZ" dirty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U hmotnějších hvězd smršťování pokračuje, až se zapálí další stupeň termojaderné reakce spalující helium na uhlík. Energie uvolněná reakcí způsobí značné rozepnutí vnějších slupek a z hvězdy se stane </a:t>
            </a:r>
            <a:r>
              <a:rPr lang="cs-CZ" sz="2000" b="1" dirty="0" smtClean="0">
                <a:solidFill>
                  <a:srgbClr val="C00000"/>
                </a:solidFill>
              </a:rPr>
              <a:t>rudý obr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endParaRPr lang="cs-CZ" dirty="0" smtClean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U hvězd střední hmotnosti, srovnatelné s hmotou Slunce, se pak obálka rozepne do okolí a vytvoří planetární mlhovinu. Jádro s hmotností do 1,4–2× Slunce se zhroutí v tzv. </a:t>
            </a:r>
            <a:r>
              <a:rPr lang="cs-CZ" sz="2000" dirty="0" smtClean="0"/>
              <a:t>bílého trpaslíka</a:t>
            </a:r>
            <a:r>
              <a:rPr lang="cs-CZ" dirty="0" smtClean="0"/>
              <a:t>. </a:t>
            </a:r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S </a:t>
            </a:r>
            <a:r>
              <a:rPr lang="cs-CZ" dirty="0">
                <a:solidFill>
                  <a:schemeClr val="tx1">
                    <a:lumMod val="75000"/>
                  </a:schemeClr>
                </a:solidFill>
              </a:rPr>
              <a:t>ú</a:t>
            </a:r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bytkem hmotností se nestačí vyrovnat a nastává další hroucení vedoucí k výbuchu </a:t>
            </a:r>
            <a:r>
              <a:rPr lang="cs-CZ" sz="2000" b="1" dirty="0" smtClean="0">
                <a:solidFill>
                  <a:srgbClr val="FFC000"/>
                </a:solidFill>
              </a:rPr>
              <a:t>supernovy</a:t>
            </a:r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 typu I. Ze zbytku se stane neutronová hvězda  pulsar. U velmi hmotných hvězd proběhnou ještě další jaderné reakce, život hvězdy končí výbuchem supernovy typu II a z jádra zbude buď neutronová hvězda, nebo černá díra.</a:t>
            </a: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1431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ostrava.astronomy.cz/demoni/temata/images_zastaveni/hrdiagra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8132668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7889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</a:t>
            </a:r>
            <a:r>
              <a:rPr lang="cs-CZ" dirty="0" smtClean="0"/>
              <a:t> a textů </a:t>
            </a:r>
          </a:p>
          <a:p>
            <a:r>
              <a:rPr lang="cs-CZ" dirty="0" smtClean="0">
                <a:hlinkClick r:id="rId2"/>
              </a:rPr>
              <a:t>http://cs.wikipedia.org/wiki/Hv%C4%9Bzdy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ostrava.astronomy.cz/demoni/temata/images_zastaveni/hrdiagram.jpg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smtClean="0"/>
              <a:t>Základní škole </a:t>
            </a:r>
            <a:r>
              <a:rPr lang="en-GB" dirty="0" smtClean="0"/>
              <a:t>17.listopadu </a:t>
            </a:r>
            <a:r>
              <a:rPr lang="en-GB" dirty="0"/>
              <a:t>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devátý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vývoj hvězd.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II. </a:t>
            </a:r>
            <a:r>
              <a:rPr lang="cs-CZ" dirty="0"/>
              <a:t>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xmlns="" val="1275522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455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Hvězdy</vt:lpstr>
      <vt:lpstr>Hvězdy</vt:lpstr>
      <vt:lpstr>Snímek 4</vt:lpstr>
      <vt:lpstr>Zánik hvězd </vt:lpstr>
      <vt:lpstr>Snímek 6</vt:lpstr>
      <vt:lpstr>Snímek 7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17</cp:revision>
  <dcterms:created xsi:type="dcterms:W3CDTF">2012-05-13T19:48:22Z</dcterms:created>
  <dcterms:modified xsi:type="dcterms:W3CDTF">2012-12-07T19:56:46Z</dcterms:modified>
</cp:coreProperties>
</file>