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4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5175A4-AD7B-4903-94BA-772CF3A08F8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724CC-B25E-49AC-968F-197CA00BC7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2625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724CC-B25E-49AC-968F-197CA00BC77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843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562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5299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178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29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899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5077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323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958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308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8331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40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F02A2F37-45A7-491B-B07A-3C97AA6A3DB1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A51DB59-7379-4DE9-AFEE-D42F163A92C6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hyperlink" Target="http://planety.astro.cz/venuse/1913-venuse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://planety.astro.cz/uran/1878-uran" TargetMode="External"/><Relationship Id="rId12" Type="http://schemas.openxmlformats.org/officeDocument/2006/relationships/image" Target="../media/image7.gif"/><Relationship Id="rId2" Type="http://schemas.openxmlformats.org/officeDocument/2006/relationships/hyperlink" Target="http://planety.astro.cz/jupiter/880-jupiter" TargetMode="External"/><Relationship Id="rId16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6.gif"/><Relationship Id="rId5" Type="http://schemas.openxmlformats.org/officeDocument/2006/relationships/hyperlink" Target="http://planety.astro.cz/saturn/1833-saturn" TargetMode="External"/><Relationship Id="rId15" Type="http://schemas.openxmlformats.org/officeDocument/2006/relationships/hyperlink" Target="http://planety.astro.cz/zeme/1934-zeme" TargetMode="External"/><Relationship Id="rId10" Type="http://schemas.openxmlformats.org/officeDocument/2006/relationships/image" Target="../media/image5.gif"/><Relationship Id="rId4" Type="http://schemas.microsoft.com/office/2007/relationships/hdphoto" Target="../media/hdphoto1.wdp"/><Relationship Id="rId9" Type="http://schemas.openxmlformats.org/officeDocument/2006/relationships/hyperlink" Target="http://planety.astro.cz/neptun/1797-neptun" TargetMode="External"/><Relationship Id="rId1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9/90/NovaSlunecniSoustava.jpg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cs.wikipedia.org/wiki/Soubor:Mercury-real_color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cs.wikipedia.org/wiki/Soubor:Venuspioneeruv.jpg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cs.wikipedia.org/wiki/Soubor:Earth_Eastern_Hemisphere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7/76/Mars_Hubble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e/Jupiter_Earth_Comparison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hyperlink" Target="http://cs.wikipedia.org/wiki/Soubor:X_-_Uranus_B.pn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feature=endscreen&amp;v=aJ6oIkv9Y9k&amp;NR=1" TargetMode="External"/><Relationship Id="rId3" Type="http://schemas.openxmlformats.org/officeDocument/2006/relationships/image" Target="../media/image23.gif"/><Relationship Id="rId7" Type="http://schemas.openxmlformats.org/officeDocument/2006/relationships/hyperlink" Target="http://www.romandolecek.cz/pohyb-planet-nasi-slunecni-soustavy" TargetMode="External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Relationship Id="rId9" Type="http://schemas.openxmlformats.org/officeDocument/2006/relationships/hyperlink" Target="http://www.youtube.com/watch?v=AQ3KnmbBJc0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1295400" y="219075"/>
            <a:ext cx="8651875" cy="1441450"/>
          </a:xfrm>
          <a:prstGeom prst="rect">
            <a:avLst/>
          </a:prstGeom>
        </p:spPr>
        <p:txBody>
          <a:bodyPr>
            <a:normAutofit fontScale="45000" lnSpcReduction="20000"/>
          </a:bodyPr>
          <a:lstStyle>
            <a:lvl1pPr algn="ctr" defTabSz="449263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44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440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2pPr>
            <a:lvl3pPr algn="ctr" defTabSz="449263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440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3pPr>
            <a:lvl4pPr algn="ctr" defTabSz="449263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440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4pPr>
            <a:lvl5pPr algn="ctr" defTabSz="449263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440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5pPr>
            <a:lvl6pPr marL="4572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defRPr sz="440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6pPr>
            <a:lvl7pPr marL="9144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defRPr sz="440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7pPr>
            <a:lvl8pPr marL="13716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defRPr sz="440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8pPr>
            <a:lvl9pPr marL="18288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defRPr sz="440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9pPr>
          </a:lstStyle>
          <a:p>
            <a:pPr>
              <a:defRPr/>
            </a:pP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dirty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 bwMode="auto">
          <a:xfrm>
            <a:off x="179511" y="1988840"/>
            <a:ext cx="8784977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30213" indent="-323850" defTabSz="449263" eaLnBrk="0"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1pPr>
            <a:lvl2pPr marL="742950" indent="-285750" defTabSz="449263" eaLnBrk="0"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2pPr>
            <a:lvl3pPr marL="1143000" indent="-228600" defTabSz="449263" eaLnBrk="0"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3pPr>
            <a:lvl4pPr marL="1600200" indent="-228600" defTabSz="449263" eaLnBrk="0"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4pPr>
            <a:lvl5pPr marL="2057400" indent="-228600" defTabSz="449263" eaLnBrk="0"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>
                <a:solidFill>
                  <a:schemeClr val="bg1"/>
                </a:solidFill>
                <a:latin typeface="Arial" charset="0"/>
                <a:cs typeface="Lucida Sans Unicode" pitchFamily="34" charset="0"/>
              </a:defRPr>
            </a:lvl9pPr>
          </a:lstStyle>
          <a:p>
            <a:pPr>
              <a:lnSpc>
                <a:spcPct val="77000"/>
              </a:lnSpc>
              <a:spcAft>
                <a:spcPts val="1425"/>
              </a:spcAft>
              <a:buFont typeface="Wingdings" pitchFamily="2" charset="2"/>
              <a:buChar char=""/>
            </a:pPr>
            <a:endParaRPr lang="cs-CZ" sz="3000" dirty="0">
              <a:solidFill>
                <a:srgbClr val="000000"/>
              </a:solidFill>
            </a:endParaRPr>
          </a:p>
          <a:p>
            <a:pPr algn="ctr">
              <a:lnSpc>
                <a:spcPct val="77000"/>
              </a:lnSpc>
              <a:spcAft>
                <a:spcPts val="1425"/>
              </a:spcAft>
            </a:pPr>
            <a:r>
              <a:rPr lang="cs-CZ" sz="3000" dirty="0" smtClean="0">
                <a:solidFill>
                  <a:srgbClr val="002060"/>
                </a:solidFill>
              </a:rPr>
              <a:t> </a:t>
            </a:r>
            <a:r>
              <a:rPr lang="cs-CZ" sz="3000" dirty="0" smtClean="0">
                <a:solidFill>
                  <a:schemeClr val="tx1"/>
                </a:solidFill>
              </a:rPr>
              <a:t>Fyzici a fyzikální jevy</a:t>
            </a:r>
            <a:endParaRPr lang="cs-CZ" sz="3000" dirty="0">
              <a:solidFill>
                <a:schemeClr val="tx1"/>
              </a:solidFill>
            </a:endParaRPr>
          </a:p>
          <a:p>
            <a:pPr>
              <a:lnSpc>
                <a:spcPct val="77000"/>
              </a:lnSpc>
              <a:spcAft>
                <a:spcPts val="1425"/>
              </a:spcAft>
              <a:buFont typeface="Wingdings" pitchFamily="2" charset="2"/>
              <a:buChar char=""/>
            </a:pPr>
            <a:endParaRPr lang="cs-CZ" sz="3000" dirty="0">
              <a:solidFill>
                <a:schemeClr val="tx1"/>
              </a:solidFill>
            </a:endParaRPr>
          </a:p>
          <a:p>
            <a:pPr algn="ctr">
              <a:lnSpc>
                <a:spcPct val="77000"/>
              </a:lnSpc>
              <a:spcAft>
                <a:spcPts val="1425"/>
              </a:spcAft>
            </a:pPr>
            <a:r>
              <a:rPr lang="cs-CZ" sz="3000" dirty="0">
                <a:solidFill>
                  <a:schemeClr val="tx1"/>
                </a:solidFill>
              </a:rPr>
              <a:t>Autor:  Mgr. M. Vejražková</a:t>
            </a:r>
          </a:p>
          <a:p>
            <a:pPr algn="ctr">
              <a:lnSpc>
                <a:spcPct val="77000"/>
              </a:lnSpc>
              <a:spcAft>
                <a:spcPts val="1425"/>
              </a:spcAft>
            </a:pPr>
            <a:r>
              <a:rPr lang="cs-CZ" sz="3000" dirty="0" smtClean="0">
                <a:solidFill>
                  <a:schemeClr val="tx1"/>
                </a:solidFill>
              </a:rPr>
              <a:t>VY_32_INOVACE_30_Vesmír</a:t>
            </a:r>
            <a:endParaRPr lang="cs-CZ" sz="3000" dirty="0">
              <a:solidFill>
                <a:schemeClr val="tx1"/>
              </a:solidFill>
            </a:endParaRPr>
          </a:p>
          <a:p>
            <a:pPr algn="ctr">
              <a:lnSpc>
                <a:spcPct val="77000"/>
              </a:lnSpc>
              <a:spcAft>
                <a:spcPts val="1425"/>
              </a:spcAft>
            </a:pPr>
            <a:endParaRPr lang="cs-CZ" sz="1300" dirty="0" smtClean="0">
              <a:solidFill>
                <a:srgbClr val="000000"/>
              </a:solidFill>
            </a:endParaRPr>
          </a:p>
          <a:p>
            <a:pPr algn="ctr">
              <a:lnSpc>
                <a:spcPct val="77000"/>
              </a:lnSpc>
              <a:spcAft>
                <a:spcPts val="1425"/>
              </a:spcAft>
            </a:pPr>
            <a:endParaRPr lang="cs-CZ" sz="1300" dirty="0">
              <a:solidFill>
                <a:srgbClr val="000000"/>
              </a:solidFill>
            </a:endParaRPr>
          </a:p>
          <a:p>
            <a:pPr algn="ctr">
              <a:lnSpc>
                <a:spcPct val="77000"/>
              </a:lnSpc>
              <a:spcAft>
                <a:spcPts val="1425"/>
              </a:spcAft>
            </a:pPr>
            <a:endParaRPr lang="cs-CZ" sz="1300" dirty="0" smtClean="0">
              <a:solidFill>
                <a:schemeClr val="tx1"/>
              </a:solidFill>
            </a:endParaRPr>
          </a:p>
          <a:p>
            <a:pPr algn="ctr">
              <a:lnSpc>
                <a:spcPct val="77000"/>
              </a:lnSpc>
              <a:spcAft>
                <a:spcPts val="1425"/>
              </a:spcAft>
            </a:pPr>
            <a:r>
              <a:rPr lang="cs-CZ" sz="1300" dirty="0" smtClean="0">
                <a:solidFill>
                  <a:schemeClr val="tx1"/>
                </a:solidFill>
              </a:rPr>
              <a:t>Vytvořeno </a:t>
            </a:r>
            <a:r>
              <a:rPr lang="cs-CZ" sz="1300" dirty="0">
                <a:solidFill>
                  <a:schemeClr val="tx1"/>
                </a:solidFill>
              </a:rPr>
              <a:t>v rámci projektu „EU peníze školám“.</a:t>
            </a:r>
          </a:p>
          <a:p>
            <a:pPr algn="ctr">
              <a:lnSpc>
                <a:spcPct val="77000"/>
              </a:lnSpc>
              <a:spcAft>
                <a:spcPts val="1425"/>
              </a:spcAft>
            </a:pPr>
            <a:r>
              <a:rPr lang="cs-CZ" sz="1300" dirty="0">
                <a:solidFill>
                  <a:schemeClr val="tx1"/>
                </a:solidFill>
              </a:rPr>
              <a:t>OP VK oblast podpory 1.4 s názvem Zlepšení podmínek pro vzdělávání na základních školách.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293"/>
            <a:ext cx="9144000" cy="1497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638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upite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24944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aturn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221088"/>
            <a:ext cx="28194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ra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301208"/>
            <a:ext cx="504825" cy="49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2267744" y="404664"/>
            <a:ext cx="4839445" cy="1416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33327" tIns="44436" rIns="33327" bIns="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r>
              <a:rPr kumimoji="0" lang="cs-CZ" sz="44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luneční soustava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5" name="Picture 11" descr="Neptu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805264"/>
            <a:ext cx="504825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rkur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2816"/>
            <a:ext cx="476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Mars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060848"/>
            <a:ext cx="66675" cy="6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Venuše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852936"/>
            <a:ext cx="144016" cy="14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Země">
            <a:hlinkClick r:id="rId15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348880"/>
            <a:ext cx="123825" cy="12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97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2267744" y="404664"/>
            <a:ext cx="4839445" cy="1416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33327" tIns="44436" rIns="33327" bIns="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FFC000"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FFC000"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r>
              <a:rPr kumimoji="0" lang="cs-CZ" sz="44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FFC000"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luneční soustava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rgbClr val="FFC000">
                    <a:alpha val="40000"/>
                  </a:srgb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Soubor:NovaSlunecniSoustav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448939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22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http://upload.wikimedia.org/wikipedia/commons/d/df/Sun_in_X-Ra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930763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95536" y="3717032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cs-CZ" dirty="0" smtClean="0">
                <a:solidFill>
                  <a:srgbClr val="FFC000"/>
                </a:solidFill>
              </a:rPr>
              <a:t>Slunce je pomyslným centrálním bodem sluneční soustavy. Je výrazně nejhmotnějším tělesem celé soustavy</a:t>
            </a:r>
          </a:p>
          <a:p>
            <a:pPr marL="285750" indent="-285750">
              <a:buBlip>
                <a:blip r:embed="rId3"/>
              </a:buBlip>
            </a:pPr>
            <a:r>
              <a:rPr lang="cs-CZ" dirty="0" smtClean="0">
                <a:solidFill>
                  <a:srgbClr val="FFC000"/>
                </a:solidFill>
              </a:rPr>
              <a:t>Tato hvězda září přibližně 4,5 miliardy let a předpokládá se, že bude zářit cca dalších 7 miliard let. </a:t>
            </a:r>
          </a:p>
          <a:p>
            <a:pPr marL="285750" indent="-285750">
              <a:buBlip>
                <a:blip r:embed="rId3"/>
              </a:buBlip>
            </a:pPr>
            <a:r>
              <a:rPr lang="cs-CZ" dirty="0" smtClean="0">
                <a:solidFill>
                  <a:srgbClr val="FFC000"/>
                </a:solidFill>
              </a:rPr>
              <a:t>Po vyčerpání většiny vodíku se jádro gravitací smrští a po vyčerpání dalšího paliva nastane jeho proměna v rudého obra a následné smrštění se v bílého trpaslíka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64088" y="836712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Slunce</a:t>
            </a:r>
            <a:endParaRPr lang="cs-CZ" sz="6000" dirty="0"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620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upload.wikimedia.org/wikipedia/commons/thumb/9/90/Mercury-real_color.jpg/200px-Mercury-real_colo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2625080" cy="262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64088" y="836712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Merkur</a:t>
            </a:r>
            <a:endParaRPr lang="cs-CZ" sz="60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2852936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tx1">
                    <a:lumMod val="75000"/>
                  </a:schemeClr>
                </a:solidFill>
              </a:rPr>
              <a:t>Merkur je Slunci nejbližší a současně i nejmenší planetou sluneční soustavy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tx1">
                    <a:lumMod val="75000"/>
                  </a:schemeClr>
                </a:solidFill>
              </a:rPr>
              <a:t> jeho oběžná dráha je ze všech planet nejblíže ke Slunci</a:t>
            </a:r>
            <a:r>
              <a:rPr lang="cs-CZ" sz="1400" baseline="30000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cs-CZ" sz="1400" dirty="0" smtClean="0">
                <a:solidFill>
                  <a:schemeClr val="tx1">
                    <a:lumMod val="75000"/>
                  </a:schemeClr>
                </a:solidFill>
              </a:rPr>
              <a:t> a jeden oběh kolem Slunce trvá pouze necelých 88 dnů. Dráha Merkuru je nejvíce eliptická ze všech planet sluneční soustavy a nejmenší sklon rotační osy.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tx1">
                    <a:lumMod val="75000"/>
                  </a:schemeClr>
                </a:solidFill>
              </a:rPr>
              <a:t>takže je viditelný i pouhým okem, ale jelikož se nevzdaluje od Slunce nikdy dále než na 28,3° je velice těžko pozorovatelný. Nejlepší podmínky tak nastávají při soumraku či úsvitu než vyjde Slunce nad horizont.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tx1">
                    <a:lumMod val="75000"/>
                  </a:schemeClr>
                </a:solidFill>
              </a:rPr>
              <a:t>povrch planety, který silně připomíná měsíční krajinu plnou impaktních kráterů, nízkých pohoří a lávových planin.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tx1">
                    <a:lumMod val="75000"/>
                  </a:schemeClr>
                </a:solidFill>
              </a:rPr>
              <a:t>nepřítomnost atmosféry je příčinou velkých rozdílů teplot mezi osvětlenou a neosvětlenou polokoulí. Na polokouli přivrácené ke Slunci může teplota vystoupit na téměř 430 °C. Na polokouli odvrácené panuje mráz až −180 °C.</a:t>
            </a:r>
            <a:endParaRPr lang="cs-CZ" sz="14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82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upload.wikimedia.org/wikipedia/commons/thumb/b/bc/Venuspioneeruv.jpg/200px-Venuspioneeruv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02" b="89302" l="0" r="9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1905000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76056" y="476672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Venuše</a:t>
            </a:r>
            <a:endParaRPr lang="cs-CZ" sz="6000" dirty="0"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2852936"/>
            <a:ext cx="83346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Venuše je druhá planeta od Slunce ve sluneční soustavě.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Je pojmenovaná po římské bohyni lásky a krásy Venuši. Jedná se o jedinou planetu sluneční soustavy, která je pojmenována po ženě.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Venuše je terestrická planeta, co do velikosti a hrubé skladby velmi podobná Zemi</a:t>
            </a:r>
            <a:r>
              <a:rPr lang="cs-CZ" sz="1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1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Oběžná dráha Venuše je jediná téměř kružnicí. Okolo Slunce oběhne jednou za 225 pozemského dne.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Protože je Venuše ke Slunci blíže než Země, je na obloze vždy zhruba ve stejné vzdálenosti od Slunce a lze ji ze Země vidět jen před svítáním nebo po soumraku, kdy je i nejjasnější. Proto je Venuše někdy označována jako „Jitřenka“ či „Večernice“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Venuše je zcela zakryta vrstvou husté oblačnosti, která nedovoluje spatřit její povrch v oblasti viditelného světla. Atmosféra  tvořena převážně z oxidu uhličitého. na Venuši nachází aktivní vulkanismus i v současnosti. </a:t>
            </a:r>
            <a:endParaRPr lang="cs-CZ" sz="1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82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upload.wikimedia.org/wikipedia/commons/thumb/6/6f/Earth_Eastern_Hemisphere.jpg/200px-Earth_Eastern_Hemispher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667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31640" y="548680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Země</a:t>
            </a:r>
            <a:endParaRPr lang="cs-CZ" sz="60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395536" y="3225463"/>
            <a:ext cx="8280920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Země je třetí planeta sluneční soustavy, zároveň největší terestrická planeta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krátce po svém vzniku získala svůj jediný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přirozený satelit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– Měsíc. 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Země obíhá kolem Slunce po téměř kružnicové dráze.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Jedná se o nedokonalou kouli s poloměrem 6378 km,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Celou planetu obklopuje hustá atmosféra tvořená převážně dusíkem a kyslíkem vytvářející směs obvykle nazývanou jako vzduch.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Rotace Země kolem její osy spojující severní a jižní pól trvá 23 hodin, 56 minut a 4,091 sekund (1 siderický den).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53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oubor:Mars Hubbl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890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580112" y="692696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Mars</a:t>
            </a:r>
            <a:endParaRPr lang="cs-CZ" sz="6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2276873"/>
            <a:ext cx="9036496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Mars je čtvrtá planeta sluneční soustavy, druhá nejmenší planeta soustavy po Merkuru.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Je pojmenována po římském bohu války Martovi.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Jedná se o planetu terestrického typu, tj. má pevný horninový povrch pokrytý impaktními krátery, vysokými sopkami, hlubokými kaňony a dalšími útvary.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Má dva měsíce nepravidelného tvaru pojmenované Phobos a Deimos.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V období, kdy je Mars v opozici ke Slunci a Země se tak nachází mezi těmito dvěma tělesy, je Mars pozorovatelný na obloze po celou noc.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Kvůli jejímu načervenalému nádechu, způsobenému červenou barvou zoxidované půdy na jejím povrchu, považovaly staré národy Mars většinou za symbol ohně, krve a zániku.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t" hangingPunct="0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Doba jednoho oběhu kolem centrální hvězdy je  asi 687 pozemského dne. </a:t>
            </a:r>
          </a:p>
          <a:p>
            <a:pPr marL="285750" lvl="0" indent="-285750" eaLnBrk="0" fontAlgn="t" hangingPunct="0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Kolem své osy se Mars otočí za dobu, která je velmi podobná délce pozemského dne – 24 hodin 39 minut </a:t>
            </a:r>
          </a:p>
        </p:txBody>
      </p:sp>
    </p:spTree>
    <p:extLst>
      <p:ext uri="{BB962C8B-B14F-4D97-AF65-F5344CB8AC3E}">
        <p14:creationId xmlns:p14="http://schemas.microsoft.com/office/powerpoint/2010/main" val="108762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80112" y="692696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6000" dirty="0" smtClean="0">
                <a:effectLst>
                  <a:glow rad="228600">
                    <a:schemeClr val="accent6">
                      <a:lumMod val="75000"/>
                      <a:alpha val="40000"/>
                    </a:schemeClr>
                  </a:glow>
                </a:effectLst>
              </a:rPr>
              <a:t>Jupiter</a:t>
            </a:r>
            <a:endParaRPr lang="cs-CZ" sz="6000" dirty="0">
              <a:effectLst>
                <a:glow rad="228600">
                  <a:schemeClr val="accent6">
                    <a:lumMod val="75000"/>
                    <a:alpha val="40000"/>
                  </a:schemeClr>
                </a:glow>
              </a:effectLst>
            </a:endParaRPr>
          </a:p>
        </p:txBody>
      </p:sp>
      <p:pic>
        <p:nvPicPr>
          <p:cNvPr id="21508" name="Picture 4" descr="Soubor:Jupiter Earth Comparison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374441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2420888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Jupiter je největší planeta sluneční soustavy, v pořadí pátá od Slunce. Patří mezi plynné obry 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Jupiter má hmotnost přibližně jedné tisíciny Slunce, což je okolo dva a půl krát více než všechny ostatní planety sluneční soustavy dohromady.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Planeta je pojmenována po římském bohu Jovovi (v 1. pádě Jupiter).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je třetí nejjasnější objekt na noční obloze po Měsíci a Venuši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Okolo planety se nacházejí slabé prstence, které jsou ze Země špatně viditelné.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Při pohledu z okolního vesmíru jsou viditelné horní vrstvy atmosféry rozčleněny v závislosti na planetární šířce do různě barevných pruhů a skvrn, které jsou atmosférickými bouřemi. Nejznámější takovouto bouří je Velká rudá skvrna, která je známá minimálně od 17. století.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Dosud není přesně známo, jaké vrstvy planetu tvoří, jelikož současné technické prostředky neumožňují její průzkum do větší hloubky. Předpokládá se, že Jupiter je složen převážně z vodíku, hélia a organických sloučenin. Je možné, že planeta má tvrdé kamenné jádro tvořené těžšími prvky. Slunce oběhne přibližné jednou za 12 let</a:t>
            </a:r>
          </a:p>
        </p:txBody>
      </p:sp>
    </p:spTree>
    <p:extLst>
      <p:ext uri="{BB962C8B-B14F-4D97-AF65-F5344CB8AC3E}">
        <p14:creationId xmlns:p14="http://schemas.microsoft.com/office/powerpoint/2010/main" val="81665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80112" y="692696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6000" dirty="0" smtClean="0">
                <a:effectLst>
                  <a:glow rad="228600">
                    <a:schemeClr val="tx1">
                      <a:lumMod val="75000"/>
                      <a:alpha val="40000"/>
                    </a:schemeClr>
                  </a:glow>
                </a:effectLst>
              </a:rPr>
              <a:t>Saturn</a:t>
            </a:r>
            <a:endParaRPr lang="cs-CZ" sz="6000" dirty="0">
              <a:effectLst>
                <a:glow rad="228600">
                  <a:schemeClr val="tx1">
                    <a:lumMod val="75000"/>
                    <a:alpha val="40000"/>
                  </a:schemeClr>
                </a:glow>
              </a:effectLst>
            </a:endParaRPr>
          </a:p>
        </p:txBody>
      </p:sp>
      <p:pic>
        <p:nvPicPr>
          <p:cNvPr id="23554" name="Picture 2" descr="http://upload.wikimedia.org/wikipedia/commons/0/09/Saturn-cassini-March-27-20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474"/>
            <a:ext cx="2808312" cy="2092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2568" y="2204864"/>
            <a:ext cx="903649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/>
              <a:t>Saturn je šestá,  druhá největší planeta sluneční soustavy. Planeta byla pozorována již starověkými astronomy a byla pojmenována po římském bohu Saturnovi,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/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/>
              <a:t>Saturn patří mezi velké plynné obry, pro které je typické, že nemají pevný povrch, ale pouze hustou atmosféru, která postupně přechází do pláště. Atmosféra je tvořena převážně lehkými plyny, a to hlavně vodíkem, který tvoří 96,3 % jejího objemu.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/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/>
              <a:t>Při pozorování Saturnu z dálky je planeta světle žlutá, což způsobuje vrstva mraků s nejasnými pásy různých barevných odstínů, které jsou přibližně rovnoběžné s rovníkem planety. Teplota v horní oblačné vrstvě atmosféry dosahuje −140 °C. Objem planety je 764krát větší než objem Země, má však ze všech planet nejmenší hustotu. 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/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/>
              <a:t>Saturn je znám svou mohutnou soustavou planetárních prstenců, které jsou viditelné ze Země i malým dalekohledem, kolem planety obíhá také početná rodina měsíců,  je známo 60. Největší z nich je Titan, který má jako jediný měsíc ve sluneční soustavě hustou atmosféru.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400" dirty="0" smtClean="0"/>
          </a:p>
          <a:p>
            <a:pPr marL="285750" indent="-285750">
              <a:buFont typeface="Courier New" pitchFamily="49" charset="0"/>
              <a:buChar char="o"/>
            </a:pPr>
            <a:r>
              <a:rPr lang="cs-CZ" sz="1400" dirty="0" smtClean="0"/>
              <a:t>Jeden oběh okolo Slunce vykoná Saturn za 29,46 pozemského roku. Na noční obloze je snadno pozorovatelný pouhým okem jako nažloutlý neblikavý objekt, jasností srovnatelný s nejjasnějšími hvězdami.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18258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upload.wikimedia.org/wikipedia/commons/f/f0/Uranus_rings_and_moon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1440"/>
            <a:ext cx="3491880" cy="349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72000" y="116632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60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Uran</a:t>
            </a:r>
            <a:endParaRPr lang="cs-CZ" sz="6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2280647"/>
            <a:ext cx="9144000" cy="375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 fontAlgn="t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Uran je sedmá planeta od Slunce, třetí největší a čtvrtá nejhmotnější planeta ve sluneční soustavě. </a:t>
            </a:r>
            <a:r>
              <a:rPr lang="cs-CZ" sz="1400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Chemickým složením se Uran podobá Neptunu. </a:t>
            </a:r>
            <a:endParaRPr lang="cs-CZ" sz="1400" dirty="0" smtClean="0">
              <a:solidFill>
                <a:schemeClr val="accent5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fontAlgn="t">
              <a:spcBef>
                <a:spcPct val="0"/>
              </a:spcBef>
              <a:spcAft>
                <a:spcPct val="0"/>
              </a:spcAft>
              <a:buFont typeface="Courier New" pitchFamily="49" charset="0"/>
              <a:buChar char="o"/>
            </a:pPr>
            <a:endParaRPr kumimoji="0" lang="cs-CZ" sz="1400" i="0" u="none" strike="noStrike" cap="none" normalizeH="0" baseline="0" dirty="0" smtClean="0">
              <a:ln>
                <a:noFill/>
              </a:ln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Řadí se mezi plynné obry a společně s Neptunem i mezi tzv. ledové obry. Jméno má po řeckém bohu Úranovi, bohu nebes.</a:t>
            </a:r>
          </a:p>
          <a:p>
            <a:pPr marL="285750" marR="0" lvl="0" indent="-28575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I přes to, že je možné Uran za příznivých podmínek pozorovat pouhým okem na noční obloze, nebyl antickými astronomy rozpoznán jako planeta. Objev Uranu ohlásil William </a:t>
            </a:r>
            <a:r>
              <a:rPr kumimoji="0" lang="cs-CZ" sz="1400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Herschel</a:t>
            </a: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13. března 1781, čímž poprvé v moderní době posunul známé hranice sluneční soustavy.</a:t>
            </a:r>
          </a:p>
          <a:p>
            <a:pPr marL="285750" marR="0" lvl="0" indent="-28575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cs-CZ" sz="1400" i="0" u="none" strike="noStrike" cap="none" normalizeH="0" baseline="0" dirty="0" smtClean="0">
              <a:ln>
                <a:noFill/>
              </a:ln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Atmosféru</a:t>
            </a:r>
            <a:r>
              <a:rPr kumimoji="0" lang="cs-CZ" sz="1400" i="0" u="none" strike="noStrike" cap="none" normalizeH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voří převážně plynné formy vodíku a helia. Atmosféra Uranu je nejchladnější atmosférou ve sluneční soustavě, minimální teploty se pohybují okolo 49 K .</a:t>
            </a:r>
            <a:r>
              <a:rPr lang="cs-CZ" sz="1400" baseline="300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Sama planeta je nejspíše složena především z ledu a kamení.</a:t>
            </a:r>
          </a:p>
          <a:p>
            <a:pPr marL="285750" marR="0" lvl="0" indent="-28575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cs-CZ" sz="1400" i="0" u="none" strike="noStrike" cap="none" normalizeH="0" baseline="0" dirty="0" smtClean="0">
              <a:ln>
                <a:noFill/>
              </a:ln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85750" marR="0" lvl="0" indent="-28575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Podobně jako další plynné planety má i Uran planetární prstence a obíhá ho řada měsíců. </a:t>
            </a:r>
          </a:p>
          <a:p>
            <a:pPr marL="285750" marR="0" lvl="0" indent="-285750" algn="l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cs-CZ" sz="140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Zvláštností Uranu je sklon jeho rotační osy: osa leží téměř v rovině, ve které planeta obíhá. Severní a jižní pól se proto nacházejí v oblastech, jež jsou u jiných planet charakteristické pro rovník. Při pohledu ze Země se proto občas stane, že se prstence Uranu jeví jako terč s Uranem ve středu.</a:t>
            </a:r>
          </a:p>
        </p:txBody>
      </p:sp>
      <p:pic>
        <p:nvPicPr>
          <p:cNvPr id="24580" name="Picture 4" descr="Astronomický symbol Uranu">
            <a:hlinkClick r:id="rId4" tooltip="Astronomický symbol Uranu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3575" y="-1693863"/>
            <a:ext cx="952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21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572000" y="116632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6000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Neptun</a:t>
            </a:r>
            <a:endParaRPr lang="cs-CZ" sz="60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5604" name="Picture 4" descr="http://upload.wikimedia.org/wikipedia/commons/d/d5/Neptune%2C_Earth_size_comparis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2125365" cy="212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761" y="2132856"/>
            <a:ext cx="8964488" cy="4442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Neptun je osmá a od Slunce nejvzdálenější planeta sluneční soustavy a řadí se mezi představitele plynných obrů.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6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S rovníkovým průměrem okolo 50 000 km spadá mezi menší plynné obry sluneční soustavy. Podobně jako u ostatních plynných obrů je možno přímo pozorovat pouze svrchní vrstvy atmosféry, ve kterých je vidět několik velkých temných skvrn připomínajících skvrny v atmosféře Jupiteru 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6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Neptun má charakteristicky modrou barvu, která je zapříčiněna množstvím metanu v atmosféře.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600" baseline="300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Planeta Neptun je značně podobná Uranu, obě planety mají rozdílné složení než další plynní obři sluneční soustavy Jupiter a Saturn. Uran a Neptun jsou proto někdy vyčleňováni do zvláštní kategorie jako tzv. „ledoví obři“. Atmosféra Neptunu je složena převážně z vodíku a helia s větším podílem vody, čpavku a metanu. Vnitřní stavba planety je spíše kamenitá a obohacená navíc vodním ledem.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6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cs-CZ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Planeta byla objevena v roce 1846 Johannem Gallem a studentem astronomie Louisem </a:t>
            </a:r>
            <a:r>
              <a:rPr lang="cs-CZ" sz="1600" dirty="0" err="1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d’Arrestem</a:t>
            </a:r>
            <a:r>
              <a:rPr lang="cs-CZ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jako vůbec jediná na základě matematických výpočtů gravitačních odchylek okolních těles.</a:t>
            </a:r>
            <a:r>
              <a:rPr lang="cs-CZ" sz="1600" baseline="30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1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Následně planeta dostala své jméno podle starořímského boha moří Neptuna.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80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Monika\AppData\Local\Microsoft\Windows\Temporary Internet Files\Content.IE5\ZIDKIGUS\MM90021907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980728"/>
            <a:ext cx="67627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Monika\AppData\Local\Microsoft\Windows\Temporary Internet Files\Content.IE5\5I5MK1UU\MM90021907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908720"/>
            <a:ext cx="67627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C:\Users\Monika\AppData\Local\Microsoft\Windows\Temporary Internet Files\Content.IE5\8ADCWHM4\MM900219078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08720"/>
            <a:ext cx="67627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Monika\AppData\Local\Microsoft\Windows\Temporary Internet Files\Content.IE5\2140N13E\MM900174012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764704"/>
            <a:ext cx="926802" cy="92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C:\Users\Monika\AppData\Local\Microsoft\Windows\Temporary Internet Files\Content.IE5\6I8IB3P0\MM900219081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980728"/>
            <a:ext cx="67627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547664" y="3284984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www.romandolecek.cz/pohyb-planet-nasi-slunecni-soustavy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259632" y="4221088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www.youtube.com/watch?feature=endscreen&amp;v=aJ6oIkv9Y9k&amp;NR=1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691680" y="2564904"/>
            <a:ext cx="5976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www.youtube.com/watch?v=AQ3KnmbBJc0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71600" y="260648"/>
            <a:ext cx="3996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Zdroj  textu a </a:t>
            </a:r>
            <a:r>
              <a:rPr lang="cs-CZ" dirty="0" smtClean="0"/>
              <a:t>obrázků : galerie Microsoft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331640" y="22048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http://cs.wikipedia.org/wiki/Slune%C4%8Dn%C3%AD_soustava</a:t>
            </a:r>
          </a:p>
        </p:txBody>
      </p:sp>
    </p:spTree>
    <p:extLst>
      <p:ext uri="{BB962C8B-B14F-4D97-AF65-F5344CB8AC3E}">
        <p14:creationId xmlns:p14="http://schemas.microsoft.com/office/powerpoint/2010/main" val="50829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71600" y="1700808"/>
            <a:ext cx="6984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Vytvořeno jako DUM do předmětu fyzika na Základní škole  </a:t>
            </a:r>
            <a:r>
              <a:rPr lang="en-GB" dirty="0" smtClean="0"/>
              <a:t>17.listopadu 1325, </a:t>
            </a:r>
            <a:r>
              <a:rPr lang="en-GB" dirty="0" err="1" smtClean="0"/>
              <a:t>příspěvková</a:t>
            </a:r>
            <a:r>
              <a:rPr lang="en-GB" dirty="0" smtClean="0"/>
              <a:t> </a:t>
            </a:r>
            <a:r>
              <a:rPr lang="cs-CZ" dirty="0" smtClean="0"/>
              <a:t> </a:t>
            </a:r>
            <a:r>
              <a:rPr lang="en-GB" dirty="0" err="1" smtClean="0"/>
              <a:t>organizace</a:t>
            </a:r>
            <a:r>
              <a:rPr lang="cs-CZ" dirty="0" smtClean="0"/>
              <a:t> , Mladá Boleslav pro devátý ročník základní školy.</a:t>
            </a:r>
          </a:p>
          <a:p>
            <a:endParaRPr lang="cs-CZ" dirty="0" smtClean="0"/>
          </a:p>
          <a:p>
            <a:r>
              <a:rPr lang="cs-CZ" dirty="0" smtClean="0"/>
              <a:t>Materiál slouží k doplnění výkladu sluneční soustava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ve </a:t>
            </a:r>
            <a:r>
              <a:rPr lang="cs-CZ" smtClean="0"/>
              <a:t>II.pololetí</a:t>
            </a:r>
            <a:r>
              <a:rPr lang="cs-CZ" dirty="0" smtClean="0"/>
              <a:t> </a:t>
            </a:r>
            <a:r>
              <a:rPr lang="cs-CZ" dirty="0" smtClean="0"/>
              <a:t>školního roku 2011/2012</a:t>
            </a:r>
          </a:p>
        </p:txBody>
      </p:sp>
    </p:spTree>
    <p:extLst>
      <p:ext uri="{BB962C8B-B14F-4D97-AF65-F5344CB8AC3E}">
        <p14:creationId xmlns:p14="http://schemas.microsoft.com/office/powerpoint/2010/main" val="138436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1155</TotalTime>
  <Words>1486</Words>
  <Application>Microsoft Office PowerPoint</Application>
  <PresentationFormat>Předvádění na obrazovce (4:3)</PresentationFormat>
  <Paragraphs>121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vesmír</dc:title>
  <dc:creator>Monika</dc:creator>
  <cp:lastModifiedBy>Monika</cp:lastModifiedBy>
  <cp:revision>40</cp:revision>
  <dcterms:created xsi:type="dcterms:W3CDTF">2012-05-25T15:23:18Z</dcterms:created>
  <dcterms:modified xsi:type="dcterms:W3CDTF">2012-11-20T19:15:36Z</dcterms:modified>
</cp:coreProperties>
</file>