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F3EBBD"/>
    <a:srgbClr val="E2C49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085C51-8579-46E1-8E06-65CC89FF7AA4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36C648-21F1-4602-92D0-ED7AE52866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035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6C648-21F1-4602-92D0-ED7AE52866A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009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B87C3-BB59-444C-BF27-8C865E0BC0E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F7C75-DF94-4D8D-924F-3A381AC07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409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B87C3-BB59-444C-BF27-8C865E0BC0E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F7C75-DF94-4D8D-924F-3A381AC07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125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B87C3-BB59-444C-BF27-8C865E0BC0E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F7C75-DF94-4D8D-924F-3A381AC07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130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B87C3-BB59-444C-BF27-8C865E0BC0E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F7C75-DF94-4D8D-924F-3A381AC07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5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B87C3-BB59-444C-BF27-8C865E0BC0E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F7C75-DF94-4D8D-924F-3A381AC07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35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B87C3-BB59-444C-BF27-8C865E0BC0E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F7C75-DF94-4D8D-924F-3A381AC07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067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B87C3-BB59-444C-BF27-8C865E0BC0E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F7C75-DF94-4D8D-924F-3A381AC07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904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B87C3-BB59-444C-BF27-8C865E0BC0E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F7C75-DF94-4D8D-924F-3A381AC07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03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B87C3-BB59-444C-BF27-8C865E0BC0E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F7C75-DF94-4D8D-924F-3A381AC07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919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B87C3-BB59-444C-BF27-8C865E0BC0E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F7C75-DF94-4D8D-924F-3A381AC07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286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B87C3-BB59-444C-BF27-8C865E0BC0E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F7C75-DF94-4D8D-924F-3A381AC07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8914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2C49C"/>
            </a:gs>
            <a:gs pos="50000">
              <a:srgbClr val="F3EBBD"/>
            </a:gs>
            <a:gs pos="72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9B87C3-BB59-444C-BF27-8C865E0BC0E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EF7C75-DF94-4D8D-924F-3A381AC07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860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Fyzici a fyzikální děje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VY_32_INOVACE_31_Archimedův </a:t>
            </a:r>
            <a:r>
              <a:rPr lang="cs-CZ" dirty="0" smtClean="0"/>
              <a:t>zákon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977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Monika\AppData\Local\Microsoft\Windows\Temporary Internet Files\Content.IE5\MZZ2MBH7\MP9003996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33"/>
            <a:ext cx="9144000" cy="685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2204864"/>
            <a:ext cx="6400800" cy="1968624"/>
          </a:xfrm>
          <a:noFill/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Těleso ponořené do kapaliny je nadlehčováno  hydrostatickou vztlakovou silou,  se rovná tíze kapaliny tělesem vytlačené.</a:t>
            </a:r>
          </a:p>
          <a:p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1470025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Archimedův zákon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38" name="Picture 14" descr="C:\Users\Monika\AppData\Local\Microsoft\Windows\Temporary Internet Files\Content.IE5\ZIDKIGUS\MC900305675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501008"/>
            <a:ext cx="1809750" cy="173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093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5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" dur="25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magnetický disk 2"/>
          <p:cNvSpPr/>
          <p:nvPr/>
        </p:nvSpPr>
        <p:spPr>
          <a:xfrm rot="10800000">
            <a:off x="3347864" y="2636912"/>
            <a:ext cx="2376264" cy="2736304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8697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00" h="10000" stroke="0" extrusionOk="0">
                <a:moveTo>
                  <a:pt x="0" y="1667"/>
                </a:moveTo>
                <a:cubicBezTo>
                  <a:pt x="0" y="746"/>
                  <a:pt x="2239" y="0"/>
                  <a:pt x="5000" y="0"/>
                </a:cubicBezTo>
                <a:cubicBezTo>
                  <a:pt x="7761" y="0"/>
                  <a:pt x="10000" y="746"/>
                  <a:pt x="10000" y="1667"/>
                </a:cubicBezTo>
                <a:lnTo>
                  <a:pt x="10000" y="8333"/>
                </a:lnTo>
                <a:cubicBezTo>
                  <a:pt x="10000" y="9254"/>
                  <a:pt x="7761" y="10000"/>
                  <a:pt x="5000" y="10000"/>
                </a:cubicBezTo>
                <a:cubicBezTo>
                  <a:pt x="2239" y="10000"/>
                  <a:pt x="0" y="9254"/>
                  <a:pt x="0" y="8333"/>
                </a:cubicBezTo>
                <a:lnTo>
                  <a:pt x="0" y="1667"/>
                </a:lnTo>
                <a:close/>
              </a:path>
              <a:path w="10000" h="10000" fill="none" extrusionOk="0">
                <a:moveTo>
                  <a:pt x="10000" y="1667"/>
                </a:moveTo>
                <a:cubicBezTo>
                  <a:pt x="10000" y="2588"/>
                  <a:pt x="7761" y="3334"/>
                  <a:pt x="5000" y="3334"/>
                </a:cubicBezTo>
                <a:cubicBezTo>
                  <a:pt x="2239" y="3334"/>
                  <a:pt x="0" y="2588"/>
                  <a:pt x="0" y="1667"/>
                </a:cubicBezTo>
              </a:path>
              <a:path w="10000" h="10000" fill="none">
                <a:moveTo>
                  <a:pt x="0" y="1667"/>
                </a:moveTo>
                <a:cubicBezTo>
                  <a:pt x="0" y="746"/>
                  <a:pt x="3333" y="0"/>
                  <a:pt x="5000" y="0"/>
                </a:cubicBezTo>
                <a:cubicBezTo>
                  <a:pt x="6667" y="0"/>
                  <a:pt x="10000" y="746"/>
                  <a:pt x="10000" y="1667"/>
                </a:cubicBezTo>
                <a:lnTo>
                  <a:pt x="10000" y="8333"/>
                </a:lnTo>
                <a:cubicBezTo>
                  <a:pt x="10000" y="9254"/>
                  <a:pt x="7761" y="10000"/>
                  <a:pt x="5000" y="10000"/>
                </a:cubicBezTo>
                <a:cubicBezTo>
                  <a:pt x="2239" y="10000"/>
                  <a:pt x="0" y="9254"/>
                  <a:pt x="0" y="8333"/>
                </a:cubicBezTo>
                <a:lnTo>
                  <a:pt x="0" y="1667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3347864" y="1844824"/>
            <a:ext cx="2376264" cy="1512168"/>
          </a:xfrm>
          <a:prstGeom prst="flowChartMagneticDisk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4067944" y="3212976"/>
            <a:ext cx="864096" cy="1296144"/>
          </a:xfrm>
          <a:prstGeom prst="cube">
            <a:avLst/>
          </a:prstGeom>
          <a:gradFill flip="none"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7000">
                <a:srgbClr val="B2B2B2"/>
              </a:gs>
              <a:gs pos="82001">
                <a:srgbClr val="777777"/>
              </a:gs>
              <a:gs pos="100000">
                <a:srgbClr val="EAEAEA"/>
              </a:gs>
            </a:gsLst>
            <a:lin ang="0" scaled="1"/>
            <a:tileRect/>
          </a:gra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4499992" y="2852936"/>
            <a:ext cx="0" cy="1008112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644008" y="2708920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F</a:t>
            </a:r>
            <a:r>
              <a:rPr lang="cs-CZ" sz="3200" baseline="-25000" dirty="0" err="1" smtClean="0">
                <a:solidFill>
                  <a:srgbClr val="C00000"/>
                </a:solidFill>
              </a:rPr>
              <a:t>vz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499992" y="3861048"/>
            <a:ext cx="0" cy="108012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932040" y="407707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sz="3200" baseline="-25000" dirty="0" smtClean="0">
                <a:solidFill>
                  <a:schemeClr val="tx2">
                    <a:lumMod val="50000"/>
                  </a:schemeClr>
                </a:solidFill>
              </a:rPr>
              <a:t>G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683568" y="260648"/>
            <a:ext cx="7772400" cy="1470025"/>
          </a:xfrm>
          <a:prstGeom prst="rect">
            <a:avLst/>
          </a:prstGeo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Archimedův zákon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229200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F</a:t>
            </a:r>
            <a:r>
              <a:rPr lang="cs-CZ" sz="3200" baseline="-25000" dirty="0" err="1" smtClean="0">
                <a:solidFill>
                  <a:srgbClr val="C00000"/>
                </a:solidFill>
              </a:rPr>
              <a:t>vz</a:t>
            </a:r>
            <a:r>
              <a:rPr lang="cs-CZ" sz="3200" baseline="-25000" dirty="0" smtClean="0">
                <a:solidFill>
                  <a:srgbClr val="C00000"/>
                </a:solidFill>
              </a:rPr>
              <a:t> –</a:t>
            </a:r>
            <a:r>
              <a:rPr lang="cs-CZ" sz="3200" dirty="0" smtClean="0">
                <a:solidFill>
                  <a:srgbClr val="C00000"/>
                </a:solidFill>
              </a:rPr>
              <a:t> síla vztlaková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9552" y="5949280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sz="3200" baseline="-25000" dirty="0" smtClean="0">
                <a:solidFill>
                  <a:schemeClr val="tx2">
                    <a:lumMod val="50000"/>
                  </a:schemeClr>
                </a:solidFill>
              </a:rPr>
              <a:t>G–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síla  gravitační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7374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  <p:bldP spid="16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683568" y="188640"/>
            <a:ext cx="7772400" cy="1470025"/>
          </a:xfrm>
          <a:prstGeom prst="rect">
            <a:avLst/>
          </a:prstGeo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Archimedův zákon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9" name="Vývojový diagram: magnetický disk 2"/>
          <p:cNvSpPr/>
          <p:nvPr/>
        </p:nvSpPr>
        <p:spPr>
          <a:xfrm rot="10800000">
            <a:off x="3635896" y="1844824"/>
            <a:ext cx="1512168" cy="1512168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8697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00" h="10000" stroke="0" extrusionOk="0">
                <a:moveTo>
                  <a:pt x="0" y="1667"/>
                </a:moveTo>
                <a:cubicBezTo>
                  <a:pt x="0" y="746"/>
                  <a:pt x="2239" y="0"/>
                  <a:pt x="5000" y="0"/>
                </a:cubicBezTo>
                <a:cubicBezTo>
                  <a:pt x="7761" y="0"/>
                  <a:pt x="10000" y="746"/>
                  <a:pt x="10000" y="1667"/>
                </a:cubicBezTo>
                <a:lnTo>
                  <a:pt x="10000" y="8333"/>
                </a:lnTo>
                <a:cubicBezTo>
                  <a:pt x="10000" y="9254"/>
                  <a:pt x="7761" y="10000"/>
                  <a:pt x="5000" y="10000"/>
                </a:cubicBezTo>
                <a:cubicBezTo>
                  <a:pt x="2239" y="10000"/>
                  <a:pt x="0" y="9254"/>
                  <a:pt x="0" y="8333"/>
                </a:cubicBezTo>
                <a:lnTo>
                  <a:pt x="0" y="1667"/>
                </a:lnTo>
                <a:close/>
              </a:path>
              <a:path w="10000" h="10000" fill="none" extrusionOk="0">
                <a:moveTo>
                  <a:pt x="10000" y="1667"/>
                </a:moveTo>
                <a:cubicBezTo>
                  <a:pt x="10000" y="2588"/>
                  <a:pt x="7761" y="3334"/>
                  <a:pt x="5000" y="3334"/>
                </a:cubicBezTo>
                <a:cubicBezTo>
                  <a:pt x="2239" y="3334"/>
                  <a:pt x="0" y="2588"/>
                  <a:pt x="0" y="1667"/>
                </a:cubicBezTo>
              </a:path>
              <a:path w="10000" h="10000" fill="none">
                <a:moveTo>
                  <a:pt x="0" y="1667"/>
                </a:moveTo>
                <a:cubicBezTo>
                  <a:pt x="0" y="746"/>
                  <a:pt x="3333" y="0"/>
                  <a:pt x="5000" y="0"/>
                </a:cubicBezTo>
                <a:cubicBezTo>
                  <a:pt x="6667" y="0"/>
                  <a:pt x="10000" y="746"/>
                  <a:pt x="10000" y="1667"/>
                </a:cubicBezTo>
                <a:lnTo>
                  <a:pt x="10000" y="8333"/>
                </a:lnTo>
                <a:cubicBezTo>
                  <a:pt x="10000" y="9254"/>
                  <a:pt x="7761" y="10000"/>
                  <a:pt x="5000" y="10000"/>
                </a:cubicBezTo>
                <a:cubicBezTo>
                  <a:pt x="2239" y="10000"/>
                  <a:pt x="0" y="9254"/>
                  <a:pt x="0" y="8333"/>
                </a:cubicBezTo>
                <a:lnTo>
                  <a:pt x="0" y="1667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magnetický disk 19"/>
          <p:cNvSpPr/>
          <p:nvPr/>
        </p:nvSpPr>
        <p:spPr>
          <a:xfrm>
            <a:off x="3635896" y="1412776"/>
            <a:ext cx="1512168" cy="756084"/>
          </a:xfrm>
          <a:prstGeom prst="flowChartMagneticDisk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4049614" y="2276872"/>
            <a:ext cx="659855" cy="867813"/>
          </a:xfrm>
          <a:prstGeom prst="cube">
            <a:avLst/>
          </a:prstGeom>
          <a:gradFill flip="none"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7000">
                <a:srgbClr val="B2B2B2"/>
              </a:gs>
              <a:gs pos="82001">
                <a:srgbClr val="777777"/>
              </a:gs>
              <a:gs pos="100000">
                <a:srgbClr val="EAEAEA"/>
              </a:gs>
            </a:gsLst>
            <a:lin ang="0" scaled="1"/>
            <a:tileRect/>
          </a:gra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se šipkou 21"/>
          <p:cNvCxnSpPr/>
          <p:nvPr/>
        </p:nvCxnSpPr>
        <p:spPr>
          <a:xfrm flipV="1">
            <a:off x="4283968" y="2132856"/>
            <a:ext cx="0" cy="578542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748746" y="2060850"/>
            <a:ext cx="6153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F</a:t>
            </a:r>
            <a:r>
              <a:rPr lang="cs-CZ" sz="3200" baseline="-25000" dirty="0" err="1" smtClean="0">
                <a:solidFill>
                  <a:srgbClr val="C00000"/>
                </a:solidFill>
              </a:rPr>
              <a:t>vz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4283968" y="2708920"/>
            <a:ext cx="0" cy="6480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820754" y="3068961"/>
            <a:ext cx="5498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sz="3200" baseline="-25000" dirty="0" smtClean="0">
                <a:solidFill>
                  <a:schemeClr val="tx2">
                    <a:lumMod val="50000"/>
                  </a:schemeClr>
                </a:solidFill>
              </a:rPr>
              <a:t>G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1520" y="3933056"/>
            <a:ext cx="88924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Těleso svým objemem </a:t>
            </a:r>
            <a:r>
              <a:rPr lang="cs-CZ" sz="2400" dirty="0" smtClean="0">
                <a:solidFill>
                  <a:srgbClr val="7030A0"/>
                </a:solidFill>
              </a:rPr>
              <a:t>V</a:t>
            </a:r>
            <a:r>
              <a:rPr lang="cs-CZ" sz="2400" dirty="0" smtClean="0"/>
              <a:t> vytlačí kapalinu o hmotnosti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m</a:t>
            </a:r>
            <a:r>
              <a:rPr lang="cs-CZ" sz="2400" dirty="0" smtClean="0"/>
              <a:t> a hustotě </a:t>
            </a:r>
            <a:r>
              <a:rPr lang="cs-CZ" sz="2400" dirty="0" smtClean="0">
                <a:solidFill>
                  <a:srgbClr val="002060"/>
                </a:solidFill>
                <a:sym typeface="Symbol"/>
              </a:rPr>
              <a:t></a:t>
            </a:r>
            <a:endParaRPr lang="cs-CZ" sz="2400" dirty="0" smtClean="0"/>
          </a:p>
          <a:p>
            <a:r>
              <a:rPr lang="cs-CZ" sz="2400" dirty="0" smtClean="0"/>
              <a:t>                                                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m</a:t>
            </a:r>
            <a:r>
              <a:rPr lang="cs-CZ" sz="2400" dirty="0" smtClean="0"/>
              <a:t> =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V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  <a:sym typeface="Symbol"/>
              </a:rPr>
              <a:t>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Tíha</a:t>
            </a:r>
            <a:r>
              <a:rPr lang="cs-CZ" sz="2400" dirty="0" smtClean="0"/>
              <a:t> vytlačené vody je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sz="2400" baseline="-25000" dirty="0" smtClean="0">
                <a:solidFill>
                  <a:schemeClr val="tx2">
                    <a:lumMod val="50000"/>
                  </a:schemeClr>
                </a:solidFill>
              </a:rPr>
              <a:t>G</a:t>
            </a:r>
            <a:r>
              <a:rPr lang="cs-CZ" sz="2400" baseline="-25000" dirty="0" smtClean="0"/>
              <a:t>  </a:t>
            </a:r>
            <a:r>
              <a:rPr lang="cs-CZ" sz="2400" dirty="0" smtClean="0"/>
              <a:t>=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m</a:t>
            </a:r>
            <a:r>
              <a:rPr lang="cs-CZ" sz="2400" dirty="0" smtClean="0"/>
              <a:t> .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g</a:t>
            </a:r>
            <a:r>
              <a:rPr lang="cs-CZ" sz="2400" dirty="0" smtClean="0"/>
              <a:t> = </a:t>
            </a:r>
            <a:r>
              <a:rPr lang="cs-CZ" sz="2400" dirty="0" err="1" smtClean="0">
                <a:solidFill>
                  <a:srgbClr val="7030A0"/>
                </a:solidFill>
              </a:rPr>
              <a:t>V</a:t>
            </a:r>
            <a:r>
              <a:rPr lang="cs-CZ" sz="2400" dirty="0" err="1" smtClean="0">
                <a:solidFill>
                  <a:srgbClr val="002060"/>
                </a:solidFill>
              </a:rPr>
              <a:t>.</a:t>
            </a:r>
            <a:r>
              <a:rPr lang="cs-CZ" sz="2400" dirty="0" err="1" smtClean="0">
                <a:solidFill>
                  <a:srgbClr val="002060"/>
                </a:solidFill>
                <a:sym typeface="Symbol"/>
              </a:rPr>
              <a:t></a:t>
            </a:r>
            <a:r>
              <a:rPr lang="cs-CZ" sz="2400" dirty="0" err="1" smtClean="0">
                <a:sym typeface="Symbol"/>
              </a:rPr>
              <a:t>.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sym typeface="Symbol"/>
              </a:rPr>
              <a:t>g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  <a:sym typeface="Symbol"/>
            </a:endParaRPr>
          </a:p>
          <a:p>
            <a:r>
              <a:rPr lang="cs-CZ" sz="2400" dirty="0" smtClean="0">
                <a:solidFill>
                  <a:srgbClr val="C00000"/>
                </a:solidFill>
                <a:sym typeface="Symbol"/>
              </a:rPr>
              <a:t>Vztlaková síla </a:t>
            </a:r>
            <a:r>
              <a:rPr lang="cs-CZ" sz="2400" dirty="0" smtClean="0">
                <a:sym typeface="Symbol"/>
              </a:rPr>
              <a:t>je rovná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sym typeface="Symbol"/>
              </a:rPr>
              <a:t>tíze</a:t>
            </a:r>
            <a:r>
              <a:rPr lang="cs-CZ" sz="2400" dirty="0" smtClean="0">
                <a:sym typeface="Symbol"/>
              </a:rPr>
              <a:t> vytlačené vody</a:t>
            </a:r>
            <a:endParaRPr lang="cs-CZ" sz="2400" dirty="0" smtClean="0"/>
          </a:p>
          <a:p>
            <a:r>
              <a:rPr lang="cs-CZ" sz="2400" dirty="0" smtClean="0"/>
              <a:t>                                              </a:t>
            </a:r>
            <a:r>
              <a:rPr lang="cs-CZ" sz="2400" dirty="0" err="1" smtClean="0">
                <a:solidFill>
                  <a:srgbClr val="C00000"/>
                </a:solidFill>
              </a:rPr>
              <a:t>F</a:t>
            </a:r>
            <a:r>
              <a:rPr lang="cs-CZ" sz="2400" baseline="-25000" dirty="0" err="1" smtClean="0">
                <a:solidFill>
                  <a:srgbClr val="C00000"/>
                </a:solidFill>
              </a:rPr>
              <a:t>vz</a:t>
            </a:r>
            <a:r>
              <a:rPr lang="cs-CZ" sz="2400" baseline="-250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= </a:t>
            </a:r>
            <a:r>
              <a:rPr lang="cs-CZ" sz="2400" dirty="0" err="1" smtClean="0">
                <a:solidFill>
                  <a:srgbClr val="002060"/>
                </a:solidFill>
              </a:rPr>
              <a:t>V.</a:t>
            </a:r>
            <a:r>
              <a:rPr lang="cs-CZ" sz="2400" dirty="0" err="1" smtClean="0">
                <a:solidFill>
                  <a:srgbClr val="002060"/>
                </a:solidFill>
                <a:sym typeface="Symbol"/>
              </a:rPr>
              <a:t></a:t>
            </a:r>
            <a:r>
              <a:rPr lang="cs-CZ" sz="2400" dirty="0" err="1" smtClean="0">
                <a:sym typeface="Symbol"/>
              </a:rPr>
              <a:t>.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sym typeface="Symbol"/>
              </a:rPr>
              <a:t>g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9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5B3D7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5B3D7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3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188640"/>
            <a:ext cx="7772400" cy="1470025"/>
          </a:xfrm>
          <a:prstGeom prst="rect">
            <a:avLst/>
          </a:prstGeo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Archimedův zákon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1196752"/>
            <a:ext cx="244827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sym typeface="Symbol"/>
              </a:rPr>
              <a:t>Vztlaková síla</a:t>
            </a:r>
            <a:endParaRPr lang="cs-CZ" sz="3200" dirty="0" smtClean="0"/>
          </a:p>
          <a:p>
            <a:r>
              <a:rPr lang="cs-CZ" sz="3200" dirty="0" smtClean="0"/>
              <a:t>                            </a:t>
            </a:r>
            <a:endParaRPr lang="cs-CZ" sz="3200" dirty="0" smtClean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2780928"/>
            <a:ext cx="20882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F</a:t>
            </a:r>
            <a:r>
              <a:rPr lang="cs-CZ" sz="3200" baseline="-25000" dirty="0" err="1" smtClean="0">
                <a:solidFill>
                  <a:srgbClr val="C00000"/>
                </a:solidFill>
              </a:rPr>
              <a:t>vz</a:t>
            </a:r>
            <a:r>
              <a:rPr lang="cs-CZ" sz="3200" baseline="-25000" dirty="0" smtClean="0">
                <a:solidFill>
                  <a:srgbClr val="C00000"/>
                </a:solidFill>
              </a:rPr>
              <a:t>  </a:t>
            </a:r>
            <a:r>
              <a:rPr lang="cs-CZ" sz="3200" dirty="0" smtClean="0">
                <a:solidFill>
                  <a:srgbClr val="C00000"/>
                </a:solidFill>
              </a:rPr>
              <a:t>= </a:t>
            </a:r>
            <a:r>
              <a:rPr lang="cs-CZ" sz="3200" dirty="0" err="1" smtClean="0">
                <a:solidFill>
                  <a:srgbClr val="C00000"/>
                </a:solidFill>
              </a:rPr>
              <a:t>V.</a:t>
            </a:r>
            <a:r>
              <a:rPr lang="cs-CZ" sz="3200" dirty="0" err="1" smtClean="0">
                <a:solidFill>
                  <a:srgbClr val="C00000"/>
                </a:solidFill>
                <a:sym typeface="Symbol"/>
              </a:rPr>
              <a:t>.g</a:t>
            </a:r>
            <a:endParaRPr lang="cs-CZ" sz="3200" dirty="0" smtClean="0">
              <a:solidFill>
                <a:srgbClr val="C00000"/>
              </a:solidFill>
            </a:endParaRPr>
          </a:p>
          <a:p>
            <a:endParaRPr lang="cs-CZ" sz="32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691680" y="1988840"/>
            <a:ext cx="1224136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4499992" y="3356992"/>
            <a:ext cx="72008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4932040" y="3356992"/>
            <a:ext cx="864096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843808" y="3356992"/>
            <a:ext cx="115212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827584" y="4365104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Objem ponořeného tělesa nebo vytlačené vody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95936" y="486916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ustota kapaliny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28184" y="450912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gravitační konstanta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537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4" grpId="0"/>
      <p:bldP spid="26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magnetický disk 2"/>
          <p:cNvSpPr/>
          <p:nvPr/>
        </p:nvSpPr>
        <p:spPr>
          <a:xfrm rot="10800000">
            <a:off x="827584" y="1700808"/>
            <a:ext cx="1512168" cy="1512168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8697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00" h="10000" stroke="0" extrusionOk="0">
                <a:moveTo>
                  <a:pt x="0" y="1667"/>
                </a:moveTo>
                <a:cubicBezTo>
                  <a:pt x="0" y="746"/>
                  <a:pt x="2239" y="0"/>
                  <a:pt x="5000" y="0"/>
                </a:cubicBezTo>
                <a:cubicBezTo>
                  <a:pt x="7761" y="0"/>
                  <a:pt x="10000" y="746"/>
                  <a:pt x="10000" y="1667"/>
                </a:cubicBezTo>
                <a:lnTo>
                  <a:pt x="10000" y="8333"/>
                </a:lnTo>
                <a:cubicBezTo>
                  <a:pt x="10000" y="9254"/>
                  <a:pt x="7761" y="10000"/>
                  <a:pt x="5000" y="10000"/>
                </a:cubicBezTo>
                <a:cubicBezTo>
                  <a:pt x="2239" y="10000"/>
                  <a:pt x="0" y="9254"/>
                  <a:pt x="0" y="8333"/>
                </a:cubicBezTo>
                <a:lnTo>
                  <a:pt x="0" y="1667"/>
                </a:lnTo>
                <a:close/>
              </a:path>
              <a:path w="10000" h="10000" fill="none" extrusionOk="0">
                <a:moveTo>
                  <a:pt x="10000" y="1667"/>
                </a:moveTo>
                <a:cubicBezTo>
                  <a:pt x="10000" y="2588"/>
                  <a:pt x="7761" y="3334"/>
                  <a:pt x="5000" y="3334"/>
                </a:cubicBezTo>
                <a:cubicBezTo>
                  <a:pt x="2239" y="3334"/>
                  <a:pt x="0" y="2588"/>
                  <a:pt x="0" y="1667"/>
                </a:cubicBezTo>
              </a:path>
              <a:path w="10000" h="10000" fill="none">
                <a:moveTo>
                  <a:pt x="0" y="1667"/>
                </a:moveTo>
                <a:cubicBezTo>
                  <a:pt x="0" y="746"/>
                  <a:pt x="3333" y="0"/>
                  <a:pt x="5000" y="0"/>
                </a:cubicBezTo>
                <a:cubicBezTo>
                  <a:pt x="6667" y="0"/>
                  <a:pt x="10000" y="746"/>
                  <a:pt x="10000" y="1667"/>
                </a:cubicBezTo>
                <a:lnTo>
                  <a:pt x="10000" y="8333"/>
                </a:lnTo>
                <a:cubicBezTo>
                  <a:pt x="10000" y="9254"/>
                  <a:pt x="7761" y="10000"/>
                  <a:pt x="5000" y="10000"/>
                </a:cubicBezTo>
                <a:cubicBezTo>
                  <a:pt x="2239" y="10000"/>
                  <a:pt x="0" y="9254"/>
                  <a:pt x="0" y="8333"/>
                </a:cubicBezTo>
                <a:lnTo>
                  <a:pt x="0" y="1667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magnetický disk 2"/>
          <p:cNvSpPr/>
          <p:nvPr/>
        </p:nvSpPr>
        <p:spPr>
          <a:xfrm>
            <a:off x="827584" y="1268760"/>
            <a:ext cx="1512168" cy="756084"/>
          </a:xfrm>
          <a:prstGeom prst="flowChartMagneticDisk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1241302" y="2132856"/>
            <a:ext cx="659855" cy="867813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475656" y="1700808"/>
            <a:ext cx="0" cy="866574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940434" y="1916834"/>
            <a:ext cx="6153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F</a:t>
            </a:r>
            <a:r>
              <a:rPr lang="cs-CZ" sz="3200" baseline="-25000" dirty="0" err="1" smtClean="0">
                <a:solidFill>
                  <a:srgbClr val="C00000"/>
                </a:solidFill>
              </a:rPr>
              <a:t>vz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7" name="Přímá spojnice se šipkou 6"/>
          <p:cNvCxnSpPr>
            <a:endCxn id="4" idx="3"/>
          </p:cNvCxnSpPr>
          <p:nvPr/>
        </p:nvCxnSpPr>
        <p:spPr>
          <a:xfrm>
            <a:off x="1475656" y="2564904"/>
            <a:ext cx="13092" cy="43576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012442" y="2924945"/>
            <a:ext cx="5498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sz="3200" baseline="-25000" dirty="0" smtClean="0">
                <a:solidFill>
                  <a:schemeClr val="tx2">
                    <a:lumMod val="50000"/>
                  </a:schemeClr>
                </a:solidFill>
              </a:rPr>
              <a:t>G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Vývojový diagram: magnetický disk 2"/>
          <p:cNvSpPr/>
          <p:nvPr/>
        </p:nvSpPr>
        <p:spPr>
          <a:xfrm rot="10800000">
            <a:off x="3531158" y="1628799"/>
            <a:ext cx="1512168" cy="1512168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8697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00" h="10000" stroke="0" extrusionOk="0">
                <a:moveTo>
                  <a:pt x="0" y="1667"/>
                </a:moveTo>
                <a:cubicBezTo>
                  <a:pt x="0" y="746"/>
                  <a:pt x="2239" y="0"/>
                  <a:pt x="5000" y="0"/>
                </a:cubicBezTo>
                <a:cubicBezTo>
                  <a:pt x="7761" y="0"/>
                  <a:pt x="10000" y="746"/>
                  <a:pt x="10000" y="1667"/>
                </a:cubicBezTo>
                <a:lnTo>
                  <a:pt x="10000" y="8333"/>
                </a:lnTo>
                <a:cubicBezTo>
                  <a:pt x="10000" y="9254"/>
                  <a:pt x="7761" y="10000"/>
                  <a:pt x="5000" y="10000"/>
                </a:cubicBezTo>
                <a:cubicBezTo>
                  <a:pt x="2239" y="10000"/>
                  <a:pt x="0" y="9254"/>
                  <a:pt x="0" y="8333"/>
                </a:cubicBezTo>
                <a:lnTo>
                  <a:pt x="0" y="1667"/>
                </a:lnTo>
                <a:close/>
              </a:path>
              <a:path w="10000" h="10000" fill="none" extrusionOk="0">
                <a:moveTo>
                  <a:pt x="10000" y="1667"/>
                </a:moveTo>
                <a:cubicBezTo>
                  <a:pt x="10000" y="2588"/>
                  <a:pt x="7761" y="3334"/>
                  <a:pt x="5000" y="3334"/>
                </a:cubicBezTo>
                <a:cubicBezTo>
                  <a:pt x="2239" y="3334"/>
                  <a:pt x="0" y="2588"/>
                  <a:pt x="0" y="1667"/>
                </a:cubicBezTo>
              </a:path>
              <a:path w="10000" h="10000" fill="none">
                <a:moveTo>
                  <a:pt x="0" y="1667"/>
                </a:moveTo>
                <a:cubicBezTo>
                  <a:pt x="0" y="746"/>
                  <a:pt x="3333" y="0"/>
                  <a:pt x="5000" y="0"/>
                </a:cubicBezTo>
                <a:cubicBezTo>
                  <a:pt x="6667" y="0"/>
                  <a:pt x="10000" y="746"/>
                  <a:pt x="10000" y="1667"/>
                </a:cubicBezTo>
                <a:lnTo>
                  <a:pt x="10000" y="8333"/>
                </a:lnTo>
                <a:cubicBezTo>
                  <a:pt x="10000" y="9254"/>
                  <a:pt x="7761" y="10000"/>
                  <a:pt x="5000" y="10000"/>
                </a:cubicBezTo>
                <a:cubicBezTo>
                  <a:pt x="2239" y="10000"/>
                  <a:pt x="0" y="9254"/>
                  <a:pt x="0" y="8333"/>
                </a:cubicBezTo>
                <a:lnTo>
                  <a:pt x="0" y="1667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3531158" y="1196751"/>
            <a:ext cx="1512168" cy="756084"/>
          </a:xfrm>
          <a:prstGeom prst="flowChartMagneticDisk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3995936" y="1916832"/>
            <a:ext cx="659855" cy="867813"/>
          </a:xfrm>
          <a:prstGeom prst="cub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4283968" y="1916832"/>
            <a:ext cx="0" cy="578542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644008" y="1844825"/>
            <a:ext cx="6153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F</a:t>
            </a:r>
            <a:r>
              <a:rPr lang="cs-CZ" sz="3200" baseline="-25000" dirty="0" err="1" smtClean="0">
                <a:solidFill>
                  <a:srgbClr val="C00000"/>
                </a:solidFill>
              </a:rPr>
              <a:t>vz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4283968" y="2492896"/>
            <a:ext cx="0" cy="50405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716016" y="2852936"/>
            <a:ext cx="5498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sz="3200" baseline="-25000" dirty="0" smtClean="0">
                <a:solidFill>
                  <a:schemeClr val="tx2">
                    <a:lumMod val="50000"/>
                  </a:schemeClr>
                </a:solidFill>
              </a:rPr>
              <a:t>G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6" name="Vývojový diagram: magnetický disk 2"/>
          <p:cNvSpPr/>
          <p:nvPr/>
        </p:nvSpPr>
        <p:spPr>
          <a:xfrm rot="10800000">
            <a:off x="6156176" y="1628800"/>
            <a:ext cx="1512168" cy="1512168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8697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00" h="10000" stroke="0" extrusionOk="0">
                <a:moveTo>
                  <a:pt x="0" y="1667"/>
                </a:moveTo>
                <a:cubicBezTo>
                  <a:pt x="0" y="746"/>
                  <a:pt x="2239" y="0"/>
                  <a:pt x="5000" y="0"/>
                </a:cubicBezTo>
                <a:cubicBezTo>
                  <a:pt x="7761" y="0"/>
                  <a:pt x="10000" y="746"/>
                  <a:pt x="10000" y="1667"/>
                </a:cubicBezTo>
                <a:lnTo>
                  <a:pt x="10000" y="8333"/>
                </a:lnTo>
                <a:cubicBezTo>
                  <a:pt x="10000" y="9254"/>
                  <a:pt x="7761" y="10000"/>
                  <a:pt x="5000" y="10000"/>
                </a:cubicBezTo>
                <a:cubicBezTo>
                  <a:pt x="2239" y="10000"/>
                  <a:pt x="0" y="9254"/>
                  <a:pt x="0" y="8333"/>
                </a:cubicBezTo>
                <a:lnTo>
                  <a:pt x="0" y="1667"/>
                </a:lnTo>
                <a:close/>
              </a:path>
              <a:path w="10000" h="10000" fill="none" extrusionOk="0">
                <a:moveTo>
                  <a:pt x="10000" y="1667"/>
                </a:moveTo>
                <a:cubicBezTo>
                  <a:pt x="10000" y="2588"/>
                  <a:pt x="7761" y="3334"/>
                  <a:pt x="5000" y="3334"/>
                </a:cubicBezTo>
                <a:cubicBezTo>
                  <a:pt x="2239" y="3334"/>
                  <a:pt x="0" y="2588"/>
                  <a:pt x="0" y="1667"/>
                </a:cubicBezTo>
              </a:path>
              <a:path w="10000" h="10000" fill="none">
                <a:moveTo>
                  <a:pt x="0" y="1667"/>
                </a:moveTo>
                <a:cubicBezTo>
                  <a:pt x="0" y="746"/>
                  <a:pt x="3333" y="0"/>
                  <a:pt x="5000" y="0"/>
                </a:cubicBezTo>
                <a:cubicBezTo>
                  <a:pt x="6667" y="0"/>
                  <a:pt x="10000" y="746"/>
                  <a:pt x="10000" y="1667"/>
                </a:cubicBezTo>
                <a:lnTo>
                  <a:pt x="10000" y="8333"/>
                </a:lnTo>
                <a:cubicBezTo>
                  <a:pt x="10000" y="9254"/>
                  <a:pt x="7761" y="10000"/>
                  <a:pt x="5000" y="10000"/>
                </a:cubicBezTo>
                <a:cubicBezTo>
                  <a:pt x="2239" y="10000"/>
                  <a:pt x="0" y="9254"/>
                  <a:pt x="0" y="8333"/>
                </a:cubicBezTo>
                <a:lnTo>
                  <a:pt x="0" y="1667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magnetický disk 16"/>
          <p:cNvSpPr/>
          <p:nvPr/>
        </p:nvSpPr>
        <p:spPr>
          <a:xfrm>
            <a:off x="6156176" y="1196752"/>
            <a:ext cx="1512168" cy="756084"/>
          </a:xfrm>
          <a:prstGeom prst="flowChartMagneticDisk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6588224" y="1844824"/>
            <a:ext cx="659855" cy="867813"/>
          </a:xfrm>
          <a:prstGeom prst="cube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6804248" y="1772816"/>
            <a:ext cx="0" cy="578542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269026" y="1700810"/>
            <a:ext cx="6153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F</a:t>
            </a:r>
            <a:r>
              <a:rPr lang="cs-CZ" sz="3200" baseline="-25000" dirty="0" err="1" smtClean="0">
                <a:solidFill>
                  <a:srgbClr val="C00000"/>
                </a:solidFill>
              </a:rPr>
              <a:t>vz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6804248" y="2348880"/>
            <a:ext cx="0" cy="115212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341034" y="2708921"/>
            <a:ext cx="5498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sz="3200" baseline="-25000" dirty="0" smtClean="0">
                <a:solidFill>
                  <a:schemeClr val="tx2">
                    <a:lumMod val="50000"/>
                  </a:schemeClr>
                </a:solidFill>
              </a:rPr>
              <a:t>G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611560" y="0"/>
            <a:ext cx="7772400" cy="1008112"/>
          </a:xfrm>
          <a:prstGeom prst="rect">
            <a:avLst/>
          </a:prstGeo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Archimedův zákon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882984" y="3724571"/>
            <a:ext cx="15385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F</a:t>
            </a:r>
            <a:r>
              <a:rPr lang="cs-CZ" sz="3200" baseline="-25000" dirty="0" smtClean="0">
                <a:solidFill>
                  <a:srgbClr val="0070C0"/>
                </a:solidFill>
              </a:rPr>
              <a:t>G </a:t>
            </a:r>
            <a:r>
              <a:rPr lang="cs-CZ" sz="3200" baseline="-25000" dirty="0" smtClean="0"/>
              <a:t> </a:t>
            </a:r>
            <a:r>
              <a:rPr lang="cs-CZ" sz="3200" dirty="0" smtClean="0"/>
              <a:t>=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F</a:t>
            </a:r>
            <a:r>
              <a:rPr lang="cs-CZ" sz="3200" baseline="-25000" dirty="0" err="1" smtClean="0">
                <a:solidFill>
                  <a:srgbClr val="C00000"/>
                </a:solidFill>
              </a:rPr>
              <a:t>vz</a:t>
            </a:r>
            <a:r>
              <a:rPr lang="cs-CZ" sz="3200" baseline="-25000" dirty="0" smtClean="0"/>
              <a:t> 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6444208" y="3717032"/>
            <a:ext cx="15594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F</a:t>
            </a:r>
            <a:r>
              <a:rPr lang="cs-CZ" sz="3200" baseline="-25000" dirty="0" smtClean="0">
                <a:solidFill>
                  <a:srgbClr val="0070C0"/>
                </a:solidFill>
              </a:rPr>
              <a:t>G </a:t>
            </a:r>
            <a:r>
              <a:rPr lang="cs-CZ" sz="3200" baseline="-25000" dirty="0" smtClean="0"/>
              <a:t> </a:t>
            </a:r>
            <a:r>
              <a:rPr lang="cs-CZ" sz="3200" dirty="0" smtClean="0">
                <a:sym typeface="Symbol"/>
              </a:rPr>
              <a:t>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F</a:t>
            </a:r>
            <a:r>
              <a:rPr lang="cs-CZ" sz="3200" baseline="-25000" dirty="0" err="1" smtClean="0">
                <a:solidFill>
                  <a:srgbClr val="C00000"/>
                </a:solidFill>
              </a:rPr>
              <a:t>vz</a:t>
            </a:r>
            <a:r>
              <a:rPr lang="cs-CZ" sz="3200" baseline="-25000" dirty="0" smtClean="0"/>
              <a:t> </a:t>
            </a:r>
            <a:endParaRPr lang="cs-CZ" sz="3200" dirty="0"/>
          </a:p>
        </p:txBody>
      </p:sp>
      <p:sp>
        <p:nvSpPr>
          <p:cNvPr id="26" name="Obdélník 25"/>
          <p:cNvSpPr/>
          <p:nvPr/>
        </p:nvSpPr>
        <p:spPr>
          <a:xfrm>
            <a:off x="827584" y="3645024"/>
            <a:ext cx="16523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F</a:t>
            </a:r>
            <a:r>
              <a:rPr lang="cs-CZ" sz="3200" baseline="-25000" dirty="0" smtClean="0">
                <a:solidFill>
                  <a:srgbClr val="0070C0"/>
                </a:solidFill>
              </a:rPr>
              <a:t>G</a:t>
            </a:r>
            <a:r>
              <a:rPr lang="cs-CZ" sz="3200" baseline="-25000" dirty="0" smtClean="0"/>
              <a:t>  </a:t>
            </a:r>
            <a:r>
              <a:rPr lang="cs-CZ" sz="3200" dirty="0" smtClean="0">
                <a:sym typeface="Symbol"/>
              </a:rPr>
              <a:t>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F</a:t>
            </a:r>
            <a:r>
              <a:rPr lang="cs-CZ" sz="3200" baseline="-25000" dirty="0" err="1" smtClean="0">
                <a:solidFill>
                  <a:srgbClr val="C00000"/>
                </a:solidFill>
              </a:rPr>
              <a:t>vz</a:t>
            </a:r>
            <a:r>
              <a:rPr lang="cs-CZ" sz="3200" baseline="-25000" dirty="0" smtClean="0"/>
              <a:t> </a:t>
            </a:r>
            <a:endParaRPr lang="cs-CZ" sz="3200" dirty="0"/>
          </a:p>
        </p:txBody>
      </p:sp>
      <p:sp>
        <p:nvSpPr>
          <p:cNvPr id="29" name="Obdélník 28"/>
          <p:cNvSpPr/>
          <p:nvPr/>
        </p:nvSpPr>
        <p:spPr>
          <a:xfrm>
            <a:off x="827584" y="4304403"/>
            <a:ext cx="16049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0070C0"/>
                </a:solidFill>
                <a:sym typeface="Symbol"/>
              </a:rPr>
              <a:t></a:t>
            </a:r>
            <a:r>
              <a:rPr lang="cs-CZ" sz="3200" baseline="-25000" dirty="0" smtClean="0">
                <a:solidFill>
                  <a:srgbClr val="0070C0"/>
                </a:solidFill>
              </a:rPr>
              <a:t>T</a:t>
            </a:r>
            <a:r>
              <a:rPr lang="cs-CZ" sz="3200" baseline="-25000" dirty="0" smtClean="0"/>
              <a:t>  </a:t>
            </a:r>
            <a:r>
              <a:rPr lang="cs-CZ" sz="3200" dirty="0" smtClean="0">
                <a:sym typeface="Symbol"/>
              </a:rPr>
              <a:t>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sym typeface="Symbol"/>
              </a:rPr>
              <a:t></a:t>
            </a:r>
            <a:r>
              <a:rPr lang="cs-CZ" sz="3200" baseline="-25000" dirty="0" smtClean="0">
                <a:solidFill>
                  <a:srgbClr val="C00000"/>
                </a:solidFill>
              </a:rPr>
              <a:t>K 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923928" y="4365104"/>
            <a:ext cx="16049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0070C0"/>
                </a:solidFill>
                <a:sym typeface="Symbol"/>
              </a:rPr>
              <a:t></a:t>
            </a:r>
            <a:r>
              <a:rPr lang="cs-CZ" sz="3200" baseline="-25000" dirty="0" smtClean="0">
                <a:solidFill>
                  <a:srgbClr val="0070C0"/>
                </a:solidFill>
              </a:rPr>
              <a:t>T</a:t>
            </a:r>
            <a:r>
              <a:rPr lang="cs-CZ" sz="3200" baseline="-25000" dirty="0" smtClean="0"/>
              <a:t>  </a:t>
            </a:r>
            <a:r>
              <a:rPr lang="cs-CZ" sz="3200" dirty="0" smtClean="0">
                <a:sym typeface="Symbol"/>
              </a:rPr>
              <a:t>=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sym typeface="Symbol"/>
              </a:rPr>
              <a:t></a:t>
            </a:r>
            <a:r>
              <a:rPr lang="cs-CZ" sz="3200" baseline="-25000" dirty="0" smtClean="0">
                <a:solidFill>
                  <a:srgbClr val="C00000"/>
                </a:solidFill>
              </a:rPr>
              <a:t>K 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516216" y="4434772"/>
            <a:ext cx="14494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0070C0"/>
                </a:solidFill>
                <a:sym typeface="Symbol"/>
              </a:rPr>
              <a:t></a:t>
            </a:r>
            <a:r>
              <a:rPr lang="cs-CZ" sz="3200" baseline="-25000" dirty="0" smtClean="0">
                <a:solidFill>
                  <a:srgbClr val="0070C0"/>
                </a:solidFill>
              </a:rPr>
              <a:t>T</a:t>
            </a:r>
            <a:r>
              <a:rPr lang="cs-CZ" sz="3200" dirty="0" smtClean="0">
                <a:sym typeface="Symbol"/>
              </a:rPr>
              <a:t> </a:t>
            </a:r>
            <a:r>
              <a:rPr lang="cs-CZ" sz="3200" baseline="-25000" dirty="0" smtClean="0"/>
              <a:t> </a:t>
            </a:r>
            <a:r>
              <a:rPr lang="cs-CZ" sz="3200" dirty="0" smtClean="0">
                <a:solidFill>
                  <a:srgbClr val="C00000"/>
                </a:solidFill>
                <a:sym typeface="Symbol"/>
              </a:rPr>
              <a:t></a:t>
            </a:r>
            <a:r>
              <a:rPr lang="cs-CZ" sz="3200" baseline="-25000" dirty="0" smtClean="0">
                <a:solidFill>
                  <a:srgbClr val="C00000"/>
                </a:solidFill>
              </a:rPr>
              <a:t>K 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67544" y="5275341"/>
            <a:ext cx="2417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Hustota  tělesa je menší než hustota kapaliny, těleso </a:t>
            </a:r>
            <a:r>
              <a:rPr lang="cs-CZ" dirty="0" smtClean="0">
                <a:solidFill>
                  <a:srgbClr val="C00000"/>
                </a:solidFill>
              </a:rPr>
              <a:t>plave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347864" y="5229200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Hustota  tělesa je stejná jako  hustota kapaliny, těleso se </a:t>
            </a:r>
            <a:r>
              <a:rPr lang="cs-CZ" dirty="0" smtClean="0">
                <a:solidFill>
                  <a:srgbClr val="C00000"/>
                </a:solidFill>
              </a:rPr>
              <a:t>vznáší.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372200" y="5229200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Hustota  tělesa je větší než hustota kapaliny, těleso se </a:t>
            </a:r>
            <a:r>
              <a:rPr lang="cs-CZ" dirty="0" smtClean="0">
                <a:solidFill>
                  <a:srgbClr val="C00000"/>
                </a:solidFill>
              </a:rPr>
              <a:t>potápí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356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 -0.00023 L -0.0026 -0.11563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31175E-6 L -0.00451 0.05227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" y="26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6" grpId="0"/>
      <p:bldP spid="8" grpId="0"/>
      <p:bldP spid="11" grpId="0" animBg="1"/>
      <p:bldP spid="13" grpId="0"/>
      <p:bldP spid="15" grpId="0"/>
      <p:bldP spid="18" grpId="0" animBg="1"/>
      <p:bldP spid="20" grpId="0"/>
      <p:bldP spid="22" grpId="0"/>
      <p:bldP spid="24" grpId="0"/>
      <p:bldP spid="25" grpId="0"/>
      <p:bldP spid="26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smtClean="0"/>
              <a:t>Základní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sedmý 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učiva Archimedův zákon 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420651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272</Words>
  <Application>Microsoft Office PowerPoint</Application>
  <PresentationFormat>Předvádění na obrazovce (4:3)</PresentationFormat>
  <Paragraphs>59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Archimedův zákon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Archimedův zákon</dc:title>
  <dc:creator>Monika</dc:creator>
  <cp:lastModifiedBy>Monika</cp:lastModifiedBy>
  <cp:revision>22</cp:revision>
  <dcterms:created xsi:type="dcterms:W3CDTF">2012-06-02T13:50:43Z</dcterms:created>
  <dcterms:modified xsi:type="dcterms:W3CDTF">2012-11-20T18:40:52Z</dcterms:modified>
</cp:coreProperties>
</file>