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1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AB48A1-B986-4A38-827A-20C0CD52AD84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8A3996-905C-4A05-9070-2420DAB39D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2810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8A3996-905C-4A05-9070-2420DAB39D82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5213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9E77B-9BDF-4646-9069-DD731453AF81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147F2-1B27-4DB2-BEE7-5AA15AF54FC4}" type="slidenum">
              <a:rPr lang="cs-CZ" smtClean="0"/>
              <a:t>‹#›</a:t>
            </a:fld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9E77B-9BDF-4646-9069-DD731453AF81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147F2-1B27-4DB2-BEE7-5AA15AF54FC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9E77B-9BDF-4646-9069-DD731453AF81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147F2-1B27-4DB2-BEE7-5AA15AF54F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9E77B-9BDF-4646-9069-DD731453AF81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147F2-1B27-4DB2-BEE7-5AA15AF54F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9E77B-9BDF-4646-9069-DD731453AF81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147F2-1B27-4DB2-BEE7-5AA15AF54F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9E77B-9BDF-4646-9069-DD731453AF81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147F2-1B27-4DB2-BEE7-5AA15AF54F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9E77B-9BDF-4646-9069-DD731453AF81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147F2-1B27-4DB2-BEE7-5AA15AF54F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9E77B-9BDF-4646-9069-DD731453AF81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147F2-1B27-4DB2-BEE7-5AA15AF54F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9E77B-9BDF-4646-9069-DD731453AF81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147F2-1B27-4DB2-BEE7-5AA15AF54F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9E77B-9BDF-4646-9069-DD731453AF81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147F2-1B27-4DB2-BEE7-5AA15AF54F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9E77B-9BDF-4646-9069-DD731453AF81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147F2-1B27-4DB2-BEE7-5AA15AF54F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75000"/>
                <a:lumOff val="25000"/>
              </a:schemeClr>
            </a:gs>
            <a:gs pos="31000">
              <a:schemeClr val="bg1">
                <a:lumMod val="75000"/>
                <a:lumOff val="25000"/>
              </a:schemeClr>
            </a:gs>
            <a:gs pos="100000">
              <a:schemeClr val="tx1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0849E77B-9BDF-4646-9069-DD731453AF81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72D147F2-1B27-4DB2-BEE7-5AA15AF54FC4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crosofttranslator.com/bv.aspx?from=&amp;to=cs&amp;a=http://upload.wikimedia.org/wikipedia/commons/9/92/Isaac_Newton_signature.sv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cs.wikipedia.org/wiki/Soubor:NewtonsTelescopeReplica.jpg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4/43/Bolton-newton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microsofttranslator.com/bv.aspx?from=&amp;to=cs&amp;a=http://upload.wikimedia.org/wikipedia/commons/b/ba/Isaac_Newton_grave_in_Westminster_Abbey.j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Isaac_Newton" TargetMode="External"/><Relationship Id="rId2" Type="http://schemas.openxmlformats.org/officeDocument/2006/relationships/hyperlink" Target="http://en.wikipedia.org/wiki/Isaac_Newton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77500" lnSpcReduction="20000"/>
          </a:bodyPr>
          <a:lstStyle/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</a:t>
            </a:r>
          </a:p>
          <a:p>
            <a:pPr marL="0" indent="0">
              <a:buNone/>
            </a:pPr>
            <a:r>
              <a:rPr lang="cs-CZ" sz="3000" dirty="0"/>
              <a:t> </a:t>
            </a:r>
            <a:r>
              <a:rPr lang="cs-CZ" sz="3000" dirty="0" smtClean="0"/>
              <a:t>                          </a:t>
            </a:r>
            <a:r>
              <a:rPr lang="cs-CZ" sz="3000" dirty="0"/>
              <a:t> </a:t>
            </a:r>
            <a:r>
              <a:rPr lang="cs-CZ" sz="3000" dirty="0" smtClean="0"/>
              <a:t>         Fyzici a fyzikální jevy</a:t>
            </a:r>
            <a:endParaRPr lang="cs-CZ" sz="3000" dirty="0"/>
          </a:p>
          <a:p>
            <a:pPr marL="0" indent="0" algn="ctr">
              <a:buNone/>
            </a:pPr>
            <a:r>
              <a:rPr lang="cs-CZ" dirty="0" smtClean="0"/>
              <a:t> 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sz="3000" dirty="0" smtClean="0"/>
              <a:t>Autor:  Mgr. M. Vejražková</a:t>
            </a:r>
          </a:p>
          <a:p>
            <a:endParaRPr lang="cs-CZ" sz="3000" dirty="0" smtClean="0"/>
          </a:p>
          <a:p>
            <a:pPr marL="0" indent="0" algn="ctr">
              <a:buNone/>
            </a:pPr>
            <a:r>
              <a:rPr lang="cs-CZ" sz="3000" dirty="0" smtClean="0"/>
              <a:t>VY_32_INOVACE_33_Newton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461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2420888"/>
            <a:ext cx="3528392" cy="3167399"/>
          </a:xfrm>
        </p:spPr>
        <p:txBody>
          <a:bodyPr>
            <a:normAutofit fontScale="85000" lnSpcReduction="10000"/>
          </a:bodyPr>
          <a:lstStyle/>
          <a:p>
            <a:endParaRPr lang="cs-CZ" sz="2000" dirty="0" smtClean="0">
              <a:solidFill>
                <a:schemeClr val="tx1"/>
              </a:solidFill>
            </a:endParaRPr>
          </a:p>
          <a:p>
            <a:endParaRPr lang="cs-CZ" sz="2000" dirty="0">
              <a:solidFill>
                <a:schemeClr val="tx1"/>
              </a:solidFill>
            </a:endParaRPr>
          </a:p>
          <a:p>
            <a:r>
              <a:rPr lang="cs-CZ" sz="2000" dirty="0" smtClean="0">
                <a:solidFill>
                  <a:schemeClr val="tx1"/>
                </a:solidFill>
              </a:rPr>
              <a:t>Sir </a:t>
            </a:r>
            <a:r>
              <a:rPr lang="cs-CZ" sz="2000" b="1" dirty="0" smtClean="0">
                <a:solidFill>
                  <a:schemeClr val="tx1"/>
                </a:solidFill>
              </a:rPr>
              <a:t>Isaac Newton</a:t>
            </a:r>
            <a:r>
              <a:rPr lang="cs-CZ" sz="2000" dirty="0" smtClean="0">
                <a:solidFill>
                  <a:schemeClr val="tx1"/>
                </a:solidFill>
              </a:rPr>
              <a:t> ([ˌ</a:t>
            </a:r>
            <a:r>
              <a:rPr lang="cs-CZ" sz="2000" dirty="0" err="1" smtClean="0">
                <a:solidFill>
                  <a:schemeClr val="tx1"/>
                </a:solidFill>
              </a:rPr>
              <a:t>aɪzək</a:t>
            </a:r>
            <a:r>
              <a:rPr lang="cs-CZ" sz="2000" dirty="0" smtClean="0">
                <a:solidFill>
                  <a:schemeClr val="tx1"/>
                </a:solidFill>
              </a:rPr>
              <a:t> ˈ</a:t>
            </a:r>
            <a:r>
              <a:rPr lang="cs-CZ" sz="2000" dirty="0" err="1" smtClean="0">
                <a:solidFill>
                  <a:schemeClr val="tx1"/>
                </a:solidFill>
              </a:rPr>
              <a:t>njuːtən</a:t>
            </a:r>
            <a:r>
              <a:rPr lang="cs-CZ" sz="2000" dirty="0" smtClean="0">
                <a:solidFill>
                  <a:schemeClr val="tx1"/>
                </a:solidFill>
              </a:rPr>
              <a:t>]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 </a:t>
            </a:r>
            <a:endParaRPr lang="cs-CZ" sz="2000" dirty="0">
              <a:solidFill>
                <a:schemeClr val="tx1"/>
              </a:solidFill>
            </a:endParaRPr>
          </a:p>
          <a:p>
            <a:r>
              <a:rPr lang="cs-CZ" sz="2000" dirty="0" smtClean="0">
                <a:solidFill>
                  <a:schemeClr val="tx1"/>
                </a:solidFill>
              </a:rPr>
              <a:t> 4. ledna 1643 – 31. března 1727 v Londýně) byl anglický fyzik, matematik, astronom, přírodní filosof, alchymista a teolog, jenž bývá často považován za jednu z nejvlivnějších osob v dějinách lidstva.</a:t>
            </a:r>
            <a:endParaRPr lang="cs-CZ" sz="2000" baseline="30000" dirty="0" smtClean="0">
              <a:solidFill>
                <a:schemeClr val="tx1"/>
              </a:solidFill>
            </a:endParaRPr>
          </a:p>
          <a:p>
            <a:endParaRPr lang="cs-CZ" sz="2000" baseline="30000" dirty="0">
              <a:solidFill>
                <a:schemeClr val="tx1"/>
              </a:solidFill>
            </a:endParaRPr>
          </a:p>
          <a:p>
            <a:endParaRPr lang="cs-CZ" sz="2000" dirty="0" smtClean="0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-252536" y="692696"/>
            <a:ext cx="5328592" cy="1080120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Isaac Newton</a:t>
            </a:r>
            <a:endParaRPr lang="cs-CZ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0187" y="980729"/>
            <a:ext cx="3250536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File:Isaac Newton signature.sv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72816"/>
            <a:ext cx="3800475" cy="1285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218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42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Isaac Newton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2060848"/>
            <a:ext cx="8229600" cy="3096344"/>
          </a:xfrm>
        </p:spPr>
        <p:txBody>
          <a:bodyPr>
            <a:noAutofit/>
          </a:bodyPr>
          <a:lstStyle/>
          <a:p>
            <a:pPr>
              <a:spcAft>
                <a:spcPts val="0"/>
              </a:spcAft>
            </a:pPr>
            <a:r>
              <a:rPr lang="cs-CZ" sz="1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Jeho publikace </a:t>
            </a:r>
            <a:r>
              <a:rPr lang="cs-CZ" sz="1800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Philosophiæ</a:t>
            </a: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800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Naturalis</a:t>
            </a: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800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Principia</a:t>
            </a: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800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Mathematica</a:t>
            </a:r>
            <a:r>
              <a:rPr lang="cs-CZ" sz="1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vydaná v roce 1687,  položila základy klasické mechaniky a dnes bývá řazena mezi nejdůležitější knihy v     historii vědy. </a:t>
            </a:r>
          </a:p>
          <a:p>
            <a:r>
              <a:rPr lang="cs-CZ" sz="1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Newton v ní popisuje zákon všeobecné gravitace a tři zákony pohybu, které se na další tři staletí staly základem vědeckého pohledu na fyzický vesmír.</a:t>
            </a:r>
          </a:p>
          <a:p>
            <a:r>
              <a:rPr lang="cs-CZ" sz="1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Newton propojil Keplerovy zákony pohybu planet s vlastní teorií gravitace a dokázal, že pohyb předmětů na Zemi se řídí stejnými pravidly jako pohyb vesmírných těles. Tím smetl poslední pochyby o heliocentrismu a přispěl k vědecké revoluci.</a:t>
            </a:r>
          </a:p>
        </p:txBody>
      </p:sp>
      <p:pic>
        <p:nvPicPr>
          <p:cNvPr id="4102" name="Picture 6" descr="http://upload.wikimedia.org/wikipedia/commons/4/41/NewtonsPrincipi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88640"/>
            <a:ext cx="2852316" cy="1896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074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Isaac Newton</a:t>
            </a:r>
            <a:endParaRPr lang="cs-CZ" sz="3600" dirty="0"/>
          </a:p>
        </p:txBody>
      </p:sp>
      <p:sp>
        <p:nvSpPr>
          <p:cNvPr id="4" name="Obdélník 3"/>
          <p:cNvSpPr/>
          <p:nvPr/>
        </p:nvSpPr>
        <p:spPr>
          <a:xfrm>
            <a:off x="755576" y="1916832"/>
            <a:ext cx="73448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 mechanice Newton formuloval teorii o zachování hybnosti a momentu hybnosti.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Na poli optiky sestavil první zrcadlový dalekohled a na základě pozorování, že optické hranoly rozkládají bílé světlo do jednotlivých barev viditelného spektra, rozvedl teorii barev.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Rovněž vyslovil zákon o vedení tepla a zkoumal rychlost zvuku.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 matematice  zásluhy na objevu integrálního počtu</a:t>
            </a:r>
            <a:r>
              <a:rPr lang="cs-CZ" sz="1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 delší matematické operace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Newton byl horlivě věřícím křesťanem, byť zastával místy nekonvenční názory. Přestože je dnes vzpomínán především pro svůj přínos vědě, větší část svých textů věnoval výkladům Bible.</a:t>
            </a:r>
          </a:p>
          <a:p>
            <a:endParaRPr lang="cs-CZ" sz="1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Picture 2" descr="http://upload.wikimedia.org/wikipedia/commons/thumb/c/cc/NewtonsTelescopeReplica.jpg/220px-NewtonsTelescopeReplica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789040"/>
            <a:ext cx="2095500" cy="1819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036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Isaac Newton</a:t>
            </a:r>
            <a:endParaRPr lang="cs-CZ" sz="3600" dirty="0"/>
          </a:p>
        </p:txBody>
      </p:sp>
      <p:sp>
        <p:nvSpPr>
          <p:cNvPr id="6" name="Obdélník 5"/>
          <p:cNvSpPr/>
          <p:nvPr/>
        </p:nvSpPr>
        <p:spPr>
          <a:xfrm>
            <a:off x="179512" y="2132856"/>
            <a:ext cx="8784976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Isaac Newton se narodil 4. ledna 1643 (podle tehdy užívaného Juliánského kalendáře 25. prosince) ve Woolsthorpu poblíž </a:t>
            </a:r>
            <a:r>
              <a:rPr lang="cs-CZ" sz="1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Granthamu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v Lincolnshire ve východní Anglii. </a:t>
            </a:r>
            <a:endParaRPr lang="cs-CZ" sz="1600" b="1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Otec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který se jmenoval také Isaac Newton, byl zámožným vlastníkem půdy, ale neměl žádné vzdělání. Zemřel tři měsíce před narozením syna. Když byly Newtonovi tři roky</a:t>
            </a:r>
            <a:r>
              <a:rPr lang="cs-CZ" sz="1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jeho </a:t>
            </a:r>
            <a:r>
              <a:rPr lang="cs-CZ" sz="1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matka se provdala,  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se o Newtona starali matčini rodiče. </a:t>
            </a:r>
            <a:endParaRPr lang="cs-CZ" sz="1600" b="1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V roce 1653, po smrti druhého manžela se matka vrátila zpět do Woolsthorpu a desetiletý Isaac opět bydlel se svou matkou a se třemi nevlastními sourozenci (Mary, Benjamin a </a:t>
            </a:r>
            <a:r>
              <a:rPr lang="cs-CZ" sz="1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Hannah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Smithovi</a:t>
            </a:r>
            <a:r>
              <a:rPr lang="cs-CZ" sz="1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).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cs-CZ" sz="1600" b="1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 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deseti letech začal chodit do vesnické školy v </a:t>
            </a:r>
            <a:r>
              <a:rPr lang="cs-CZ" sz="1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Skillingtonu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a později ve Stoku. Od roku 1655 navštěvoval v </a:t>
            </a:r>
            <a:r>
              <a:rPr lang="cs-CZ" sz="1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Granthamu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tamější gymnázium. Ubytován byl v domácnosti lékárníka pana </a:t>
            </a:r>
            <a:r>
              <a:rPr lang="cs-CZ" sz="1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Clarka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5. června 1661 za podpory svého strýce Williama nastoupil Newton jako osmnáctiletý studovat na </a:t>
            </a:r>
            <a:r>
              <a:rPr lang="cs-CZ" sz="1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Trinity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College v Cambridge</a:t>
            </a:r>
          </a:p>
          <a:p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endParaRPr lang="cs-CZ" sz="16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Picture 4" descr="http://upload.wikimedia.org/wikipedia/commons/2/2c/Woolsthorpe-mano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88640"/>
            <a:ext cx="2016224" cy="1350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707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39552" y="620688"/>
            <a:ext cx="80648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 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Cambridge </a:t>
            </a:r>
            <a:r>
              <a:rPr lang="cs-CZ" sz="1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byl 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jeho učitelem známý fyzik a matematik Isaac </a:t>
            </a:r>
            <a:r>
              <a:rPr lang="cs-CZ" sz="1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Barrow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endParaRPr lang="cs-CZ" sz="1600" b="1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Od 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srpna 1665 do dubna 1667 byla univerzita uzavřena kvůli morové epidemii a Newton se vrátil do rodného </a:t>
            </a:r>
            <a:r>
              <a:rPr lang="cs-CZ" sz="1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Granthamu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kde mu podle pověsti spadlo na hlavu jablko a on přišel na myšlenku gravitace</a:t>
            </a:r>
            <a:r>
              <a:rPr lang="cs-CZ" sz="1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Během těchto dvou let pobytu na rodném statku vynalezl svůj diferenciální počet, rozvinul svou teorii gravitace a vytvořil vlastní teorii podstaty světla a </a:t>
            </a:r>
            <a:r>
              <a:rPr lang="cs-CZ" sz="1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barev.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Postupně 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získal bakalářský titul a </a:t>
            </a:r>
            <a:r>
              <a:rPr lang="cs-CZ" sz="1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stálé místo na </a:t>
            </a:r>
            <a:r>
              <a:rPr lang="cs-CZ" sz="1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Trinity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College magistrem 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umění a </a:t>
            </a:r>
            <a:r>
              <a:rPr lang="cs-CZ" sz="1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stal se  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profesorem matematiky, </a:t>
            </a:r>
            <a:r>
              <a:rPr lang="cs-CZ" sz="1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nastoupil 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na místo po svém učiteli Isaacu Barrowovi </a:t>
            </a:r>
            <a:r>
              <a:rPr lang="cs-CZ" sz="1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 té době sestrojil svůj zrcadlový dalekohled, který řešil problém barevné aberace u dalekohledů. </a:t>
            </a:r>
          </a:p>
          <a:p>
            <a:r>
              <a:rPr lang="cs-CZ" sz="1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1672 </a:t>
            </a:r>
            <a:r>
              <a:rPr lang="cs-CZ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byl na základě svého vynálezu zvolen členem Královské společnosti</a:t>
            </a:r>
            <a:r>
              <a:rPr lang="cs-CZ" sz="1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endParaRPr lang="cs-CZ" sz="1600" b="1" i="1" baseline="30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cs-CZ" sz="1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cs-CZ" sz="16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052" name="Picture 4" descr="File:Bolton-newton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284984"/>
            <a:ext cx="1440160" cy="1925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0252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ile:Isaac Newton grave in Westminster Abbey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789040"/>
            <a:ext cx="2088232" cy="2785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39552" y="548680"/>
            <a:ext cx="813690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V roce 1703 byl zvolen předsedou Královské společnosti a zůstal jím až do roku 1727. </a:t>
            </a:r>
            <a:r>
              <a:rPr lang="cs-CZ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V </a:t>
            </a:r>
            <a:r>
              <a:rPr lang="cs-CZ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roce 1705 byl královnou Annou povýšen do rytířského stavu.</a:t>
            </a:r>
          </a:p>
          <a:p>
            <a:r>
              <a:rPr lang="cs-CZ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Byl </a:t>
            </a:r>
            <a:r>
              <a:rPr lang="cs-CZ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poslancem anglického parlamentu a je známo, že v zájmu Anglie odporoval i králi</a:t>
            </a:r>
            <a:r>
              <a:rPr lang="cs-CZ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 </a:t>
            </a:r>
            <a:r>
              <a:rPr lang="cs-CZ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roce 1696 byl jmenován dozorcem v královské mincovně v londýnském Toweru a o tři roky později byl jmenován jejím ministrem. Proslavil se bojem proti penězokazům a dostal jich několik na popraviště. </a:t>
            </a:r>
            <a:endParaRPr lang="cs-CZ" b="1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Přestěhoval </a:t>
            </a:r>
            <a:r>
              <a:rPr lang="cs-CZ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se natrvalo do Londýna, kde se o jeho byt starala jeho neteř, dcera jeho sestry </a:t>
            </a:r>
            <a:r>
              <a:rPr lang="cs-CZ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Hannah</a:t>
            </a:r>
            <a:r>
              <a:rPr lang="cs-CZ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endParaRPr lang="cs-CZ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2. března 1727 naposledy předsedal Královské společnosti. V té době byl již vážně nemocen (od roku 1722 trpěl </a:t>
            </a:r>
            <a:r>
              <a:rPr lang="cs-CZ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dnou</a:t>
            </a:r>
            <a:r>
              <a:rPr lang="cs-CZ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a ledvinovými i žlučníkovými kameny) a jeho nemoc se ještě cestou z </a:t>
            </a:r>
            <a:r>
              <a:rPr lang="cs-CZ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Kensingtonu</a:t>
            </a:r>
            <a:r>
              <a:rPr lang="cs-CZ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do Londýna zhoršila. Newton jí podlehl 31. března 1727 </a:t>
            </a:r>
            <a:r>
              <a:rPr lang="cs-CZ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 Londýně </a:t>
            </a:r>
            <a:r>
              <a:rPr lang="cs-CZ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(20. března podle tehdejšího Juliánského kalendáře). </a:t>
            </a:r>
            <a:endParaRPr lang="cs-CZ" b="1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Je </a:t>
            </a:r>
            <a:r>
              <a:rPr lang="cs-CZ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pohřben ve </a:t>
            </a:r>
            <a:r>
              <a:rPr lang="cs-CZ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Westminsterském</a:t>
            </a:r>
            <a:r>
              <a:rPr lang="cs-CZ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opatství.</a:t>
            </a:r>
          </a:p>
        </p:txBody>
      </p:sp>
    </p:spTree>
    <p:extLst>
      <p:ext uri="{BB962C8B-B14F-4D97-AF65-F5344CB8AC3E}">
        <p14:creationId xmlns:p14="http://schemas.microsoft.com/office/powerpoint/2010/main" val="243072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1052736"/>
            <a:ext cx="784887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/>
              <a:t>Zdroj textů a </a:t>
            </a:r>
            <a:r>
              <a:rPr lang="cs-CZ" i="1" dirty="0"/>
              <a:t>obrázků – galerie Microsoft</a:t>
            </a:r>
          </a:p>
          <a:p>
            <a:r>
              <a:rPr lang="cs-CZ" i="1" dirty="0">
                <a:hlinkClick r:id="rId2"/>
              </a:rPr>
              <a:t>http://</a:t>
            </a:r>
            <a:r>
              <a:rPr lang="cs-CZ" i="1" dirty="0" smtClean="0">
                <a:hlinkClick r:id="rId2"/>
              </a:rPr>
              <a:t>en.wikipedia.org/wiki/Isaac_Newton</a:t>
            </a:r>
            <a:endParaRPr lang="cs-CZ" i="1" dirty="0" smtClean="0"/>
          </a:p>
          <a:p>
            <a:r>
              <a:rPr lang="cs-CZ" i="1" dirty="0">
                <a:hlinkClick r:id="rId3"/>
              </a:rPr>
              <a:t>http://</a:t>
            </a:r>
            <a:r>
              <a:rPr lang="cs-CZ" i="1" dirty="0" smtClean="0">
                <a:hlinkClick r:id="rId3"/>
              </a:rPr>
              <a:t>cs.wikipedia.org/wiki/Isaac_Newton</a:t>
            </a:r>
            <a:endParaRPr lang="cs-CZ" i="1" dirty="0" smtClean="0"/>
          </a:p>
          <a:p>
            <a:endParaRPr lang="cs-CZ" i="1" dirty="0"/>
          </a:p>
          <a:p>
            <a:r>
              <a:rPr lang="cs-CZ" i="1" dirty="0"/>
              <a:t>Vytvořeno jako DUM do předmětu fyzika na </a:t>
            </a:r>
            <a:r>
              <a:rPr lang="cs-CZ" i="1" dirty="0" smtClean="0"/>
              <a:t>Základní </a:t>
            </a:r>
            <a:r>
              <a:rPr lang="cs-CZ" i="1" dirty="0" smtClean="0"/>
              <a:t> škole a </a:t>
            </a:r>
            <a:r>
              <a:rPr lang="cs-CZ" i="1" dirty="0" smtClean="0"/>
              <a:t>Mateřské škole </a:t>
            </a:r>
            <a:r>
              <a:rPr lang="en-GB" i="1" dirty="0"/>
              <a:t>17.listopadu 1325, </a:t>
            </a:r>
            <a:r>
              <a:rPr lang="en-GB" i="1" dirty="0" err="1"/>
              <a:t>příspěvková</a:t>
            </a:r>
            <a:r>
              <a:rPr lang="en-GB" i="1" dirty="0"/>
              <a:t> </a:t>
            </a:r>
            <a:r>
              <a:rPr lang="cs-CZ" i="1" dirty="0"/>
              <a:t> </a:t>
            </a:r>
            <a:r>
              <a:rPr lang="en-GB" i="1" dirty="0" err="1"/>
              <a:t>organizace</a:t>
            </a:r>
            <a:r>
              <a:rPr lang="cs-CZ" i="1" dirty="0"/>
              <a:t> , Mladá Boleslav pro sedmý ročník základní školy.</a:t>
            </a:r>
          </a:p>
          <a:p>
            <a:endParaRPr lang="cs-CZ" i="1" dirty="0"/>
          </a:p>
          <a:p>
            <a:r>
              <a:rPr lang="cs-CZ" i="1" dirty="0"/>
              <a:t>Materiál slouží k doplnění </a:t>
            </a:r>
            <a:r>
              <a:rPr lang="cs-CZ" i="1" dirty="0" smtClean="0"/>
              <a:t>výkladu Newtonovy zákony.</a:t>
            </a:r>
            <a:endParaRPr lang="cs-CZ" i="1" dirty="0"/>
          </a:p>
          <a:p>
            <a:r>
              <a:rPr lang="cs-CZ" i="1" dirty="0"/>
              <a:t>Materiál doporučuji prezentovat pomocí dataprojektoru.</a:t>
            </a:r>
          </a:p>
          <a:p>
            <a:r>
              <a:rPr lang="cs-CZ" i="1" dirty="0"/>
              <a:t>Materiál byl vytvořen a pilotován ve I. pololetí školního roku </a:t>
            </a:r>
            <a:r>
              <a:rPr lang="cs-CZ" i="1" dirty="0" smtClean="0"/>
              <a:t>2012/2013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60842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478</TotalTime>
  <Words>803</Words>
  <Application>Microsoft Office PowerPoint</Application>
  <PresentationFormat>Předvádění na obrazovce (4:3)</PresentationFormat>
  <Paragraphs>59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Horizont</vt:lpstr>
      <vt:lpstr>     </vt:lpstr>
      <vt:lpstr>Isaac Newton</vt:lpstr>
      <vt:lpstr>Isaac Newton</vt:lpstr>
      <vt:lpstr>Isaac Newton</vt:lpstr>
      <vt:lpstr>Isaac Newton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Monika</dc:creator>
  <cp:lastModifiedBy>Vlasta Skořepová</cp:lastModifiedBy>
  <cp:revision>20</cp:revision>
  <dcterms:created xsi:type="dcterms:W3CDTF">2012-07-30T21:00:11Z</dcterms:created>
  <dcterms:modified xsi:type="dcterms:W3CDTF">2012-11-22T12:57:44Z</dcterms:modified>
</cp:coreProperties>
</file>