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rawings/drawing4.xml" ContentType="application/vnd.openxmlformats-officedocument.drawingml.chartshap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rawings/drawing2.xml" ContentType="application/vnd.openxmlformats-officedocument.drawingml.chartshapes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charts/chart13.xml" ContentType="application/vnd.openxmlformats-officedocument.drawingml.chart+xml"/>
  <Override PartName="/ppt/charts/chart14.xml" ContentType="application/vnd.openxmlformats-officedocument.drawingml.char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harts/chart8.xml" ContentType="application/vnd.openxmlformats-officedocument.drawingml.chart+xml"/>
  <Override PartName="/ppt/charts/chart9.xml" ContentType="application/vnd.openxmlformats-officedocument.drawingml.chart+xml"/>
  <Override PartName="/ppt/charts/chart11.xml" ContentType="application/vnd.openxmlformats-officedocument.drawingml.chart+xml"/>
  <Override PartName="/ppt/charts/chart12.xml" ContentType="application/vnd.openxmlformats-officedocument.drawingml.char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charts/chart6.xml" ContentType="application/vnd.openxmlformats-officedocument.drawingml.chart+xml"/>
  <Override PartName="/ppt/charts/chart7.xml" ContentType="application/vnd.openxmlformats-officedocument.drawingml.chart+xml"/>
  <Override PartName="/ppt/charts/chart10.xml" ContentType="application/vnd.openxmlformats-officedocument.drawingml.chart+xml"/>
  <Default Extension="xlsx" ContentType="application/vnd.openxmlformats-officedocument.spreadsheetml.sheet"/>
  <Override PartName="/ppt/charts/chart3.xml" ContentType="application/vnd.openxmlformats-officedocument.drawingml.chart+xml"/>
  <Override PartName="/ppt/charts/chart4.xml" ContentType="application/vnd.openxmlformats-officedocument.drawingml.chart+xml"/>
  <Override PartName="/ppt/charts/chart5.xml" ContentType="application/vnd.openxmlformats-officedocument.drawingml.chart+xml"/>
  <Override PartName="/ppt/drawings/drawing7.xml" ContentType="application/vnd.openxmlformats-officedocument.drawingml.chartshape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ppt/drawings/drawing5.xml" ContentType="application/vnd.openxmlformats-officedocument.drawingml.chartshapes+xml"/>
  <Override PartName="/ppt/drawings/drawing6.xml" ContentType="application/vnd.openxmlformats-officedocument.drawingml.chartshapes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rawings/drawing3.xml" ContentType="application/vnd.openxmlformats-officedocument.drawingml.chartshapes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drawings/drawing1.xml" ContentType="application/vnd.openxmlformats-officedocument.drawingml.chartshap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3" r:id="rId3"/>
    <p:sldId id="264" r:id="rId4"/>
    <p:sldId id="259" r:id="rId5"/>
    <p:sldId id="256" r:id="rId6"/>
    <p:sldId id="261" r:id="rId7"/>
    <p:sldId id="262" r:id="rId8"/>
    <p:sldId id="265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99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014" y="-7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Se&#353;it1" TargetMode="External"/></Relationships>
</file>

<file path=ppt/charts/_rels/chart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.xml"/><Relationship Id="rId1" Type="http://schemas.openxmlformats.org/officeDocument/2006/relationships/oleObject" Target="file:///C:\Users\Monika\Desktop\Se&#353;it1.xlsx" TargetMode="External"/></Relationships>
</file>

<file path=ppt/charts/_rels/chart3.xml.rels><?xml version="1.0" encoding="UTF-8" standalone="yes"?>
<Relationships xmlns="http://schemas.openxmlformats.org/package/2006/relationships"><Relationship Id="rId1" Type="http://schemas.openxmlformats.org/officeDocument/2006/relationships/oleObject" Target="file:///C:\Users\Monika\Desktop\Se&#353;it1.xlsx" TargetMode="External"/></Relationships>
</file>

<file path=ppt/charts/_rels/chart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.xml"/><Relationship Id="rId1" Type="http://schemas.openxmlformats.org/officeDocument/2006/relationships/oleObject" Target="file:///C:\Users\Monika\Desktop\Se&#353;it1.xlsx" TargetMode="External"/></Relationships>
</file>

<file path=ppt/charts/_rels/chart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.xml"/><Relationship Id="rId1" Type="http://schemas.openxmlformats.org/officeDocument/2006/relationships/oleObject" Target="file:///C:\Users\Monika\Desktop\Se&#353;it1.xlsx" TargetMode="External"/></Relationships>
</file>

<file path=ppt/charts/_rels/chart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4.xml"/><Relationship Id="rId1" Type="http://schemas.openxmlformats.org/officeDocument/2006/relationships/oleObject" Target="file:///C:\Users\Monika\Desktop\Se&#353;it1.xlsx" TargetMode="External"/></Relationships>
</file>

<file path=ppt/charts/_rels/chart7.xml.rels><?xml version="1.0" encoding="UTF-8" standalone="yes"?>
<Relationships xmlns="http://schemas.openxmlformats.org/package/2006/relationships"><Relationship Id="rId1" Type="http://schemas.openxmlformats.org/officeDocument/2006/relationships/oleObject" Target="file:///C:\Users\Monika\Desktop\&#353;kola\p&#345;edm&#283;ty\fyzika\9.ro&#269;n&#237;k\grafy%20pohyb.xlsx" TargetMode="External"/></Relationships>
</file>

<file path=ppt/charts/_rels/chart8.xml.rels><?xml version="1.0" encoding="UTF-8" standalone="yes"?>
<Relationships xmlns="http://schemas.openxmlformats.org/package/2006/relationships"><Relationship Id="rId1" Type="http://schemas.openxmlformats.org/officeDocument/2006/relationships/oleObject" Target="Se&#353;it1" TargetMode="External"/></Relationships>
</file>

<file path=ppt/charts/_rels/chart9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5.xml"/><Relationship Id="rId1" Type="http://schemas.openxmlformats.org/officeDocument/2006/relationships/oleObject" Target="file:///C:\Users\Monika\Desktop\Se&#353;it1.xlsx" TargetMode="External"/></Relationships>
</file>

<file path=ppt/charts/_rels/chart10.xml.rels><?xml version="1.0" encoding="UTF-8" standalone="yes"?>
<Relationships xmlns="http://schemas.openxmlformats.org/package/2006/relationships"><Relationship Id="rId1" Type="http://schemas.openxmlformats.org/officeDocument/2006/relationships/oleObject" Target="file:///C:\Users\Monika\Desktop\Se&#353;it1.xlsx" TargetMode="External"/></Relationships>
</file>

<file path=ppt/charts/_rels/chart1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6.xml"/><Relationship Id="rId1" Type="http://schemas.openxmlformats.org/officeDocument/2006/relationships/oleObject" Target="file:///C:\Users\Monika\Desktop\Se&#353;it1.xlsx" TargetMode="External"/></Relationships>
</file>

<file path=ppt/charts/_rels/chart1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7.xml"/><Relationship Id="rId1" Type="http://schemas.openxmlformats.org/officeDocument/2006/relationships/oleObject" Target="file:///C:\Users\Monika\Desktop\Se&#353;it1.xlsx" TargetMode="External"/></Relationships>
</file>

<file path=ppt/charts/_rels/chart13.xml.rels><?xml version="1.0" encoding="UTF-8" standalone="yes"?>
<Relationships xmlns="http://schemas.openxmlformats.org/package/2006/relationships"><Relationship Id="rId1" Type="http://schemas.openxmlformats.org/officeDocument/2006/relationships/oleObject" Target="file:///C:\Users\Monika\Desktop\Se&#353;it1.xlsx" TargetMode="External"/></Relationships>
</file>

<file path=ppt/charts/_rels/chart14.xml.rels><?xml version="1.0" encoding="UTF-8" standalone="yes"?>
<Relationships xmlns="http://schemas.openxmlformats.org/package/2006/relationships"><Relationship Id="rId1" Type="http://schemas.openxmlformats.org/officeDocument/2006/relationships/oleObject" Target="file:///C:\Users\Monika\Desktop\&#353;kola\p&#345;edm&#283;ty\fyzika\9.ro&#269;n&#237;k\grafy%20pohyb.xlsx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cs-CZ"/>
  <c:chart>
    <c:autoTitleDeleted val="1"/>
    <c:plotArea>
      <c:layout/>
      <c:scatterChart>
        <c:scatterStyle val="lineMarker"/>
        <c:ser>
          <c:idx val="0"/>
          <c:order val="0"/>
          <c:tx>
            <c:strRef>
              <c:f>List1!$A$2</c:f>
              <c:strCache>
                <c:ptCount val="1"/>
                <c:pt idx="0">
                  <c:v>s</c:v>
                </c:pt>
              </c:strCache>
            </c:strRef>
          </c:tx>
          <c:spPr>
            <a:ln>
              <a:solidFill>
                <a:srgbClr val="002060"/>
              </a:solidFill>
            </a:ln>
          </c:spPr>
          <c:marker>
            <c:symbol val="square"/>
            <c:size val="7"/>
            <c:spPr>
              <a:solidFill>
                <a:srgbClr val="002060"/>
              </a:solidFill>
              <a:ln>
                <a:solidFill>
                  <a:srgbClr val="002060"/>
                </a:solidFill>
              </a:ln>
            </c:spPr>
          </c:marker>
          <c:xVal>
            <c:numRef>
              <c:f>List1!$B$1:$G$1</c:f>
              <c:numCache>
                <c:formatCode>General</c:formatCode>
                <c:ptCount val="6"/>
                <c:pt idx="0">
                  <c:v>0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</c:numCache>
            </c:numRef>
          </c:xVal>
          <c:yVal>
            <c:numRef>
              <c:f>List1!$B$2:$G$2</c:f>
              <c:numCache>
                <c:formatCode>General</c:formatCode>
                <c:ptCount val="6"/>
                <c:pt idx="0">
                  <c:v>0</c:v>
                </c:pt>
                <c:pt idx="1">
                  <c:v>30</c:v>
                </c:pt>
                <c:pt idx="2">
                  <c:v>60</c:v>
                </c:pt>
                <c:pt idx="3">
                  <c:v>90</c:v>
                </c:pt>
                <c:pt idx="4">
                  <c:v>120</c:v>
                </c:pt>
                <c:pt idx="5">
                  <c:v>150</c:v>
                </c:pt>
              </c:numCache>
            </c:numRef>
          </c:yVal>
        </c:ser>
        <c:dLbls/>
        <c:axId val="135005312"/>
        <c:axId val="135007232"/>
      </c:scatterChart>
      <c:valAx>
        <c:axId val="135005312"/>
        <c:scaling>
          <c:orientation val="minMax"/>
          <c:max val="6"/>
        </c:scaling>
        <c:axPos val="b"/>
        <c:majorGridlines/>
        <c:title>
          <c:tx>
            <c:rich>
              <a:bodyPr/>
              <a:lstStyle/>
              <a:p>
                <a:pPr>
                  <a:defRPr sz="1800"/>
                </a:pPr>
                <a:r>
                  <a:rPr lang="cs-CZ" sz="1800" b="0" i="1" dirty="0"/>
                  <a:t>čas</a:t>
                </a:r>
                <a:r>
                  <a:rPr lang="cs-CZ" sz="1800" dirty="0"/>
                  <a:t> </a:t>
                </a:r>
                <a:r>
                  <a:rPr lang="cs-CZ" sz="1800" dirty="0" smtClean="0"/>
                  <a:t>t(s)</a:t>
                </a:r>
                <a:endParaRPr lang="cs-CZ" sz="1800" dirty="0"/>
              </a:p>
            </c:rich>
          </c:tx>
          <c:layout>
            <c:manualLayout>
              <c:xMode val="edge"/>
              <c:yMode val="edge"/>
              <c:x val="0.85058442694663161"/>
              <c:y val="0.85046938072669076"/>
            </c:manualLayout>
          </c:layout>
        </c:title>
        <c:numFmt formatCode="General" sourceLinked="1"/>
        <c:tickLblPos val="nextTo"/>
        <c:spPr>
          <a:ln>
            <a:solidFill>
              <a:schemeClr val="tx1"/>
            </a:solidFill>
          </a:ln>
        </c:spPr>
        <c:crossAx val="135007232"/>
        <c:crosses val="autoZero"/>
        <c:crossBetween val="midCat"/>
      </c:valAx>
      <c:valAx>
        <c:axId val="135007232"/>
        <c:scaling>
          <c:orientation val="minMax"/>
          <c:max val="150"/>
          <c:min val="0"/>
        </c:scaling>
        <c:axPos val="l"/>
        <c:majorGridlines/>
        <c:title>
          <c:tx>
            <c:rich>
              <a:bodyPr rot="0" vert="horz"/>
              <a:lstStyle/>
              <a:p>
                <a:pPr>
                  <a:defRPr sz="1800"/>
                </a:pPr>
                <a:r>
                  <a:rPr lang="cs-CZ" sz="1800" b="0" i="1" dirty="0"/>
                  <a:t>dráha</a:t>
                </a:r>
              </a:p>
              <a:p>
                <a:pPr>
                  <a:defRPr sz="1800"/>
                </a:pPr>
                <a:r>
                  <a:rPr lang="cs-CZ" sz="1800" i="0" dirty="0" smtClean="0"/>
                  <a:t>s(m)</a:t>
                </a:r>
                <a:endParaRPr lang="cs-CZ" sz="1800" i="0" dirty="0"/>
              </a:p>
            </c:rich>
          </c:tx>
          <c:layout>
            <c:manualLayout>
              <c:xMode val="edge"/>
              <c:yMode val="edge"/>
              <c:x val="1.666666666666667E-2"/>
              <c:y val="2.4706329552829056E-2"/>
            </c:manualLayout>
          </c:layout>
        </c:title>
        <c:numFmt formatCode="General" sourceLinked="1"/>
        <c:tickLblPos val="low"/>
        <c:spPr>
          <a:ln>
            <a:solidFill>
              <a:schemeClr val="tx1"/>
            </a:solidFill>
          </a:ln>
        </c:spPr>
        <c:crossAx val="135005312"/>
        <c:crosses val="autoZero"/>
        <c:crossBetween val="midCat"/>
        <c:majorUnit val="30"/>
        <c:minorUnit val="5"/>
      </c:valAx>
    </c:plotArea>
    <c:plotVisOnly val="1"/>
    <c:dispBlanksAs val="gap"/>
  </c:chart>
  <c:externalData r:id="rId1"/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cs-CZ"/>
  <c:chart>
    <c:autoTitleDeleted val="1"/>
    <c:plotArea>
      <c:layout/>
      <c:scatterChart>
        <c:scatterStyle val="lineMarker"/>
        <c:ser>
          <c:idx val="1"/>
          <c:order val="0"/>
          <c:tx>
            <c:strRef>
              <c:f>List1!$J$2</c:f>
              <c:strCache>
                <c:ptCount val="1"/>
                <c:pt idx="0">
                  <c:v>v</c:v>
                </c:pt>
              </c:strCache>
            </c:strRef>
          </c:tx>
          <c:spPr>
            <a:ln>
              <a:solidFill>
                <a:srgbClr val="C00000"/>
              </a:solidFill>
            </a:ln>
          </c:spPr>
          <c:marker>
            <c:spPr>
              <a:solidFill>
                <a:srgbClr val="C00000"/>
              </a:solidFill>
              <a:ln>
                <a:solidFill>
                  <a:srgbClr val="C00000"/>
                </a:solidFill>
              </a:ln>
            </c:spPr>
          </c:marker>
          <c:yVal>
            <c:numRef>
              <c:f>List1!$K$2:$O$2</c:f>
              <c:numCache>
                <c:formatCode>General</c:formatCode>
                <c:ptCount val="5"/>
                <c:pt idx="0">
                  <c:v>30</c:v>
                </c:pt>
                <c:pt idx="1">
                  <c:v>30</c:v>
                </c:pt>
                <c:pt idx="2">
                  <c:v>30</c:v>
                </c:pt>
                <c:pt idx="3">
                  <c:v>30</c:v>
                </c:pt>
                <c:pt idx="4">
                  <c:v>30</c:v>
                </c:pt>
              </c:numCache>
            </c:numRef>
          </c:yVal>
        </c:ser>
        <c:dLbls/>
        <c:axId val="135285376"/>
        <c:axId val="135295744"/>
      </c:scatterChart>
      <c:valAx>
        <c:axId val="135285376"/>
        <c:scaling>
          <c:orientation val="minMax"/>
          <c:max val="6"/>
        </c:scaling>
        <c:axPos val="b"/>
        <c:majorGridlines/>
        <c:title>
          <c:tx>
            <c:rich>
              <a:bodyPr/>
              <a:lstStyle/>
              <a:p>
                <a:pPr>
                  <a:defRPr sz="1800"/>
                </a:pPr>
                <a:r>
                  <a:rPr lang="cs-CZ" sz="1800" b="0" i="1" dirty="0"/>
                  <a:t>čas</a:t>
                </a:r>
                <a:r>
                  <a:rPr lang="cs-CZ" sz="1800" dirty="0"/>
                  <a:t> </a:t>
                </a:r>
                <a:r>
                  <a:rPr lang="cs-CZ" sz="1800" dirty="0" smtClean="0"/>
                  <a:t>t(s)</a:t>
                </a:r>
                <a:endParaRPr lang="cs-CZ" sz="1800" dirty="0"/>
              </a:p>
            </c:rich>
          </c:tx>
          <c:layout>
            <c:manualLayout>
              <c:xMode val="edge"/>
              <c:yMode val="edge"/>
              <c:x val="0.85058442694663161"/>
              <c:y val="0.85046938072669076"/>
            </c:manualLayout>
          </c:layout>
        </c:title>
        <c:numFmt formatCode="General" sourceLinked="1"/>
        <c:tickLblPos val="nextTo"/>
        <c:spPr>
          <a:ln>
            <a:solidFill>
              <a:schemeClr val="tx1"/>
            </a:solidFill>
          </a:ln>
        </c:spPr>
        <c:crossAx val="135295744"/>
        <c:crosses val="autoZero"/>
        <c:crossBetween val="midCat"/>
      </c:valAx>
      <c:valAx>
        <c:axId val="135295744"/>
        <c:scaling>
          <c:orientation val="minMax"/>
          <c:max val="40"/>
          <c:min val="0"/>
        </c:scaling>
        <c:axPos val="l"/>
        <c:majorGridlines/>
        <c:title>
          <c:tx>
            <c:rich>
              <a:bodyPr rot="0" vert="horz"/>
              <a:lstStyle/>
              <a:p>
                <a:pPr algn="l">
                  <a:defRPr sz="1800"/>
                </a:pPr>
                <a:r>
                  <a:rPr lang="cs-CZ" sz="1800" b="0" i="1" dirty="0" smtClean="0"/>
                  <a:t>rychlost </a:t>
                </a:r>
                <a:r>
                  <a:rPr lang="cs-CZ" sz="1800" b="1" i="0" dirty="0" smtClean="0"/>
                  <a:t>v</a:t>
                </a:r>
                <a:endParaRPr lang="cs-CZ" sz="1800" b="1" i="0" dirty="0"/>
              </a:p>
            </c:rich>
          </c:tx>
          <c:layout>
            <c:manualLayout>
              <c:xMode val="edge"/>
              <c:yMode val="edge"/>
              <c:x val="2.9368328958880138E-2"/>
              <c:y val="2.5078011081948091E-2"/>
            </c:manualLayout>
          </c:layout>
        </c:title>
        <c:numFmt formatCode="General" sourceLinked="1"/>
        <c:tickLblPos val="low"/>
        <c:spPr>
          <a:ln>
            <a:solidFill>
              <a:schemeClr val="tx1"/>
            </a:solidFill>
          </a:ln>
        </c:spPr>
        <c:crossAx val="135285376"/>
        <c:crosses val="autoZero"/>
        <c:crossBetween val="midCat"/>
        <c:majorUnit val="10"/>
        <c:minorUnit val="5"/>
      </c:valAx>
    </c:plotArea>
    <c:plotVisOnly val="1"/>
    <c:dispBlanksAs val="gap"/>
  </c:chart>
  <c:externalData r:id="rId1"/>
  <c:userShapes r:id="rId2"/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cs-CZ"/>
  <c:chart>
    <c:autoTitleDeleted val="1"/>
    <c:plotArea>
      <c:layout/>
      <c:scatterChart>
        <c:scatterStyle val="lineMarker"/>
        <c:ser>
          <c:idx val="1"/>
          <c:order val="0"/>
          <c:tx>
            <c:strRef>
              <c:f>List1!$A$7</c:f>
              <c:strCache>
                <c:ptCount val="1"/>
                <c:pt idx="0">
                  <c:v>s</c:v>
                </c:pt>
              </c:strCache>
            </c:strRef>
          </c:tx>
          <c:spPr>
            <a:ln>
              <a:solidFill>
                <a:srgbClr val="002060"/>
              </a:solidFill>
            </a:ln>
          </c:spPr>
          <c:marker>
            <c:spPr>
              <a:solidFill>
                <a:srgbClr val="002060"/>
              </a:solidFill>
              <a:ln>
                <a:solidFill>
                  <a:srgbClr val="002060"/>
                </a:solidFill>
              </a:ln>
            </c:spPr>
          </c:marker>
          <c:xVal>
            <c:numRef>
              <c:f>List1!$B$6:$G$6</c:f>
              <c:numCache>
                <c:formatCode>General</c:formatCode>
                <c:ptCount val="6"/>
                <c:pt idx="0">
                  <c:v>0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</c:numCache>
            </c:numRef>
          </c:xVal>
          <c:yVal>
            <c:numRef>
              <c:f>List1!$B$7:$G$7</c:f>
              <c:numCache>
                <c:formatCode>General</c:formatCode>
                <c:ptCount val="6"/>
                <c:pt idx="0">
                  <c:v>0</c:v>
                </c:pt>
                <c:pt idx="1">
                  <c:v>30</c:v>
                </c:pt>
                <c:pt idx="2">
                  <c:v>60</c:v>
                </c:pt>
                <c:pt idx="3">
                  <c:v>60</c:v>
                </c:pt>
                <c:pt idx="4">
                  <c:v>90</c:v>
                </c:pt>
                <c:pt idx="5">
                  <c:v>120</c:v>
                </c:pt>
              </c:numCache>
            </c:numRef>
          </c:yVal>
        </c:ser>
        <c:dLbls/>
        <c:axId val="145663488"/>
        <c:axId val="145665408"/>
      </c:scatterChart>
      <c:valAx>
        <c:axId val="145663488"/>
        <c:scaling>
          <c:orientation val="minMax"/>
        </c:scaling>
        <c:axPos val="b"/>
        <c:majorGridlines/>
        <c:title>
          <c:tx>
            <c:rich>
              <a:bodyPr/>
              <a:lstStyle/>
              <a:p>
                <a:pPr>
                  <a:defRPr sz="1800"/>
                </a:pPr>
                <a:r>
                  <a:rPr lang="cs-CZ" sz="1800" b="0" i="1" dirty="0" smtClean="0"/>
                  <a:t>čas</a:t>
                </a:r>
                <a:r>
                  <a:rPr lang="cs-CZ" sz="1800" i="1" dirty="0" smtClean="0"/>
                  <a:t> t </a:t>
                </a:r>
                <a:r>
                  <a:rPr lang="cs-CZ" sz="1800" i="0" dirty="0" smtClean="0"/>
                  <a:t>( s)</a:t>
                </a:r>
                <a:endParaRPr lang="cs-CZ" sz="1800" i="0" dirty="0"/>
              </a:p>
            </c:rich>
          </c:tx>
          <c:layout>
            <c:manualLayout>
              <c:xMode val="edge"/>
              <c:yMode val="edge"/>
              <c:x val="0.85058442694663161"/>
              <c:y val="0.85046938072669076"/>
            </c:manualLayout>
          </c:layout>
        </c:title>
        <c:numFmt formatCode="General" sourceLinked="1"/>
        <c:tickLblPos val="nextTo"/>
        <c:spPr>
          <a:ln>
            <a:solidFill>
              <a:schemeClr val="tx1"/>
            </a:solidFill>
          </a:ln>
        </c:spPr>
        <c:crossAx val="145665408"/>
        <c:crosses val="autoZero"/>
        <c:crossBetween val="midCat"/>
        <c:majorUnit val="1"/>
      </c:valAx>
      <c:valAx>
        <c:axId val="145665408"/>
        <c:scaling>
          <c:orientation val="minMax"/>
          <c:max val="150"/>
          <c:min val="0"/>
        </c:scaling>
        <c:axPos val="l"/>
        <c:majorGridlines/>
        <c:title>
          <c:tx>
            <c:rich>
              <a:bodyPr rot="0" vert="horz"/>
              <a:lstStyle/>
              <a:p>
                <a:pPr>
                  <a:defRPr sz="1800"/>
                </a:pPr>
                <a:r>
                  <a:rPr lang="cs-CZ" sz="1800" b="0" i="1" dirty="0" smtClean="0"/>
                  <a:t>dráha</a:t>
                </a:r>
              </a:p>
              <a:p>
                <a:pPr>
                  <a:defRPr sz="1800"/>
                </a:pPr>
                <a:r>
                  <a:rPr lang="cs-CZ" sz="1800" dirty="0" smtClean="0"/>
                  <a:t>s</a:t>
                </a:r>
                <a:r>
                  <a:rPr lang="cs-CZ" sz="1800" baseline="0" dirty="0" smtClean="0"/>
                  <a:t> </a:t>
                </a:r>
                <a:r>
                  <a:rPr lang="cs-CZ" sz="1800" dirty="0" smtClean="0"/>
                  <a:t>(m)</a:t>
                </a:r>
                <a:endParaRPr lang="cs-CZ" sz="1800" dirty="0"/>
              </a:p>
              <a:p>
                <a:pPr>
                  <a:defRPr sz="1800"/>
                </a:pPr>
                <a:endParaRPr lang="cs-CZ" sz="1800" dirty="0"/>
              </a:p>
            </c:rich>
          </c:tx>
          <c:layout>
            <c:manualLayout>
              <c:xMode val="edge"/>
              <c:yMode val="edge"/>
              <c:x val="1.666666666666667E-2"/>
              <c:y val="2.4706329552829052E-2"/>
            </c:manualLayout>
          </c:layout>
        </c:title>
        <c:numFmt formatCode="General" sourceLinked="1"/>
        <c:tickLblPos val="low"/>
        <c:spPr>
          <a:ln>
            <a:solidFill>
              <a:schemeClr val="tx1"/>
            </a:solidFill>
          </a:ln>
        </c:spPr>
        <c:crossAx val="145663488"/>
        <c:crosses val="autoZero"/>
        <c:crossBetween val="midCat"/>
        <c:majorUnit val="30"/>
        <c:minorUnit val="5"/>
      </c:valAx>
    </c:plotArea>
    <c:plotVisOnly val="1"/>
    <c:dispBlanksAs val="gap"/>
  </c:chart>
  <c:externalData r:id="rId1"/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cs-CZ"/>
  <c:style val="1"/>
  <c:chart>
    <c:autoTitleDeleted val="1"/>
    <c:plotArea>
      <c:layout>
        <c:manualLayout>
          <c:layoutTarget val="inner"/>
          <c:xMode val="edge"/>
          <c:yMode val="edge"/>
          <c:x val="0.27826618547681542"/>
          <c:y val="2.8252405949256338E-2"/>
          <c:w val="0.6980255905511813"/>
          <c:h val="0.68921660834062393"/>
        </c:manualLayout>
      </c:layout>
      <c:scatterChart>
        <c:scatterStyle val="lineMarker"/>
        <c:ser>
          <c:idx val="2"/>
          <c:order val="0"/>
          <c:tx>
            <c:strRef>
              <c:f>List1!$J$7</c:f>
              <c:strCache>
                <c:ptCount val="1"/>
                <c:pt idx="0">
                  <c:v>v</c:v>
                </c:pt>
              </c:strCache>
            </c:strRef>
          </c:tx>
          <c:yVal>
            <c:numRef>
              <c:f>List1!$K$7:$O$7</c:f>
              <c:numCache>
                <c:formatCode>General</c:formatCode>
                <c:ptCount val="5"/>
                <c:pt idx="0">
                  <c:v>30</c:v>
                </c:pt>
                <c:pt idx="1">
                  <c:v>30</c:v>
                </c:pt>
                <c:pt idx="2">
                  <c:v>0</c:v>
                </c:pt>
                <c:pt idx="3">
                  <c:v>30</c:v>
                </c:pt>
                <c:pt idx="4">
                  <c:v>30</c:v>
                </c:pt>
              </c:numCache>
            </c:numRef>
          </c:yVal>
        </c:ser>
        <c:ser>
          <c:idx val="4"/>
          <c:order val="1"/>
          <c:tx>
            <c:strRef>
              <c:f>List1!$J$7</c:f>
              <c:strCache>
                <c:ptCount val="1"/>
                <c:pt idx="0">
                  <c:v>v</c:v>
                </c:pt>
              </c:strCache>
            </c:strRef>
          </c:tx>
          <c:spPr>
            <a:ln>
              <a:solidFill>
                <a:srgbClr val="C00000"/>
              </a:solidFill>
            </a:ln>
          </c:spPr>
          <c:marker>
            <c:spPr>
              <a:solidFill>
                <a:srgbClr val="C00000"/>
              </a:solidFill>
              <a:ln>
                <a:solidFill>
                  <a:srgbClr val="C00000"/>
                </a:solidFill>
              </a:ln>
            </c:spPr>
          </c:marker>
          <c:yVal>
            <c:numRef>
              <c:f>List1!$K$7:$O$7</c:f>
              <c:numCache>
                <c:formatCode>General</c:formatCode>
                <c:ptCount val="5"/>
                <c:pt idx="0">
                  <c:v>30</c:v>
                </c:pt>
                <c:pt idx="1">
                  <c:v>30</c:v>
                </c:pt>
                <c:pt idx="2">
                  <c:v>0</c:v>
                </c:pt>
                <c:pt idx="3">
                  <c:v>30</c:v>
                </c:pt>
                <c:pt idx="4">
                  <c:v>30</c:v>
                </c:pt>
              </c:numCache>
            </c:numRef>
          </c:yVal>
        </c:ser>
        <c:dLbls/>
        <c:axId val="146010496"/>
        <c:axId val="146012416"/>
      </c:scatterChart>
      <c:valAx>
        <c:axId val="146010496"/>
        <c:scaling>
          <c:orientation val="minMax"/>
          <c:max val="6"/>
        </c:scaling>
        <c:axPos val="b"/>
        <c:majorGridlines/>
        <c:title>
          <c:tx>
            <c:rich>
              <a:bodyPr/>
              <a:lstStyle/>
              <a:p>
                <a:pPr>
                  <a:defRPr sz="1800"/>
                </a:pPr>
                <a:r>
                  <a:rPr lang="cs-CZ" sz="1800"/>
                  <a:t>čas t(s)</a:t>
                </a:r>
              </a:p>
            </c:rich>
          </c:tx>
          <c:layout>
            <c:manualLayout>
              <c:xMode val="edge"/>
              <c:yMode val="edge"/>
              <c:x val="0.85058442694663161"/>
              <c:y val="0.85046938072669076"/>
            </c:manualLayout>
          </c:layout>
        </c:title>
        <c:numFmt formatCode="General" sourceLinked="1"/>
        <c:tickLblPos val="nextTo"/>
        <c:spPr>
          <a:ln>
            <a:solidFill>
              <a:schemeClr val="tx1"/>
            </a:solidFill>
          </a:ln>
        </c:spPr>
        <c:crossAx val="146012416"/>
        <c:crosses val="autoZero"/>
        <c:crossBetween val="midCat"/>
      </c:valAx>
      <c:valAx>
        <c:axId val="146012416"/>
        <c:scaling>
          <c:orientation val="minMax"/>
          <c:max val="40"/>
          <c:min val="0"/>
        </c:scaling>
        <c:axPos val="l"/>
        <c:majorGridlines/>
        <c:title>
          <c:tx>
            <c:rich>
              <a:bodyPr rot="0" vert="horz"/>
              <a:lstStyle/>
              <a:p>
                <a:pPr>
                  <a:defRPr sz="1800"/>
                </a:pPr>
                <a:r>
                  <a:rPr lang="cs-CZ" sz="1800" b="0" i="1" dirty="0"/>
                  <a:t>rychlost</a:t>
                </a:r>
                <a:r>
                  <a:rPr lang="cs-CZ" sz="1800" dirty="0"/>
                  <a:t> v</a:t>
                </a:r>
              </a:p>
            </c:rich>
          </c:tx>
          <c:layout>
            <c:manualLayout>
              <c:xMode val="edge"/>
              <c:yMode val="edge"/>
              <c:x val="1.5904709446433517E-3"/>
              <c:y val="2.0448498389359315E-2"/>
            </c:manualLayout>
          </c:layout>
        </c:title>
        <c:numFmt formatCode="General" sourceLinked="1"/>
        <c:tickLblPos val="low"/>
        <c:spPr>
          <a:ln>
            <a:solidFill>
              <a:schemeClr val="accent5">
                <a:lumMod val="50000"/>
              </a:schemeClr>
            </a:solidFill>
          </a:ln>
        </c:spPr>
        <c:crossAx val="146010496"/>
        <c:crosses val="autoZero"/>
        <c:crossBetween val="midCat"/>
        <c:majorUnit val="10"/>
        <c:minorUnit val="5"/>
      </c:valAx>
    </c:plotArea>
    <c:plotVisOnly val="1"/>
    <c:dispBlanksAs val="gap"/>
  </c:chart>
  <c:externalData r:id="rId1"/>
  <c:userShapes r:id="rId2"/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cs-CZ"/>
  <c:style val="3"/>
  <c:chart>
    <c:plotArea>
      <c:layout>
        <c:manualLayout>
          <c:layoutTarget val="inner"/>
          <c:xMode val="edge"/>
          <c:yMode val="edge"/>
          <c:x val="0.27327072785563516"/>
          <c:y val="9.9161533840872687E-2"/>
          <c:w val="0.70669203849518836"/>
          <c:h val="0.8326195683872849"/>
        </c:manualLayout>
      </c:layout>
      <c:scatterChart>
        <c:scatterStyle val="smoothMarker"/>
        <c:ser>
          <c:idx val="0"/>
          <c:order val="0"/>
          <c:spPr>
            <a:ln>
              <a:solidFill>
                <a:srgbClr val="C00000"/>
              </a:solidFill>
            </a:ln>
          </c:spPr>
          <c:marker>
            <c:symbol val="square"/>
            <c:size val="7"/>
            <c:spPr>
              <a:solidFill>
                <a:srgbClr val="C00000"/>
              </a:solidFill>
              <a:ln>
                <a:solidFill>
                  <a:srgbClr val="C00000"/>
                </a:solidFill>
              </a:ln>
            </c:spPr>
          </c:marker>
          <c:xVal>
            <c:numRef>
              <c:f>List1!$R$6:$W$6</c:f>
              <c:numCache>
                <c:formatCode>General</c:formatCode>
                <c:ptCount val="6"/>
                <c:pt idx="0">
                  <c:v>0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</c:numCache>
            </c:numRef>
          </c:xVal>
          <c:yVal>
            <c:numRef>
              <c:f>List1!$R$7:$W$7</c:f>
              <c:numCache>
                <c:formatCode>General</c:formatCode>
                <c:ptCount val="6"/>
                <c:pt idx="0">
                  <c:v>0</c:v>
                </c:pt>
                <c:pt idx="1">
                  <c:v>20</c:v>
                </c:pt>
                <c:pt idx="2">
                  <c:v>40</c:v>
                </c:pt>
                <c:pt idx="3">
                  <c:v>60</c:v>
                </c:pt>
                <c:pt idx="4">
                  <c:v>80</c:v>
                </c:pt>
                <c:pt idx="5">
                  <c:v>100</c:v>
                </c:pt>
              </c:numCache>
            </c:numRef>
          </c:yVal>
          <c:smooth val="1"/>
        </c:ser>
        <c:dLbls/>
        <c:axId val="148028416"/>
        <c:axId val="148038784"/>
      </c:scatterChart>
      <c:valAx>
        <c:axId val="148028416"/>
        <c:scaling>
          <c:orientation val="minMax"/>
        </c:scaling>
        <c:axPos val="b"/>
        <c:title>
          <c:tx>
            <c:rich>
              <a:bodyPr anchor="b" anchorCtr="1"/>
              <a:lstStyle/>
              <a:p>
                <a:pPr>
                  <a:defRPr/>
                </a:pPr>
                <a:r>
                  <a:rPr lang="cs-CZ" sz="1800" b="1" i="1" baseline="0" dirty="0" smtClean="0">
                    <a:effectLst/>
                  </a:rPr>
                  <a:t>čas</a:t>
                </a:r>
                <a:r>
                  <a:rPr lang="cs-CZ" sz="1800" b="1" i="0" baseline="0" dirty="0" smtClean="0">
                    <a:effectLst/>
                  </a:rPr>
                  <a:t> t(s)</a:t>
                </a:r>
                <a:endParaRPr lang="cs-CZ" dirty="0">
                  <a:effectLst/>
                </a:endParaRPr>
              </a:p>
            </c:rich>
          </c:tx>
          <c:layout>
            <c:manualLayout>
              <c:xMode val="edge"/>
              <c:yMode val="edge"/>
              <c:x val="0.81910570956596807"/>
              <c:y val="0.77082997722475299"/>
            </c:manualLayout>
          </c:layout>
        </c:title>
        <c:numFmt formatCode="General" sourceLinked="1"/>
        <c:tickLblPos val="nextTo"/>
        <c:crossAx val="148038784"/>
        <c:crosses val="autoZero"/>
        <c:crossBetween val="midCat"/>
      </c:valAx>
      <c:valAx>
        <c:axId val="148038784"/>
        <c:scaling>
          <c:orientation val="minMax"/>
        </c:scaling>
        <c:axPos val="l"/>
        <c:majorGridlines/>
        <c:title>
          <c:tx>
            <c:rich>
              <a:bodyPr rot="0" vert="horz"/>
              <a:lstStyle/>
              <a:p>
                <a:pPr algn="l">
                  <a:defRPr sz="1800" i="1" baseline="0"/>
                </a:pPr>
                <a:r>
                  <a:rPr lang="cs-CZ" sz="1800" i="1" baseline="0" dirty="0" smtClean="0"/>
                  <a:t>Rychlost</a:t>
                </a:r>
              </a:p>
              <a:p>
                <a:pPr algn="l">
                  <a:defRPr sz="1800" i="1" baseline="0"/>
                </a:pPr>
                <a:r>
                  <a:rPr lang="cs-CZ" sz="1800" b="1" i="1" u="none" strike="noStrike" baseline="0" dirty="0" smtClean="0">
                    <a:effectLst/>
                  </a:rPr>
                  <a:t>v</a:t>
                </a:r>
                <a:endParaRPr lang="cs-CZ" sz="1800" i="1" baseline="0" dirty="0"/>
              </a:p>
            </c:rich>
          </c:tx>
          <c:layout>
            <c:manualLayout>
              <c:xMode val="edge"/>
              <c:yMode val="edge"/>
              <c:x val="2.5748505175198644E-4"/>
              <c:y val="2.1244167314742792E-3"/>
            </c:manualLayout>
          </c:layout>
        </c:title>
        <c:numFmt formatCode="General" sourceLinked="1"/>
        <c:tickLblPos val="nextTo"/>
        <c:crossAx val="148028416"/>
        <c:crosses val="autoZero"/>
        <c:crossBetween val="midCat"/>
      </c:valAx>
    </c:plotArea>
    <c:plotVisOnly val="1"/>
    <c:dispBlanksAs val="gap"/>
  </c:chart>
  <c:externalData r:id="rId1"/>
  <c:userShapes r:id="rId2"/>
</c:chartSpace>
</file>

<file path=ppt/charts/chart6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cs-CZ"/>
  <c:chart>
    <c:autoTitleDeleted val="1"/>
    <c:plotArea>
      <c:layout/>
      <c:scatterChart>
        <c:scatterStyle val="lineMarker"/>
        <c:ser>
          <c:idx val="0"/>
          <c:order val="0"/>
          <c:tx>
            <c:strRef>
              <c:f>List1!$AA$20</c:f>
              <c:strCache>
                <c:ptCount val="1"/>
                <c:pt idx="0">
                  <c:v>a</c:v>
                </c:pt>
              </c:strCache>
            </c:strRef>
          </c:tx>
          <c:spPr>
            <a:ln>
              <a:solidFill>
                <a:schemeClr val="accent3">
                  <a:lumMod val="50000"/>
                </a:schemeClr>
              </a:solidFill>
            </a:ln>
          </c:spPr>
          <c:marker>
            <c:symbol val="square"/>
            <c:size val="7"/>
            <c:spPr>
              <a:solidFill>
                <a:schemeClr val="accent3">
                  <a:lumMod val="50000"/>
                </a:schemeClr>
              </a:solidFill>
              <a:ln>
                <a:solidFill>
                  <a:schemeClr val="accent3">
                    <a:lumMod val="50000"/>
                  </a:schemeClr>
                </a:solidFill>
              </a:ln>
            </c:spPr>
          </c:marker>
          <c:xVal>
            <c:numRef>
              <c:f>List1!$AB$19:$AG$19</c:f>
              <c:numCache>
                <c:formatCode>General</c:formatCode>
                <c:ptCount val="6"/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</c:numCache>
            </c:numRef>
          </c:xVal>
          <c:yVal>
            <c:numRef>
              <c:f>List1!$AB$20:$AG$20</c:f>
              <c:numCache>
                <c:formatCode>General</c:formatCode>
                <c:ptCount val="6"/>
                <c:pt idx="1">
                  <c:v>20</c:v>
                </c:pt>
                <c:pt idx="2">
                  <c:v>20</c:v>
                </c:pt>
                <c:pt idx="3">
                  <c:v>20</c:v>
                </c:pt>
                <c:pt idx="4">
                  <c:v>20</c:v>
                </c:pt>
                <c:pt idx="5">
                  <c:v>20</c:v>
                </c:pt>
              </c:numCache>
            </c:numRef>
          </c:yVal>
        </c:ser>
        <c:dLbls/>
        <c:axId val="148190336"/>
        <c:axId val="148191872"/>
      </c:scatterChart>
      <c:valAx>
        <c:axId val="148190336"/>
        <c:scaling>
          <c:orientation val="minMax"/>
        </c:scaling>
        <c:axPos val="b"/>
        <c:numFmt formatCode="General" sourceLinked="1"/>
        <c:tickLblPos val="nextTo"/>
        <c:crossAx val="148191872"/>
        <c:crosses val="autoZero"/>
        <c:crossBetween val="midCat"/>
      </c:valAx>
      <c:valAx>
        <c:axId val="148191872"/>
        <c:scaling>
          <c:orientation val="minMax"/>
        </c:scaling>
        <c:axPos val="l"/>
        <c:majorGridlines/>
        <c:title>
          <c:tx>
            <c:rich>
              <a:bodyPr rot="0" vert="horz"/>
              <a:lstStyle/>
              <a:p>
                <a:pPr>
                  <a:defRPr sz="1600" b="1" i="1">
                    <a:solidFill>
                      <a:schemeClr val="tx1"/>
                    </a:solidFill>
                  </a:defRPr>
                </a:pPr>
                <a:r>
                  <a:rPr lang="cs-CZ" sz="1600" b="1" i="1" dirty="0" smtClean="0">
                    <a:solidFill>
                      <a:schemeClr val="tx1"/>
                    </a:solidFill>
                  </a:rPr>
                  <a:t>zrychlení</a:t>
                </a:r>
                <a:endParaRPr lang="cs-CZ" sz="1600" b="1" i="1" dirty="0">
                  <a:solidFill>
                    <a:schemeClr val="tx1"/>
                  </a:solidFill>
                </a:endParaRPr>
              </a:p>
            </c:rich>
          </c:tx>
          <c:layout>
            <c:manualLayout>
              <c:xMode val="edge"/>
              <c:yMode val="edge"/>
              <c:x val="0.28611111111111109"/>
              <c:y val="2.7687007874015752E-2"/>
            </c:manualLayout>
          </c:layout>
        </c:title>
        <c:numFmt formatCode="General" sourceLinked="1"/>
        <c:tickLblPos val="nextTo"/>
        <c:crossAx val="148190336"/>
        <c:crosses val="autoZero"/>
        <c:crossBetween val="midCat"/>
      </c:valAx>
    </c:plotArea>
    <c:plotVisOnly val="1"/>
    <c:dispBlanksAs val="gap"/>
  </c:chart>
  <c:externalData r:id="rId1"/>
  <c:userShapes r:id="rId2"/>
</c:chartSpace>
</file>

<file path=ppt/charts/chart7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cs-CZ"/>
  <c:chart>
    <c:autoTitleDeleted val="1"/>
    <c:plotArea>
      <c:layout/>
      <c:lineChart>
        <c:grouping val="standard"/>
        <c:ser>
          <c:idx val="1"/>
          <c:order val="0"/>
          <c:tx>
            <c:strRef>
              <c:f>List1!$AA$25</c:f>
              <c:strCache>
                <c:ptCount val="1"/>
                <c:pt idx="0">
                  <c:v>s</c:v>
                </c:pt>
              </c:strCache>
            </c:strRef>
          </c:tx>
          <c:spPr>
            <a:ln>
              <a:solidFill>
                <a:schemeClr val="tx2">
                  <a:lumMod val="75000"/>
                </a:schemeClr>
              </a:solidFill>
            </a:ln>
          </c:spPr>
          <c:marker>
            <c:spPr>
              <a:solidFill>
                <a:schemeClr val="tx2">
                  <a:lumMod val="75000"/>
                </a:schemeClr>
              </a:solidFill>
              <a:ln>
                <a:solidFill>
                  <a:schemeClr val="tx2">
                    <a:lumMod val="75000"/>
                  </a:schemeClr>
                </a:solidFill>
              </a:ln>
            </c:spPr>
          </c:marker>
          <c:val>
            <c:numRef>
              <c:f>List1!$AB$25:$AG$25</c:f>
              <c:numCache>
                <c:formatCode>General</c:formatCode>
                <c:ptCount val="6"/>
                <c:pt idx="0">
                  <c:v>0</c:v>
                </c:pt>
                <c:pt idx="1">
                  <c:v>0.5</c:v>
                </c:pt>
                <c:pt idx="2">
                  <c:v>4</c:v>
                </c:pt>
                <c:pt idx="3">
                  <c:v>13.5</c:v>
                </c:pt>
                <c:pt idx="4">
                  <c:v>32</c:v>
                </c:pt>
                <c:pt idx="5">
                  <c:v>62.5</c:v>
                </c:pt>
              </c:numCache>
            </c:numRef>
          </c:val>
        </c:ser>
        <c:dLbls/>
        <c:marker val="1"/>
        <c:axId val="148187776"/>
        <c:axId val="148439808"/>
      </c:lineChart>
      <c:catAx>
        <c:axId val="148187776"/>
        <c:scaling>
          <c:orientation val="minMax"/>
        </c:scaling>
        <c:axPos val="b"/>
        <c:title>
          <c:tx>
            <c:rich>
              <a:bodyPr/>
              <a:lstStyle/>
              <a:p>
                <a:pPr>
                  <a:defRPr sz="1600" b="1"/>
                </a:pPr>
                <a:r>
                  <a:rPr lang="cs-CZ" sz="1600" b="1" baseline="0" dirty="0" smtClean="0"/>
                  <a:t> </a:t>
                </a:r>
                <a:r>
                  <a:rPr lang="cs-CZ" sz="1600" b="1" dirty="0" smtClean="0"/>
                  <a:t>čas t(s)</a:t>
                </a:r>
                <a:endParaRPr lang="cs-CZ" sz="1600" b="1" dirty="0"/>
              </a:p>
            </c:rich>
          </c:tx>
          <c:layout>
            <c:manualLayout>
              <c:xMode val="edge"/>
              <c:yMode val="edge"/>
              <c:x val="0.79101064242337871"/>
              <c:y val="0.58869114544371337"/>
            </c:manualLayout>
          </c:layout>
        </c:title>
        <c:tickLblPos val="nextTo"/>
        <c:crossAx val="148439808"/>
        <c:crosses val="autoZero"/>
        <c:auto val="1"/>
        <c:lblAlgn val="ctr"/>
        <c:lblOffset val="100"/>
      </c:catAx>
      <c:valAx>
        <c:axId val="148439808"/>
        <c:scaling>
          <c:orientation val="minMax"/>
        </c:scaling>
        <c:axPos val="l"/>
        <c:majorGridlines/>
        <c:title>
          <c:tx>
            <c:rich>
              <a:bodyPr rot="0" vert="horz"/>
              <a:lstStyle/>
              <a:p>
                <a:pPr>
                  <a:defRPr sz="1200"/>
                </a:pPr>
                <a:r>
                  <a:rPr lang="cs-CZ" sz="1200" dirty="0" smtClean="0"/>
                  <a:t>dráha</a:t>
                </a:r>
              </a:p>
              <a:p>
                <a:pPr>
                  <a:defRPr sz="1200"/>
                </a:pPr>
                <a:r>
                  <a:rPr lang="cs-CZ" sz="1200" dirty="0" smtClean="0"/>
                  <a:t>s(m)</a:t>
                </a:r>
                <a:endParaRPr lang="cs-CZ" sz="1200" dirty="0"/>
              </a:p>
            </c:rich>
          </c:tx>
          <c:layout>
            <c:manualLayout>
              <c:xMode val="edge"/>
              <c:yMode val="edge"/>
              <c:x val="0"/>
              <c:y val="9.1718652202613465E-2"/>
            </c:manualLayout>
          </c:layout>
        </c:title>
        <c:numFmt formatCode="General" sourceLinked="1"/>
        <c:tickLblPos val="nextTo"/>
        <c:crossAx val="148187776"/>
        <c:crosses val="autoZero"/>
        <c:crossBetween val="between"/>
      </c:valAx>
    </c:plotArea>
    <c:plotVisOnly val="1"/>
    <c:dispBlanksAs val="gap"/>
  </c:chart>
  <c:externalData r:id="rId1"/>
</c:chartSpace>
</file>

<file path=ppt/charts/chart8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cs-CZ"/>
  <c:chart>
    <c:autoTitleDeleted val="1"/>
    <c:plotArea>
      <c:layout>
        <c:manualLayout>
          <c:layoutTarget val="inner"/>
          <c:xMode val="edge"/>
          <c:yMode val="edge"/>
          <c:x val="0.19833774885699948"/>
          <c:y val="8.8184646150427759E-2"/>
          <c:w val="0.67877876853084174"/>
          <c:h val="0.62363083394774332"/>
        </c:manualLayout>
      </c:layout>
      <c:scatterChart>
        <c:scatterStyle val="lineMarker"/>
        <c:ser>
          <c:idx val="0"/>
          <c:order val="0"/>
          <c:tx>
            <c:strRef>
              <c:f>List1!$A$2</c:f>
              <c:strCache>
                <c:ptCount val="1"/>
                <c:pt idx="0">
                  <c:v>s</c:v>
                </c:pt>
              </c:strCache>
            </c:strRef>
          </c:tx>
          <c:spPr>
            <a:ln>
              <a:solidFill>
                <a:srgbClr val="002060"/>
              </a:solidFill>
            </a:ln>
          </c:spPr>
          <c:marker>
            <c:symbol val="dot"/>
            <c:size val="7"/>
            <c:spPr>
              <a:solidFill>
                <a:srgbClr val="002060"/>
              </a:solidFill>
              <a:ln>
                <a:solidFill>
                  <a:srgbClr val="002060"/>
                </a:solidFill>
              </a:ln>
            </c:spPr>
          </c:marker>
          <c:xVal>
            <c:numRef>
              <c:f>List1!$B$1:$G$1</c:f>
              <c:numCache>
                <c:formatCode>General</c:formatCode>
                <c:ptCount val="6"/>
                <c:pt idx="0">
                  <c:v>0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</c:numCache>
            </c:numRef>
          </c:xVal>
          <c:yVal>
            <c:numRef>
              <c:f>List1!$B$2:$G$2</c:f>
              <c:numCache>
                <c:formatCode>General</c:formatCode>
                <c:ptCount val="6"/>
                <c:pt idx="0">
                  <c:v>0</c:v>
                </c:pt>
                <c:pt idx="1">
                  <c:v>30</c:v>
                </c:pt>
                <c:pt idx="2">
                  <c:v>60</c:v>
                </c:pt>
                <c:pt idx="3">
                  <c:v>90</c:v>
                </c:pt>
                <c:pt idx="4">
                  <c:v>120</c:v>
                </c:pt>
                <c:pt idx="5">
                  <c:v>150</c:v>
                </c:pt>
              </c:numCache>
            </c:numRef>
          </c:yVal>
        </c:ser>
        <c:dLbls/>
        <c:axId val="148649088"/>
        <c:axId val="148651008"/>
      </c:scatterChart>
      <c:valAx>
        <c:axId val="148649088"/>
        <c:scaling>
          <c:orientation val="minMax"/>
          <c:max val="6"/>
        </c:scaling>
        <c:axPos val="b"/>
        <c:title>
          <c:tx>
            <c:rich>
              <a:bodyPr/>
              <a:lstStyle/>
              <a:p>
                <a:pPr>
                  <a:defRPr sz="1800"/>
                </a:pPr>
                <a:r>
                  <a:rPr lang="cs-CZ" sz="1800" smtClean="0"/>
                  <a:t> </a:t>
                </a:r>
                <a:r>
                  <a:rPr lang="cs-CZ" sz="1800" dirty="0" smtClean="0"/>
                  <a:t>t(s)</a:t>
                </a:r>
                <a:endParaRPr lang="cs-CZ" sz="1800" dirty="0"/>
              </a:p>
            </c:rich>
          </c:tx>
          <c:layout>
            <c:manualLayout>
              <c:xMode val="edge"/>
              <c:yMode val="edge"/>
              <c:x val="0.85058435980733149"/>
              <c:y val="0.68776512205714513"/>
            </c:manualLayout>
          </c:layout>
        </c:title>
        <c:numFmt formatCode="General" sourceLinked="1"/>
        <c:tickLblPos val="none"/>
        <c:spPr>
          <a:ln>
            <a:solidFill>
              <a:schemeClr val="tx1"/>
            </a:solidFill>
          </a:ln>
        </c:spPr>
        <c:crossAx val="148651008"/>
        <c:crosses val="autoZero"/>
        <c:crossBetween val="midCat"/>
      </c:valAx>
      <c:valAx>
        <c:axId val="148651008"/>
        <c:scaling>
          <c:orientation val="minMax"/>
          <c:max val="150"/>
          <c:min val="0"/>
        </c:scaling>
        <c:axPos val="l"/>
        <c:title>
          <c:tx>
            <c:rich>
              <a:bodyPr rot="0" vert="horz"/>
              <a:lstStyle/>
              <a:p>
                <a:pPr>
                  <a:defRPr sz="1800"/>
                </a:pPr>
                <a:r>
                  <a:rPr lang="cs-CZ" sz="1800" i="0" dirty="0" smtClean="0"/>
                  <a:t>s(m)</a:t>
                </a:r>
                <a:endParaRPr lang="cs-CZ" sz="1800" i="0" dirty="0"/>
              </a:p>
            </c:rich>
          </c:tx>
          <c:layout>
            <c:manualLayout>
              <c:xMode val="edge"/>
              <c:yMode val="edge"/>
              <c:x val="4.4414404178974791E-2"/>
              <c:y val="4.0739791538313933E-2"/>
            </c:manualLayout>
          </c:layout>
        </c:title>
        <c:numFmt formatCode="General" sourceLinked="1"/>
        <c:tickLblPos val="none"/>
        <c:spPr>
          <a:ln>
            <a:solidFill>
              <a:schemeClr val="tx1"/>
            </a:solidFill>
          </a:ln>
        </c:spPr>
        <c:crossAx val="148649088"/>
        <c:crossesAt val="0"/>
        <c:crossBetween val="midCat"/>
        <c:majorUnit val="30"/>
        <c:minorUnit val="5"/>
      </c:valAx>
    </c:plotArea>
    <c:plotVisOnly val="1"/>
    <c:dispBlanksAs val="gap"/>
  </c:chart>
  <c:externalData r:id="rId1"/>
</c:chartSpace>
</file>

<file path=ppt/charts/chart9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cs-CZ"/>
  <c:chart>
    <c:autoTitleDeleted val="1"/>
    <c:plotArea>
      <c:layout>
        <c:manualLayout>
          <c:layoutTarget val="inner"/>
          <c:xMode val="edge"/>
          <c:yMode val="edge"/>
          <c:x val="0.16453460903536163"/>
          <c:y val="3.8439181360801183E-2"/>
          <c:w val="0.8101631478106277"/>
          <c:h val="0.57715958147507429"/>
        </c:manualLayout>
      </c:layout>
      <c:scatterChart>
        <c:scatterStyle val="lineMarker"/>
        <c:ser>
          <c:idx val="1"/>
          <c:order val="0"/>
          <c:tx>
            <c:strRef>
              <c:f>List1!$J$2</c:f>
              <c:strCache>
                <c:ptCount val="1"/>
                <c:pt idx="0">
                  <c:v>v</c:v>
                </c:pt>
              </c:strCache>
            </c:strRef>
          </c:tx>
          <c:spPr>
            <a:ln>
              <a:solidFill>
                <a:srgbClr val="C00000"/>
              </a:solidFill>
            </a:ln>
          </c:spPr>
          <c:marker>
            <c:symbol val="dot"/>
            <c:size val="7"/>
            <c:spPr>
              <a:solidFill>
                <a:srgbClr val="C00000"/>
              </a:solidFill>
              <a:ln>
                <a:solidFill>
                  <a:srgbClr val="C00000"/>
                </a:solidFill>
              </a:ln>
            </c:spPr>
          </c:marker>
          <c:yVal>
            <c:numRef>
              <c:f>List1!$K$2:$O$2</c:f>
              <c:numCache>
                <c:formatCode>General</c:formatCode>
                <c:ptCount val="5"/>
                <c:pt idx="0">
                  <c:v>30</c:v>
                </c:pt>
                <c:pt idx="1">
                  <c:v>30</c:v>
                </c:pt>
                <c:pt idx="2">
                  <c:v>30</c:v>
                </c:pt>
                <c:pt idx="3">
                  <c:v>30</c:v>
                </c:pt>
                <c:pt idx="4">
                  <c:v>30</c:v>
                </c:pt>
              </c:numCache>
            </c:numRef>
          </c:yVal>
        </c:ser>
        <c:dLbls/>
        <c:axId val="148679296"/>
        <c:axId val="148570880"/>
      </c:scatterChart>
      <c:valAx>
        <c:axId val="148679296"/>
        <c:scaling>
          <c:orientation val="minMax"/>
          <c:max val="6"/>
        </c:scaling>
        <c:axPos val="b"/>
        <c:title>
          <c:tx>
            <c:rich>
              <a:bodyPr/>
              <a:lstStyle/>
              <a:p>
                <a:pPr>
                  <a:defRPr sz="1800"/>
                </a:pPr>
                <a:r>
                  <a:rPr lang="cs-CZ" sz="1800" dirty="0" smtClean="0"/>
                  <a:t> t(s)</a:t>
                </a:r>
                <a:endParaRPr lang="cs-CZ" sz="1800" dirty="0"/>
              </a:p>
            </c:rich>
          </c:tx>
          <c:layout>
            <c:manualLayout>
              <c:xMode val="edge"/>
              <c:yMode val="edge"/>
              <c:x val="0.86695620776435467"/>
              <c:y val="0.6319736403557501"/>
            </c:manualLayout>
          </c:layout>
        </c:title>
        <c:numFmt formatCode="General" sourceLinked="1"/>
        <c:tickLblPos val="none"/>
        <c:spPr>
          <a:ln>
            <a:solidFill>
              <a:schemeClr val="tx1"/>
            </a:solidFill>
          </a:ln>
        </c:spPr>
        <c:crossAx val="148570880"/>
        <c:crosses val="autoZero"/>
        <c:crossBetween val="midCat"/>
      </c:valAx>
      <c:valAx>
        <c:axId val="148570880"/>
        <c:scaling>
          <c:orientation val="minMax"/>
          <c:max val="40"/>
          <c:min val="0"/>
        </c:scaling>
        <c:axPos val="l"/>
        <c:title>
          <c:tx>
            <c:rich>
              <a:bodyPr rot="0" vert="horz"/>
              <a:lstStyle/>
              <a:p>
                <a:pPr algn="l">
                  <a:defRPr sz="1800"/>
                </a:pPr>
                <a:r>
                  <a:rPr lang="cs-CZ" sz="1800" b="0" i="1" dirty="0" smtClean="0"/>
                  <a:t> </a:t>
                </a:r>
                <a:r>
                  <a:rPr lang="cs-CZ" sz="1800" b="1" i="0" dirty="0" smtClean="0"/>
                  <a:t>v</a:t>
                </a:r>
                <a:endParaRPr lang="cs-CZ" sz="1800" b="1" i="0" dirty="0"/>
              </a:p>
            </c:rich>
          </c:tx>
          <c:layout>
            <c:manualLayout>
              <c:xMode val="edge"/>
              <c:yMode val="edge"/>
              <c:x val="3.4200535578230287E-2"/>
              <c:y val="3.3046427381084639E-2"/>
            </c:manualLayout>
          </c:layout>
        </c:title>
        <c:numFmt formatCode="General" sourceLinked="1"/>
        <c:tickLblPos val="none"/>
        <c:spPr>
          <a:ln>
            <a:solidFill>
              <a:schemeClr val="tx1"/>
            </a:solidFill>
          </a:ln>
        </c:spPr>
        <c:crossAx val="148679296"/>
        <c:crosses val="autoZero"/>
        <c:crossBetween val="midCat"/>
        <c:majorUnit val="10"/>
        <c:minorUnit val="5"/>
      </c:valAx>
    </c:plotArea>
    <c:plotVisOnly val="1"/>
    <c:dispBlanksAs val="gap"/>
  </c:chart>
  <c:externalData r:id="rId1"/>
  <c:userShapes r:id="rId2"/>
</c:chartSpace>
</file>

<file path=ppt/charts/chart10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cs-CZ"/>
  <c:chart>
    <c:autoTitleDeleted val="1"/>
    <c:plotArea>
      <c:layout>
        <c:manualLayout>
          <c:layoutTarget val="inner"/>
          <c:xMode val="edge"/>
          <c:yMode val="edge"/>
          <c:x val="0.32817583760534547"/>
          <c:y val="2.9089110218984686E-2"/>
          <c:w val="0.64110365288210613"/>
          <c:h val="0.68001265625140761"/>
        </c:manualLayout>
      </c:layout>
      <c:scatterChart>
        <c:scatterStyle val="lineMarker"/>
        <c:ser>
          <c:idx val="1"/>
          <c:order val="0"/>
          <c:tx>
            <c:strRef>
              <c:f>List1!$A$7</c:f>
              <c:strCache>
                <c:ptCount val="1"/>
                <c:pt idx="0">
                  <c:v>s</c:v>
                </c:pt>
              </c:strCache>
            </c:strRef>
          </c:tx>
          <c:spPr>
            <a:ln>
              <a:solidFill>
                <a:srgbClr val="002060"/>
              </a:solidFill>
            </a:ln>
          </c:spPr>
          <c:marker>
            <c:symbol val="dot"/>
            <c:size val="7"/>
            <c:spPr>
              <a:solidFill>
                <a:srgbClr val="002060"/>
              </a:solidFill>
              <a:ln>
                <a:solidFill>
                  <a:srgbClr val="002060"/>
                </a:solidFill>
              </a:ln>
            </c:spPr>
          </c:marker>
          <c:xVal>
            <c:numRef>
              <c:f>List1!$B$6:$G$6</c:f>
              <c:numCache>
                <c:formatCode>General</c:formatCode>
                <c:ptCount val="6"/>
                <c:pt idx="0">
                  <c:v>0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</c:numCache>
            </c:numRef>
          </c:xVal>
          <c:yVal>
            <c:numRef>
              <c:f>List1!$B$7:$G$7</c:f>
              <c:numCache>
                <c:formatCode>General</c:formatCode>
                <c:ptCount val="6"/>
                <c:pt idx="0">
                  <c:v>0</c:v>
                </c:pt>
                <c:pt idx="1">
                  <c:v>30</c:v>
                </c:pt>
                <c:pt idx="2">
                  <c:v>60</c:v>
                </c:pt>
                <c:pt idx="3">
                  <c:v>60</c:v>
                </c:pt>
                <c:pt idx="4">
                  <c:v>90</c:v>
                </c:pt>
                <c:pt idx="5">
                  <c:v>120</c:v>
                </c:pt>
              </c:numCache>
            </c:numRef>
          </c:yVal>
        </c:ser>
        <c:dLbls/>
        <c:axId val="148595456"/>
        <c:axId val="148597376"/>
      </c:scatterChart>
      <c:valAx>
        <c:axId val="148595456"/>
        <c:scaling>
          <c:orientation val="minMax"/>
        </c:scaling>
        <c:axPos val="b"/>
        <c:title>
          <c:tx>
            <c:rich>
              <a:bodyPr/>
              <a:lstStyle/>
              <a:p>
                <a:pPr>
                  <a:defRPr sz="1800"/>
                </a:pPr>
                <a:r>
                  <a:rPr lang="cs-CZ" sz="1800" i="1" dirty="0" smtClean="0"/>
                  <a:t> </a:t>
                </a:r>
                <a:r>
                  <a:rPr lang="cs-CZ" sz="1800" i="0" dirty="0" smtClean="0"/>
                  <a:t>t (s)</a:t>
                </a:r>
                <a:endParaRPr lang="cs-CZ" sz="1800" i="0" dirty="0"/>
              </a:p>
            </c:rich>
          </c:tx>
          <c:layout>
            <c:manualLayout>
              <c:xMode val="edge"/>
              <c:yMode val="edge"/>
              <c:x val="0.79722053674947813"/>
              <c:y val="0.72784905212552176"/>
            </c:manualLayout>
          </c:layout>
        </c:title>
        <c:numFmt formatCode="General" sourceLinked="1"/>
        <c:tickLblPos val="none"/>
        <c:spPr>
          <a:ln>
            <a:solidFill>
              <a:schemeClr val="tx1"/>
            </a:solidFill>
          </a:ln>
        </c:spPr>
        <c:crossAx val="148597376"/>
        <c:crosses val="autoZero"/>
        <c:crossBetween val="midCat"/>
        <c:majorUnit val="1"/>
      </c:valAx>
      <c:valAx>
        <c:axId val="148597376"/>
        <c:scaling>
          <c:orientation val="minMax"/>
          <c:max val="150"/>
          <c:min val="0"/>
        </c:scaling>
        <c:axPos val="l"/>
        <c:title>
          <c:tx>
            <c:rich>
              <a:bodyPr rot="0" vert="horz"/>
              <a:lstStyle/>
              <a:p>
                <a:pPr>
                  <a:defRPr sz="1800"/>
                </a:pPr>
                <a:r>
                  <a:rPr lang="cs-CZ" sz="1800" dirty="0" smtClean="0"/>
                  <a:t>s(m)</a:t>
                </a:r>
                <a:endParaRPr lang="cs-CZ" sz="1800" dirty="0"/>
              </a:p>
            </c:rich>
          </c:tx>
          <c:layout>
            <c:manualLayout>
              <c:xMode val="edge"/>
              <c:yMode val="edge"/>
              <c:x val="0.12520154455772722"/>
              <c:y val="4.0739791538313939E-2"/>
            </c:manualLayout>
          </c:layout>
        </c:title>
        <c:numFmt formatCode="General" sourceLinked="1"/>
        <c:tickLblPos val="none"/>
        <c:spPr>
          <a:ln>
            <a:solidFill>
              <a:schemeClr val="tx1"/>
            </a:solidFill>
          </a:ln>
        </c:spPr>
        <c:crossAx val="148595456"/>
        <c:crosses val="autoZero"/>
        <c:crossBetween val="midCat"/>
        <c:majorUnit val="30"/>
        <c:minorUnit val="5"/>
      </c:valAx>
    </c:plotArea>
    <c:plotVisOnly val="1"/>
    <c:dispBlanksAs val="gap"/>
  </c:chart>
  <c:externalData r:id="rId1"/>
</c:chartSpace>
</file>

<file path=ppt/charts/chart1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cs-CZ"/>
  <c:style val="1"/>
  <c:chart>
    <c:autoTitleDeleted val="1"/>
    <c:plotArea>
      <c:layout>
        <c:manualLayout>
          <c:layoutTarget val="inner"/>
          <c:xMode val="edge"/>
          <c:yMode val="edge"/>
          <c:x val="0.27826618547681542"/>
          <c:y val="2.8252405949256338E-2"/>
          <c:w val="0.6980255905511813"/>
          <c:h val="0.68921660834062393"/>
        </c:manualLayout>
      </c:layout>
      <c:scatterChart>
        <c:scatterStyle val="lineMarker"/>
        <c:ser>
          <c:idx val="2"/>
          <c:order val="0"/>
          <c:tx>
            <c:strRef>
              <c:f>List1!$J$7</c:f>
              <c:strCache>
                <c:ptCount val="1"/>
                <c:pt idx="0">
                  <c:v>v</c:v>
                </c:pt>
              </c:strCache>
            </c:strRef>
          </c:tx>
          <c:spPr>
            <a:ln>
              <a:solidFill>
                <a:srgbClr val="C00000"/>
              </a:solidFill>
            </a:ln>
          </c:spPr>
          <c:marker>
            <c:symbol val="dot"/>
            <c:size val="7"/>
          </c:marker>
          <c:yVal>
            <c:numRef>
              <c:f>List1!$K$7:$O$7</c:f>
              <c:numCache>
                <c:formatCode>General</c:formatCode>
                <c:ptCount val="5"/>
                <c:pt idx="0">
                  <c:v>30</c:v>
                </c:pt>
                <c:pt idx="1">
                  <c:v>30</c:v>
                </c:pt>
                <c:pt idx="2">
                  <c:v>0</c:v>
                </c:pt>
                <c:pt idx="3">
                  <c:v>30</c:v>
                </c:pt>
                <c:pt idx="4">
                  <c:v>30</c:v>
                </c:pt>
              </c:numCache>
            </c:numRef>
          </c:yVal>
        </c:ser>
        <c:dLbls/>
        <c:axId val="148621568"/>
        <c:axId val="148631936"/>
      </c:scatterChart>
      <c:valAx>
        <c:axId val="148621568"/>
        <c:scaling>
          <c:orientation val="minMax"/>
          <c:max val="6"/>
        </c:scaling>
        <c:axPos val="b"/>
        <c:title>
          <c:tx>
            <c:rich>
              <a:bodyPr/>
              <a:lstStyle/>
              <a:p>
                <a:pPr>
                  <a:defRPr sz="1800"/>
                </a:pPr>
                <a:r>
                  <a:rPr lang="cs-CZ" sz="1800" dirty="0" smtClean="0"/>
                  <a:t>t(s</a:t>
                </a:r>
                <a:r>
                  <a:rPr lang="cs-CZ" sz="1800" dirty="0"/>
                  <a:t>)</a:t>
                </a:r>
              </a:p>
            </c:rich>
          </c:tx>
          <c:layout>
            <c:manualLayout>
              <c:xMode val="edge"/>
              <c:yMode val="edge"/>
              <c:x val="0.83870658772017104"/>
              <c:y val="0.71914132556700061"/>
            </c:manualLayout>
          </c:layout>
        </c:title>
        <c:numFmt formatCode="General" sourceLinked="1"/>
        <c:tickLblPos val="none"/>
        <c:spPr>
          <a:ln>
            <a:solidFill>
              <a:schemeClr val="tx1"/>
            </a:solidFill>
          </a:ln>
        </c:spPr>
        <c:crossAx val="148631936"/>
        <c:crosses val="autoZero"/>
        <c:crossBetween val="midCat"/>
      </c:valAx>
      <c:valAx>
        <c:axId val="148631936"/>
        <c:scaling>
          <c:orientation val="minMax"/>
          <c:max val="40"/>
          <c:min val="0"/>
        </c:scaling>
        <c:axPos val="l"/>
        <c:title>
          <c:tx>
            <c:rich>
              <a:bodyPr rot="0" vert="horz"/>
              <a:lstStyle/>
              <a:p>
                <a:pPr>
                  <a:defRPr sz="1800"/>
                </a:pPr>
                <a:r>
                  <a:rPr lang="cs-CZ" sz="1800" dirty="0" smtClean="0"/>
                  <a:t> </a:t>
                </a:r>
                <a:r>
                  <a:rPr lang="cs-CZ" sz="1800" dirty="0"/>
                  <a:t>v</a:t>
                </a:r>
              </a:p>
            </c:rich>
          </c:tx>
          <c:layout>
            <c:manualLayout>
              <c:xMode val="edge"/>
              <c:yMode val="edge"/>
              <c:x val="0.1404794400699913"/>
              <c:y val="2.5078011081948091E-2"/>
            </c:manualLayout>
          </c:layout>
        </c:title>
        <c:numFmt formatCode="General" sourceLinked="1"/>
        <c:tickLblPos val="none"/>
        <c:spPr>
          <a:ln>
            <a:solidFill>
              <a:schemeClr val="accent5">
                <a:lumMod val="50000"/>
              </a:schemeClr>
            </a:solidFill>
          </a:ln>
        </c:spPr>
        <c:crossAx val="148621568"/>
        <c:crosses val="autoZero"/>
        <c:crossBetween val="midCat"/>
        <c:majorUnit val="10"/>
        <c:minorUnit val="5"/>
      </c:valAx>
    </c:plotArea>
    <c:plotVisOnly val="1"/>
    <c:dispBlanksAs val="gap"/>
  </c:chart>
  <c:externalData r:id="rId1"/>
  <c:userShapes r:id="rId2"/>
</c:chartSpace>
</file>

<file path=ppt/charts/chart12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cs-CZ"/>
  <c:style val="3"/>
  <c:chart>
    <c:plotArea>
      <c:layout>
        <c:manualLayout>
          <c:layoutTarget val="inner"/>
          <c:xMode val="edge"/>
          <c:yMode val="edge"/>
          <c:x val="0.27327072785563516"/>
          <c:y val="9.9161533840872687E-2"/>
          <c:w val="0.70669203849518836"/>
          <c:h val="0.8326195683872849"/>
        </c:manualLayout>
      </c:layout>
      <c:scatterChart>
        <c:scatterStyle val="smoothMarker"/>
        <c:ser>
          <c:idx val="0"/>
          <c:order val="0"/>
          <c:spPr>
            <a:ln>
              <a:solidFill>
                <a:srgbClr val="C00000"/>
              </a:solidFill>
            </a:ln>
          </c:spPr>
          <c:marker>
            <c:symbol val="dot"/>
            <c:size val="7"/>
            <c:spPr>
              <a:solidFill>
                <a:srgbClr val="C00000"/>
              </a:solidFill>
              <a:ln>
                <a:solidFill>
                  <a:srgbClr val="C00000"/>
                </a:solidFill>
              </a:ln>
            </c:spPr>
          </c:marker>
          <c:xVal>
            <c:numRef>
              <c:f>List1!$R$6:$W$6</c:f>
              <c:numCache>
                <c:formatCode>General</c:formatCode>
                <c:ptCount val="6"/>
                <c:pt idx="0">
                  <c:v>0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</c:numCache>
            </c:numRef>
          </c:xVal>
          <c:yVal>
            <c:numRef>
              <c:f>List1!$R$7:$W$7</c:f>
              <c:numCache>
                <c:formatCode>General</c:formatCode>
                <c:ptCount val="6"/>
                <c:pt idx="0">
                  <c:v>0</c:v>
                </c:pt>
                <c:pt idx="1">
                  <c:v>20</c:v>
                </c:pt>
                <c:pt idx="2">
                  <c:v>40</c:v>
                </c:pt>
                <c:pt idx="3">
                  <c:v>60</c:v>
                </c:pt>
                <c:pt idx="4">
                  <c:v>80</c:v>
                </c:pt>
                <c:pt idx="5">
                  <c:v>100</c:v>
                </c:pt>
              </c:numCache>
            </c:numRef>
          </c:yVal>
          <c:smooth val="1"/>
        </c:ser>
        <c:dLbls/>
        <c:axId val="148730240"/>
        <c:axId val="148732160"/>
      </c:scatterChart>
      <c:valAx>
        <c:axId val="148730240"/>
        <c:scaling>
          <c:orientation val="minMax"/>
        </c:scaling>
        <c:axPos val="b"/>
        <c:title>
          <c:tx>
            <c:rich>
              <a:bodyPr anchor="b" anchorCtr="1"/>
              <a:lstStyle/>
              <a:p>
                <a:pPr>
                  <a:defRPr sz="1400"/>
                </a:pPr>
                <a:r>
                  <a:rPr lang="cs-CZ" sz="1400" b="1" i="0" baseline="0" dirty="0" smtClean="0">
                    <a:effectLst/>
                  </a:rPr>
                  <a:t> t(s)</a:t>
                </a:r>
                <a:endParaRPr lang="cs-CZ" sz="1400" dirty="0">
                  <a:effectLst/>
                </a:endParaRPr>
              </a:p>
            </c:rich>
          </c:tx>
          <c:layout>
            <c:manualLayout>
              <c:xMode val="edge"/>
              <c:yMode val="edge"/>
              <c:x val="0.86012180817118533"/>
              <c:y val="0.75683083824019581"/>
            </c:manualLayout>
          </c:layout>
        </c:title>
        <c:numFmt formatCode="General" sourceLinked="1"/>
        <c:tickLblPos val="none"/>
        <c:crossAx val="148732160"/>
        <c:crosses val="autoZero"/>
        <c:crossBetween val="midCat"/>
      </c:valAx>
      <c:valAx>
        <c:axId val="148732160"/>
        <c:scaling>
          <c:orientation val="minMax"/>
        </c:scaling>
        <c:axPos val="l"/>
        <c:title>
          <c:tx>
            <c:rich>
              <a:bodyPr rot="0" vert="horz"/>
              <a:lstStyle/>
              <a:p>
                <a:pPr algn="l">
                  <a:defRPr sz="1800" i="0" baseline="0"/>
                </a:pPr>
                <a:r>
                  <a:rPr lang="cs-CZ" sz="1800" b="1" i="0" u="none" strike="noStrike" baseline="0" dirty="0" smtClean="0">
                    <a:effectLst/>
                  </a:rPr>
                  <a:t>v</a:t>
                </a:r>
                <a:endParaRPr lang="cs-CZ" sz="1800" i="0" baseline="0" dirty="0"/>
              </a:p>
            </c:rich>
          </c:tx>
          <c:layout>
            <c:manualLayout>
              <c:xMode val="edge"/>
              <c:yMode val="edge"/>
              <c:x val="0.18022629004940496"/>
              <c:y val="3.3618784420778647E-2"/>
            </c:manualLayout>
          </c:layout>
        </c:title>
        <c:numFmt formatCode="General" sourceLinked="1"/>
        <c:tickLblPos val="none"/>
        <c:crossAx val="148730240"/>
        <c:crosses val="autoZero"/>
        <c:crossBetween val="midCat"/>
      </c:valAx>
    </c:plotArea>
    <c:plotVisOnly val="1"/>
    <c:dispBlanksAs val="gap"/>
  </c:chart>
  <c:externalData r:id="rId1"/>
  <c:userShapes r:id="rId2"/>
</c:chartSpace>
</file>

<file path=ppt/charts/chart13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cs-CZ"/>
  <c:chart>
    <c:autoTitleDeleted val="1"/>
    <c:plotArea>
      <c:layout/>
      <c:scatterChart>
        <c:scatterStyle val="lineMarker"/>
        <c:ser>
          <c:idx val="0"/>
          <c:order val="0"/>
          <c:tx>
            <c:strRef>
              <c:f>List1!$AA$20</c:f>
              <c:strCache>
                <c:ptCount val="1"/>
                <c:pt idx="0">
                  <c:v>a</c:v>
                </c:pt>
              </c:strCache>
            </c:strRef>
          </c:tx>
          <c:spPr>
            <a:ln>
              <a:solidFill>
                <a:schemeClr val="accent3">
                  <a:lumMod val="50000"/>
                </a:schemeClr>
              </a:solidFill>
            </a:ln>
          </c:spPr>
          <c:marker>
            <c:symbol val="dot"/>
            <c:size val="11"/>
            <c:spPr>
              <a:solidFill>
                <a:schemeClr val="accent3">
                  <a:lumMod val="50000"/>
                </a:schemeClr>
              </a:solidFill>
              <a:ln>
                <a:solidFill>
                  <a:schemeClr val="accent3">
                    <a:lumMod val="50000"/>
                  </a:schemeClr>
                </a:solidFill>
              </a:ln>
            </c:spPr>
          </c:marker>
          <c:xVal>
            <c:numRef>
              <c:f>List1!$AB$19:$AG$19</c:f>
              <c:numCache>
                <c:formatCode>General</c:formatCode>
                <c:ptCount val="6"/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</c:numCache>
            </c:numRef>
          </c:xVal>
          <c:yVal>
            <c:numRef>
              <c:f>List1!$AB$20:$AG$20</c:f>
              <c:numCache>
                <c:formatCode>General</c:formatCode>
                <c:ptCount val="6"/>
                <c:pt idx="1">
                  <c:v>20</c:v>
                </c:pt>
                <c:pt idx="2">
                  <c:v>20</c:v>
                </c:pt>
                <c:pt idx="3">
                  <c:v>20</c:v>
                </c:pt>
                <c:pt idx="4">
                  <c:v>20</c:v>
                </c:pt>
                <c:pt idx="5">
                  <c:v>20</c:v>
                </c:pt>
              </c:numCache>
            </c:numRef>
          </c:yVal>
        </c:ser>
        <c:dLbls/>
        <c:axId val="148778368"/>
        <c:axId val="148792832"/>
      </c:scatterChart>
      <c:valAx>
        <c:axId val="148778368"/>
        <c:scaling>
          <c:orientation val="minMax"/>
        </c:scaling>
        <c:axPos val="b"/>
        <c:title>
          <c:tx>
            <c:rich>
              <a:bodyPr/>
              <a:lstStyle/>
              <a:p>
                <a:pPr>
                  <a:defRPr sz="1400"/>
                </a:pPr>
                <a:r>
                  <a:rPr lang="cs-CZ" sz="1400"/>
                  <a:t>t(s)</a:t>
                </a:r>
              </a:p>
            </c:rich>
          </c:tx>
          <c:layout>
            <c:manualLayout>
              <c:xMode val="edge"/>
              <c:yMode val="edge"/>
              <c:x val="0.8274219531163205"/>
              <c:y val="0.836293745139429"/>
            </c:manualLayout>
          </c:layout>
        </c:title>
        <c:numFmt formatCode="General" sourceLinked="1"/>
        <c:tickLblPos val="none"/>
        <c:crossAx val="148792832"/>
        <c:crosses val="autoZero"/>
        <c:crossBetween val="midCat"/>
      </c:valAx>
      <c:valAx>
        <c:axId val="148792832"/>
        <c:scaling>
          <c:orientation val="minMax"/>
        </c:scaling>
        <c:axPos val="l"/>
        <c:title>
          <c:tx>
            <c:rich>
              <a:bodyPr rot="0" vert="horz"/>
              <a:lstStyle/>
              <a:p>
                <a:pPr>
                  <a:defRPr/>
                </a:pPr>
                <a:r>
                  <a:rPr lang="cs-CZ"/>
                  <a:t>zrychlení</a:t>
                </a:r>
              </a:p>
            </c:rich>
          </c:tx>
          <c:layout>
            <c:manualLayout>
              <c:xMode val="edge"/>
              <c:yMode val="edge"/>
              <c:x val="0.26184428890973382"/>
              <c:y val="4.3176419551266797E-3"/>
            </c:manualLayout>
          </c:layout>
        </c:title>
        <c:numFmt formatCode="General" sourceLinked="1"/>
        <c:tickLblPos val="none"/>
        <c:crossAx val="148778368"/>
        <c:crosses val="autoZero"/>
        <c:crossBetween val="midCat"/>
      </c:valAx>
      <c:spPr>
        <a:noFill/>
        <a:ln w="25400">
          <a:noFill/>
        </a:ln>
      </c:spPr>
    </c:plotArea>
    <c:plotVisOnly val="1"/>
    <c:dispBlanksAs val="gap"/>
  </c:chart>
  <c:txPr>
    <a:bodyPr/>
    <a:lstStyle/>
    <a:p>
      <a:pPr>
        <a:defRPr sz="1100"/>
      </a:pPr>
      <a:endParaRPr lang="cs-CZ"/>
    </a:p>
  </c:txPr>
  <c:externalData r:id="rId1"/>
</c:chartSpace>
</file>

<file path=ppt/charts/chart14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cs-CZ"/>
  <c:style val="3"/>
  <c:chart>
    <c:autoTitleDeleted val="1"/>
    <c:plotArea>
      <c:layout/>
      <c:lineChart>
        <c:grouping val="standard"/>
        <c:ser>
          <c:idx val="1"/>
          <c:order val="0"/>
          <c:tx>
            <c:strRef>
              <c:f>List1!$AA$25</c:f>
              <c:strCache>
                <c:ptCount val="1"/>
                <c:pt idx="0">
                  <c:v>s</c:v>
                </c:pt>
              </c:strCache>
            </c:strRef>
          </c:tx>
          <c:spPr>
            <a:ln>
              <a:solidFill>
                <a:schemeClr val="tx2">
                  <a:lumMod val="75000"/>
                </a:schemeClr>
              </a:solidFill>
            </a:ln>
          </c:spPr>
          <c:marker>
            <c:symbol val="none"/>
          </c:marker>
          <c:val>
            <c:numRef>
              <c:f>List1!$AB$25:$AG$25</c:f>
              <c:numCache>
                <c:formatCode>General</c:formatCode>
                <c:ptCount val="6"/>
                <c:pt idx="0">
                  <c:v>0</c:v>
                </c:pt>
                <c:pt idx="1">
                  <c:v>0.5</c:v>
                </c:pt>
                <c:pt idx="2">
                  <c:v>4</c:v>
                </c:pt>
                <c:pt idx="3">
                  <c:v>13.5</c:v>
                </c:pt>
                <c:pt idx="4">
                  <c:v>32</c:v>
                </c:pt>
                <c:pt idx="5">
                  <c:v>62.5</c:v>
                </c:pt>
              </c:numCache>
            </c:numRef>
          </c:val>
        </c:ser>
        <c:dLbls/>
        <c:marker val="1"/>
        <c:axId val="148829312"/>
        <c:axId val="148831232"/>
      </c:lineChart>
      <c:catAx>
        <c:axId val="148829312"/>
        <c:scaling>
          <c:orientation val="minMax"/>
        </c:scaling>
        <c:axPos val="b"/>
        <c:title>
          <c:tx>
            <c:rich>
              <a:bodyPr/>
              <a:lstStyle/>
              <a:p>
                <a:pPr>
                  <a:defRPr sz="1200"/>
                </a:pPr>
                <a:r>
                  <a:rPr lang="cs-CZ" sz="1200" dirty="0"/>
                  <a:t> </a:t>
                </a:r>
                <a:r>
                  <a:rPr lang="cs-CZ" sz="1200" dirty="0" smtClean="0"/>
                  <a:t> </a:t>
                </a:r>
                <a:r>
                  <a:rPr lang="cs-CZ" sz="1200" dirty="0"/>
                  <a:t>t(s)</a:t>
                </a:r>
              </a:p>
            </c:rich>
          </c:tx>
          <c:layout>
            <c:manualLayout>
              <c:xMode val="edge"/>
              <c:yMode val="edge"/>
              <c:x val="0.84468815059196323"/>
              <c:y val="0.73438744389961741"/>
            </c:manualLayout>
          </c:layout>
        </c:title>
        <c:majorTickMark val="none"/>
        <c:tickLblPos val="none"/>
        <c:crossAx val="148831232"/>
        <c:crosses val="autoZero"/>
        <c:auto val="1"/>
        <c:lblAlgn val="ctr"/>
        <c:lblOffset val="100"/>
      </c:catAx>
      <c:valAx>
        <c:axId val="148831232"/>
        <c:scaling>
          <c:orientation val="minMax"/>
        </c:scaling>
        <c:axPos val="l"/>
        <c:title>
          <c:tx>
            <c:rich>
              <a:bodyPr rot="0" vert="horz"/>
              <a:lstStyle/>
              <a:p>
                <a:pPr>
                  <a:defRPr sz="1200"/>
                </a:pPr>
                <a:endParaRPr lang="cs-CZ" sz="1200" dirty="0"/>
              </a:p>
              <a:p>
                <a:pPr>
                  <a:defRPr sz="1200"/>
                </a:pPr>
                <a:r>
                  <a:rPr lang="cs-CZ" sz="1200" dirty="0" smtClean="0"/>
                  <a:t>s(m</a:t>
                </a:r>
                <a:r>
                  <a:rPr lang="cs-CZ" sz="1200" dirty="0"/>
                  <a:t>)</a:t>
                </a:r>
              </a:p>
            </c:rich>
          </c:tx>
          <c:layout>
            <c:manualLayout>
              <c:xMode val="edge"/>
              <c:yMode val="edge"/>
              <c:x val="0"/>
              <c:y val="9.1718652202613465E-2"/>
            </c:manualLayout>
          </c:layout>
        </c:title>
        <c:numFmt formatCode="General" sourceLinked="1"/>
        <c:tickLblPos val="none"/>
        <c:crossAx val="148829312"/>
        <c:crosses val="autoZero"/>
        <c:crossBetween val="between"/>
      </c:valAx>
    </c:plotArea>
    <c:plotVisOnly val="1"/>
    <c:dispBlanksAs val="gap"/>
  </c:chart>
  <c:txPr>
    <a:bodyPr/>
    <a:lstStyle/>
    <a:p>
      <a:pPr>
        <a:defRPr sz="1800"/>
      </a:pPr>
      <a:endParaRPr lang="cs-CZ"/>
    </a:p>
  </c:txPr>
  <c:externalData r:id="rId1"/>
</c:chartSpace>
</file>

<file path=ppt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3.png"/></Relationships>
</file>

<file path=ppt/drawing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3.png"/></Relationships>
</file>

<file path=ppt/drawings/_rels/drawing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3.png"/></Relationships>
</file>

<file path=ppt/drawings/_rels/drawing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7.png"/></Relationships>
</file>

<file path=ppt/drawings/_rels/drawing5.xml.rels><?xml version="1.0" encoding="UTF-8" standalone="yes"?>
<Relationships xmlns="http://schemas.openxmlformats.org/package/2006/relationships"><Relationship Id="rId1" Type="http://schemas.openxmlformats.org/officeDocument/2006/relationships/image" Target="../media/image13.png"/></Relationships>
</file>

<file path=ppt/drawings/_rels/drawing6.xml.rels><?xml version="1.0" encoding="UTF-8" standalone="yes"?>
<Relationships xmlns="http://schemas.openxmlformats.org/package/2006/relationships"><Relationship Id="rId1" Type="http://schemas.openxmlformats.org/officeDocument/2006/relationships/image" Target="../media/image13.png"/></Relationships>
</file>

<file path=ppt/drawings/_rels/drawing7.xml.rels><?xml version="1.0" encoding="UTF-8" standalone="yes"?>
<Relationships xmlns="http://schemas.openxmlformats.org/package/2006/relationships"><Relationship Id="rId1" Type="http://schemas.openxmlformats.org/officeDocument/2006/relationships/image" Target="../media/image13.png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4.e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16.emf"/></Relationships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0.09552</cdr:x>
      <cdr:y>0.16972</cdr:y>
    </cdr:from>
    <cdr:to>
      <cdr:x>0.17649</cdr:x>
      <cdr:y>0.28102</cdr:y>
    </cdr:to>
    <cdr:pic>
      <cdr:nvPicPr>
        <cdr:cNvPr id="4" name="chart"/>
        <cdr:cNvPicPr>
          <a:picLocks xmlns:a="http://schemas.openxmlformats.org/drawingml/2006/main" noChangeAspect="1"/>
        </cdr:cNvPicPr>
      </cdr:nvPicPr>
      <cdr:blipFill>
        <a:blip xmlns:a="http://schemas.openxmlformats.org/drawingml/2006/main" xmlns:r="http://schemas.openxmlformats.org/officeDocument/2006/relationships" r:embed="rId1"/>
        <a:stretch xmlns:a="http://schemas.openxmlformats.org/drawingml/2006/main">
          <a:fillRect/>
        </a:stretch>
      </cdr:blipFill>
      <cdr:spPr>
        <a:xfrm xmlns:a="http://schemas.openxmlformats.org/drawingml/2006/main">
          <a:off x="436697" y="465566"/>
          <a:ext cx="370230" cy="305320"/>
        </a:xfrm>
        <a:prstGeom xmlns:a="http://schemas.openxmlformats.org/drawingml/2006/main" prst="rect">
          <a:avLst/>
        </a:prstGeom>
      </cdr:spPr>
    </cdr:pic>
  </cdr:relSizeAnchor>
</c:userShapes>
</file>

<file path=ppt/drawings/drawing2.xml><?xml version="1.0" encoding="utf-8"?>
<c:userShapes xmlns:c="http://schemas.openxmlformats.org/drawingml/2006/chart">
  <cdr:relSizeAnchor xmlns:cdr="http://schemas.openxmlformats.org/drawingml/2006/chartDrawing">
    <cdr:from>
      <cdr:x>0.11025</cdr:x>
      <cdr:y>0.1575</cdr:y>
    </cdr:from>
    <cdr:to>
      <cdr:x>0.19123</cdr:x>
      <cdr:y>0.2688</cdr:y>
    </cdr:to>
    <cdr:pic>
      <cdr:nvPicPr>
        <cdr:cNvPr id="5" name="chart"/>
        <cdr:cNvPicPr>
          <a:picLocks xmlns:a="http://schemas.openxmlformats.org/drawingml/2006/main" noChangeAspect="1"/>
        </cdr:cNvPicPr>
      </cdr:nvPicPr>
      <cdr:blipFill>
        <a:blip xmlns:a="http://schemas.openxmlformats.org/drawingml/2006/main" xmlns:r="http://schemas.openxmlformats.org/officeDocument/2006/relationships" r:embed="rId1"/>
        <a:stretch xmlns:a="http://schemas.openxmlformats.org/drawingml/2006/main">
          <a:fillRect/>
        </a:stretch>
      </cdr:blipFill>
      <cdr:spPr>
        <a:xfrm xmlns:a="http://schemas.openxmlformats.org/drawingml/2006/main">
          <a:off x="504056" y="432048"/>
          <a:ext cx="370230" cy="305320"/>
        </a:xfrm>
        <a:prstGeom xmlns:a="http://schemas.openxmlformats.org/drawingml/2006/main" prst="rect">
          <a:avLst/>
        </a:prstGeom>
      </cdr:spPr>
    </cdr:pic>
  </cdr:relSizeAnchor>
</c:userShapes>
</file>

<file path=ppt/drawings/drawing3.xml><?xml version="1.0" encoding="utf-8"?>
<c:userShapes xmlns:c="http://schemas.openxmlformats.org/drawingml/2006/chart">
  <cdr:relSizeAnchor xmlns:cdr="http://schemas.openxmlformats.org/drawingml/2006/chartDrawing">
    <cdr:from>
      <cdr:x>0.04762</cdr:x>
      <cdr:y>0.14706</cdr:y>
    </cdr:from>
    <cdr:to>
      <cdr:x>0.13222</cdr:x>
      <cdr:y>0.27206</cdr:y>
    </cdr:to>
    <cdr:pic>
      <cdr:nvPicPr>
        <cdr:cNvPr id="2" name="chart"/>
        <cdr:cNvPicPr>
          <a:picLocks xmlns:a="http://schemas.openxmlformats.org/drawingml/2006/main" noChangeAspect="1"/>
        </cdr:cNvPicPr>
      </cdr:nvPicPr>
      <cdr:blipFill>
        <a:blip xmlns:a="http://schemas.openxmlformats.org/drawingml/2006/main" xmlns:r="http://schemas.openxmlformats.org/officeDocument/2006/relationships" r:embed="rId1"/>
        <a:stretch xmlns:a="http://schemas.openxmlformats.org/drawingml/2006/main">
          <a:fillRect/>
        </a:stretch>
      </cdr:blipFill>
      <cdr:spPr>
        <a:xfrm xmlns:a="http://schemas.openxmlformats.org/drawingml/2006/main">
          <a:off x="216024" y="360040"/>
          <a:ext cx="383789" cy="306034"/>
        </a:xfrm>
        <a:prstGeom xmlns:a="http://schemas.openxmlformats.org/drawingml/2006/main" prst="rect">
          <a:avLst/>
        </a:prstGeom>
      </cdr:spPr>
    </cdr:pic>
  </cdr:relSizeAnchor>
</c:userShapes>
</file>

<file path=ppt/drawings/drawing4.xml><?xml version="1.0" encoding="utf-8"?>
<c:userShapes xmlns:c="http://schemas.openxmlformats.org/drawingml/2006/chart">
  <cdr:relSizeAnchor xmlns:cdr="http://schemas.openxmlformats.org/drawingml/2006/chartDrawing">
    <cdr:from>
      <cdr:x>0.81899</cdr:x>
      <cdr:y>0.76124</cdr:y>
    </cdr:from>
    <cdr:to>
      <cdr:x>1</cdr:x>
      <cdr:y>0.89607</cdr:y>
    </cdr:to>
    <cdr:pic>
      <cdr:nvPicPr>
        <cdr:cNvPr id="2" name="chart"/>
        <cdr:cNvPicPr>
          <a:picLocks xmlns:a="http://schemas.openxmlformats.org/drawingml/2006/main" noChangeAspect="1"/>
        </cdr:cNvPicPr>
      </cdr:nvPicPr>
      <cdr:blipFill>
        <a:blip xmlns:a="http://schemas.openxmlformats.org/drawingml/2006/main" xmlns:r="http://schemas.openxmlformats.org/officeDocument/2006/relationships" r:embed="rId1"/>
        <a:stretch xmlns:a="http://schemas.openxmlformats.org/drawingml/2006/main">
          <a:fillRect/>
        </a:stretch>
      </cdr:blipFill>
      <cdr:spPr>
        <a:xfrm xmlns:a="http://schemas.openxmlformats.org/drawingml/2006/main">
          <a:off x="3744416" y="2088232"/>
          <a:ext cx="827584" cy="369870"/>
        </a:xfrm>
        <a:prstGeom xmlns:a="http://schemas.openxmlformats.org/drawingml/2006/main" prst="rect">
          <a:avLst/>
        </a:prstGeom>
      </cdr:spPr>
    </cdr:pic>
  </cdr:relSizeAnchor>
</c:userShapes>
</file>

<file path=ppt/drawings/drawing5.xml><?xml version="1.0" encoding="utf-8"?>
<c:userShapes xmlns:c="http://schemas.openxmlformats.org/drawingml/2006/chart">
  <cdr:relSizeAnchor xmlns:cdr="http://schemas.openxmlformats.org/drawingml/2006/chartDrawing">
    <cdr:from>
      <cdr:x>0.02174</cdr:x>
      <cdr:y>0.26316</cdr:y>
    </cdr:from>
    <cdr:to>
      <cdr:x>0.13351</cdr:x>
      <cdr:y>0.48632</cdr:y>
    </cdr:to>
    <cdr:pic>
      <cdr:nvPicPr>
        <cdr:cNvPr id="4" name="chart"/>
        <cdr:cNvPicPr>
          <a:picLocks xmlns:a="http://schemas.openxmlformats.org/drawingml/2006/main" noChangeAspect="1"/>
        </cdr:cNvPicPr>
      </cdr:nvPicPr>
      <cdr:blipFill>
        <a:blip xmlns:a="http://schemas.openxmlformats.org/drawingml/2006/main" xmlns:r="http://schemas.openxmlformats.org/officeDocument/2006/relationships" r:embed="rId1"/>
        <a:stretch xmlns:a="http://schemas.openxmlformats.org/drawingml/2006/main">
          <a:fillRect/>
        </a:stretch>
      </cdr:blipFill>
      <cdr:spPr>
        <a:xfrm xmlns:a="http://schemas.openxmlformats.org/drawingml/2006/main">
          <a:off x="72008" y="360040"/>
          <a:ext cx="370230" cy="305320"/>
        </a:xfrm>
        <a:prstGeom xmlns:a="http://schemas.openxmlformats.org/drawingml/2006/main" prst="rect">
          <a:avLst/>
        </a:prstGeom>
      </cdr:spPr>
    </cdr:pic>
  </cdr:relSizeAnchor>
</c:userShapes>
</file>

<file path=ppt/drawings/drawing6.xml><?xml version="1.0" encoding="utf-8"?>
<c:userShapes xmlns:c="http://schemas.openxmlformats.org/drawingml/2006/chart">
  <cdr:relSizeAnchor xmlns:cdr="http://schemas.openxmlformats.org/drawingml/2006/chartDrawing">
    <cdr:from>
      <cdr:x>0.08957</cdr:x>
      <cdr:y>0.21429</cdr:y>
    </cdr:from>
    <cdr:to>
      <cdr:x>0.24308</cdr:x>
      <cdr:y>0.36572</cdr:y>
    </cdr:to>
    <cdr:pic>
      <cdr:nvPicPr>
        <cdr:cNvPr id="4" name="chart"/>
        <cdr:cNvPicPr>
          <a:picLocks xmlns:a="http://schemas.openxmlformats.org/drawingml/2006/main" noChangeAspect="1"/>
        </cdr:cNvPicPr>
      </cdr:nvPicPr>
      <cdr:blipFill>
        <a:blip xmlns:a="http://schemas.openxmlformats.org/drawingml/2006/main" xmlns:r="http://schemas.openxmlformats.org/officeDocument/2006/relationships" r:embed="rId1"/>
        <a:stretch xmlns:a="http://schemas.openxmlformats.org/drawingml/2006/main">
          <a:fillRect/>
        </a:stretch>
      </cdr:blipFill>
      <cdr:spPr>
        <a:xfrm xmlns:a="http://schemas.openxmlformats.org/drawingml/2006/main">
          <a:off x="216024" y="432048"/>
          <a:ext cx="370230" cy="305320"/>
        </a:xfrm>
        <a:prstGeom xmlns:a="http://schemas.openxmlformats.org/drawingml/2006/main" prst="rect">
          <a:avLst/>
        </a:prstGeom>
      </cdr:spPr>
    </cdr:pic>
  </cdr:relSizeAnchor>
</c:userShapes>
</file>

<file path=ppt/drawings/drawing7.xml><?xml version="1.0" encoding="utf-8"?>
<c:userShapes xmlns:c="http://schemas.openxmlformats.org/drawingml/2006/chart">
  <cdr:relSizeAnchor xmlns:cdr="http://schemas.openxmlformats.org/drawingml/2006/chartDrawing">
    <cdr:from>
      <cdr:x>0.12463</cdr:x>
      <cdr:y>0.24</cdr:y>
    </cdr:from>
    <cdr:to>
      <cdr:x>0.2442</cdr:x>
      <cdr:y>0.41667</cdr:y>
    </cdr:to>
    <cdr:pic>
      <cdr:nvPicPr>
        <cdr:cNvPr id="2" name="chart"/>
        <cdr:cNvPicPr>
          <a:picLocks xmlns:a="http://schemas.openxmlformats.org/drawingml/2006/main" noChangeAspect="1"/>
        </cdr:cNvPicPr>
      </cdr:nvPicPr>
      <cdr:blipFill>
        <a:blip xmlns:a="http://schemas.openxmlformats.org/drawingml/2006/main" xmlns:r="http://schemas.openxmlformats.org/officeDocument/2006/relationships" r:embed="rId1"/>
        <a:stretch xmlns:a="http://schemas.openxmlformats.org/drawingml/2006/main">
          <a:fillRect/>
        </a:stretch>
      </cdr:blipFill>
      <cdr:spPr>
        <a:xfrm xmlns:a="http://schemas.openxmlformats.org/drawingml/2006/main">
          <a:off x="385905" y="414766"/>
          <a:ext cx="370225" cy="305314"/>
        </a:xfrm>
        <a:prstGeom xmlns:a="http://schemas.openxmlformats.org/drawingml/2006/main" prst="rect">
          <a:avLst/>
        </a:prstGeom>
      </cdr:spPr>
    </cdr:pic>
  </cdr:relSizeAnchor>
</c:userShap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54CE14-0309-49F1-A401-74D83B90B626}" type="datetimeFigureOut">
              <a:rPr lang="cs-CZ" smtClean="0"/>
              <a:pPr/>
              <a:t>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F6CAE-A71D-4CF6-80C7-614E8E435C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93063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54CE14-0309-49F1-A401-74D83B90B626}" type="datetimeFigureOut">
              <a:rPr lang="cs-CZ" smtClean="0"/>
              <a:pPr/>
              <a:t>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F6CAE-A71D-4CF6-80C7-614E8E435C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423985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54CE14-0309-49F1-A401-74D83B90B626}" type="datetimeFigureOut">
              <a:rPr lang="cs-CZ" smtClean="0"/>
              <a:pPr/>
              <a:t>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F6CAE-A71D-4CF6-80C7-614E8E435C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864636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54CE14-0309-49F1-A401-74D83B90B626}" type="datetimeFigureOut">
              <a:rPr lang="cs-CZ" smtClean="0"/>
              <a:pPr/>
              <a:t>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F6CAE-A71D-4CF6-80C7-614E8E435C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106066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54CE14-0309-49F1-A401-74D83B90B626}" type="datetimeFigureOut">
              <a:rPr lang="cs-CZ" smtClean="0"/>
              <a:pPr/>
              <a:t>7.12.2012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F6CAE-A71D-4CF6-80C7-614E8E435C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479322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54CE14-0309-49F1-A401-74D83B90B626}" type="datetimeFigureOut">
              <a:rPr lang="cs-CZ" smtClean="0"/>
              <a:pPr/>
              <a:t>7.12.2012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F6CAE-A71D-4CF6-80C7-614E8E435C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777017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54CE14-0309-49F1-A401-74D83B90B626}" type="datetimeFigureOut">
              <a:rPr lang="cs-CZ" smtClean="0"/>
              <a:pPr/>
              <a:t>7.12.2012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F6CAE-A71D-4CF6-80C7-614E8E435C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420805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54CE14-0309-49F1-A401-74D83B90B626}" type="datetimeFigureOut">
              <a:rPr lang="cs-CZ" smtClean="0"/>
              <a:pPr/>
              <a:t>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F6CAE-A71D-4CF6-80C7-614E8E435C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960441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54CE14-0309-49F1-A401-74D83B90B626}" type="datetimeFigureOut">
              <a:rPr lang="cs-CZ" smtClean="0"/>
              <a:pPr/>
              <a:t>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F6CAE-A71D-4CF6-80C7-614E8E435C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293878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54CE14-0309-49F1-A401-74D83B90B626}" type="datetimeFigureOut">
              <a:rPr lang="cs-CZ" smtClean="0"/>
              <a:pPr/>
              <a:t>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F6CAE-A71D-4CF6-80C7-614E8E435C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777686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54CE14-0309-49F1-A401-74D83B90B626}" type="datetimeFigureOut">
              <a:rPr lang="cs-CZ" smtClean="0"/>
              <a:pPr/>
              <a:t>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F6CAE-A71D-4CF6-80C7-614E8E435C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760930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chemeClr val="accent3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54CE14-0309-49F1-A401-74D83B90B626}" type="datetimeFigureOut">
              <a:rPr lang="cs-CZ" smtClean="0"/>
              <a:pPr/>
              <a:t>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1F6CAE-A71D-4CF6-80C7-614E8E435C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911561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7" Type="http://schemas.openxmlformats.org/officeDocument/2006/relationships/chart" Target="../charts/chart2.xml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3.png"/><Relationship Id="rId5" Type="http://schemas.openxmlformats.org/officeDocument/2006/relationships/package" Target="../embeddings/List_aplikace_Microsoft_Office_Excel1.xlsx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7" Type="http://schemas.openxmlformats.org/officeDocument/2006/relationships/chart" Target="../charts/chart4.xml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3.png"/><Relationship Id="rId5" Type="http://schemas.openxmlformats.org/officeDocument/2006/relationships/package" Target="../embeddings/List_aplikace_Microsoft_Office_Excel2.xlsx"/><Relationship Id="rId4" Type="http://schemas.openxmlformats.org/officeDocument/2006/relationships/chart" Target="../charts/char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chart" Target="../charts/chart7.xml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3.vml"/><Relationship Id="rId6" Type="http://schemas.openxmlformats.org/officeDocument/2006/relationships/chart" Target="../charts/chart6.xml"/><Relationship Id="rId5" Type="http://schemas.openxmlformats.org/officeDocument/2006/relationships/chart" Target="../charts/chart5.xml"/><Relationship Id="rId4" Type="http://schemas.openxmlformats.org/officeDocument/2006/relationships/package" Target="../embeddings/List_aplikace_Microsoft_Office_Excel3.xlsx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chart" Target="../charts/chart14.xml"/><Relationship Id="rId3" Type="http://schemas.openxmlformats.org/officeDocument/2006/relationships/chart" Target="../charts/chart9.xml"/><Relationship Id="rId7" Type="http://schemas.openxmlformats.org/officeDocument/2006/relationships/chart" Target="../charts/chart13.xml"/><Relationship Id="rId2" Type="http://schemas.openxmlformats.org/officeDocument/2006/relationships/chart" Target="../charts/chart8.xml"/><Relationship Id="rId1" Type="http://schemas.openxmlformats.org/officeDocument/2006/relationships/slideLayout" Target="../slideLayouts/slideLayout2.xml"/><Relationship Id="rId6" Type="http://schemas.openxmlformats.org/officeDocument/2006/relationships/chart" Target="../charts/chart12.xml"/><Relationship Id="rId5" Type="http://schemas.openxmlformats.org/officeDocument/2006/relationships/chart" Target="../charts/chart11.xml"/><Relationship Id="rId4" Type="http://schemas.openxmlformats.org/officeDocument/2006/relationships/chart" Target="../charts/chart10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Fyzikální hry a úlohy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M. Vejražková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VY_32_INOVACE_34_Pohyb</a:t>
            </a:r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295661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Pohyb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339752" y="1628800"/>
            <a:ext cx="43204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Veličiny charakterizující pohyb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547664" y="3429000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s </a:t>
            </a:r>
            <a:r>
              <a:rPr lang="cs-CZ" sz="2400" dirty="0" smtClean="0"/>
              <a:t>- dráha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75656" y="2708920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v </a:t>
            </a:r>
            <a:r>
              <a:rPr lang="cs-CZ" sz="2400" dirty="0" smtClean="0"/>
              <a:t>- rychlost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547664" y="3068960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t </a:t>
            </a:r>
            <a:r>
              <a:rPr lang="cs-CZ" sz="2400" dirty="0" smtClean="0"/>
              <a:t>- čas</a:t>
            </a:r>
            <a:endParaRPr lang="cs-CZ" sz="2400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9" name="TextovéPole 8"/>
              <p:cNvSpPr txBox="1"/>
              <p:nvPr/>
            </p:nvSpPr>
            <p:spPr>
              <a:xfrm>
                <a:off x="4716016" y="2564904"/>
                <a:ext cx="1512168" cy="1252009"/>
              </a:xfrm>
              <a:prstGeom prst="rect">
                <a:avLst/>
              </a:prstGeom>
              <a:noFill/>
              <a:ln>
                <a:solidFill>
                  <a:srgbClr val="C00000"/>
                </a:solidFill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4400" b="0" i="0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v</m:t>
                      </m:r>
                      <m:r>
                        <m:rPr>
                          <m:nor/>
                        </m:rPr>
                        <a:rPr lang="cs-CZ" sz="4400" b="0" i="0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 = </m:t>
                      </m:r>
                      <m:f>
                        <m:fPr>
                          <m:ctrlPr>
                            <a:rPr lang="cs-CZ" sz="4400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m:rPr>
                              <m:nor/>
                            </m:rPr>
                            <a:rPr lang="cs-CZ" sz="4400" b="0" i="0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s</m:t>
                          </m:r>
                        </m:num>
                        <m:den>
                          <m:r>
                            <m:rPr>
                              <m:nor/>
                            </m:rPr>
                            <a:rPr lang="cs-CZ" sz="4400" b="0" i="0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t</m:t>
                          </m:r>
                        </m:den>
                      </m:f>
                    </m:oMath>
                  </m:oMathPara>
                </a14:m>
                <a:endParaRPr lang="cs-CZ" sz="4400" dirty="0">
                  <a:solidFill>
                    <a:srgbClr val="C00000"/>
                  </a:solidFill>
                </a:endParaRPr>
              </a:p>
            </p:txBody>
          </p:sp>
        </mc:Choice>
        <mc:Fallback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16016" y="2564904"/>
                <a:ext cx="1512168" cy="1252009"/>
              </a:xfrm>
              <a:prstGeom prst="rect">
                <a:avLst/>
              </a:prstGeom>
              <a:blipFill rotWithShape="1">
                <a:blip r:embed="rId2" cstate="print"/>
                <a:stretch>
                  <a:fillRect/>
                </a:stretch>
              </a:blipFill>
              <a:ln>
                <a:solidFill>
                  <a:srgbClr val="C0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121" name="Picture 1" descr="C:\Users\Monika\AppData\Local\Microsoft\Windows\Temporary Internet Files\Content.IE5\GYGWR3QN\MC900437099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4732040"/>
            <a:ext cx="2448272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>
        <mc:Choice xmlns:a14="http://schemas.microsoft.com/office/drawing/2010/main" xmlns="" Requires="a14">
          <p:sp>
            <p:nvSpPr>
              <p:cNvPr id="10" name="TextovéPole 9"/>
              <p:cNvSpPr txBox="1"/>
              <p:nvPr/>
            </p:nvSpPr>
            <p:spPr>
              <a:xfrm>
                <a:off x="6588224" y="2564904"/>
                <a:ext cx="1512168" cy="1252009"/>
              </a:xfrm>
              <a:prstGeom prst="rect">
                <a:avLst/>
              </a:prstGeom>
              <a:noFill/>
              <a:ln>
                <a:solidFill>
                  <a:srgbClr val="C00000"/>
                </a:solidFill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4400" b="0" i="0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t</m:t>
                      </m:r>
                      <m:r>
                        <m:rPr>
                          <m:nor/>
                        </m:rPr>
                        <a:rPr lang="cs-CZ" sz="4400" b="0" i="0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 = </m:t>
                      </m:r>
                      <m:f>
                        <m:fPr>
                          <m:ctrlPr>
                            <a:rPr lang="cs-CZ" sz="4400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m:rPr>
                              <m:nor/>
                            </m:rPr>
                            <a:rPr lang="cs-CZ" sz="4400" b="0" i="0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s</m:t>
                          </m:r>
                        </m:num>
                        <m:den>
                          <m:r>
                            <m:rPr>
                              <m:nor/>
                            </m:rPr>
                            <a:rPr lang="cs-CZ" sz="4400" b="0" i="0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v</m:t>
                          </m:r>
                        </m:den>
                      </m:f>
                    </m:oMath>
                  </m:oMathPara>
                </a14:m>
                <a:endParaRPr lang="cs-CZ" sz="4400" dirty="0">
                  <a:solidFill>
                    <a:srgbClr val="C00000"/>
                  </a:solidFill>
                </a:endParaRPr>
              </a:p>
            </p:txBody>
          </p:sp>
        </mc:Choice>
        <mc:Fallback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88224" y="2564904"/>
                <a:ext cx="1512168" cy="1252009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  <a:ln>
                <a:solidFill>
                  <a:srgbClr val="C0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1" name="TextovéPole 10"/>
              <p:cNvSpPr txBox="1"/>
              <p:nvPr/>
            </p:nvSpPr>
            <p:spPr>
              <a:xfrm>
                <a:off x="5652120" y="4221088"/>
                <a:ext cx="1512168" cy="769441"/>
              </a:xfrm>
              <a:prstGeom prst="rect">
                <a:avLst/>
              </a:prstGeom>
              <a:noFill/>
              <a:ln>
                <a:solidFill>
                  <a:srgbClr val="C00000"/>
                </a:solidFill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4400" b="0" i="0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s</m:t>
                      </m:r>
                      <m:r>
                        <m:rPr>
                          <m:nor/>
                        </m:rPr>
                        <a:rPr lang="cs-CZ" sz="4400" b="0" i="0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m:rPr>
                          <m:nor/>
                        </m:rPr>
                        <a:rPr lang="cs-CZ" sz="4400" b="0" i="0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v</m:t>
                      </m:r>
                      <m:r>
                        <m:rPr>
                          <m:nor/>
                        </m:rPr>
                        <a:rPr lang="cs-CZ" sz="4400" b="0" i="0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.</m:t>
                      </m:r>
                      <m:r>
                        <m:rPr>
                          <m:nor/>
                        </m:rPr>
                        <a:rPr lang="cs-CZ" sz="4400" b="0" i="0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t</m:t>
                      </m:r>
                    </m:oMath>
                  </m:oMathPara>
                </a14:m>
                <a:endParaRPr lang="cs-CZ" sz="4400" dirty="0">
                  <a:solidFill>
                    <a:srgbClr val="C00000"/>
                  </a:solidFill>
                </a:endParaRPr>
              </a:p>
            </p:txBody>
          </p:sp>
        </mc:Choice>
        <mc:Fallback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52120" y="4221088"/>
                <a:ext cx="1512168" cy="769441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  <a:ln>
                <a:solidFill>
                  <a:srgbClr val="C0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5275462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1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1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7" dur="500"/>
                                        <p:tgtEl>
                                          <p:spTgt spid="51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51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9" grpId="0" animBg="1"/>
      <p:bldP spid="10" grpId="0" animBg="1"/>
      <p:bldP spid="11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Pohyb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graphicFrame>
            <p:nvGraphicFramePr>
              <p:cNvPr id="4" name="Tabulka 3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4000271647"/>
                  </p:ext>
                </p:extLst>
              </p:nvPr>
            </p:nvGraphicFramePr>
            <p:xfrm>
              <a:off x="2987824" y="1556792"/>
              <a:ext cx="3384376" cy="2912999"/>
            </p:xfrm>
            <a:graphic>
              <a:graphicData uri="http://schemas.openxmlformats.org/drawingml/2006/table">
                <a:tbl>
                  <a:tblPr>
                    <a:tableStyleId>{69C7853C-536D-4A76-A0AE-DD22124D55A5}</a:tableStyleId>
                  </a:tblPr>
                  <a:tblGrid>
                    <a:gridCol w="1080120"/>
                    <a:gridCol w="1080120"/>
                    <a:gridCol w="1224136"/>
                  </a:tblGrid>
                  <a:tr h="0">
                    <a:tc>
                      <a:txBody>
                        <a:bodyPr/>
                        <a:lstStyle/>
                        <a:p>
                          <a:pPr algn="ctr" fontAlgn="b"/>
                          <a:r>
                            <a:rPr lang="cs-CZ" sz="2000" u="none" strike="noStrike" dirty="0">
                              <a:effectLst/>
                            </a:rPr>
                            <a:t> </a:t>
                          </a:r>
                          <a:endParaRPr lang="cs-CZ" sz="2000" b="0" i="0" u="none" strike="noStrike" dirty="0">
                            <a:effectLst/>
                            <a:latin typeface="Arial"/>
                          </a:endParaRPr>
                        </a:p>
                      </a:txBody>
                      <a:tcPr marL="9525" marR="9525" marT="9525" marB="0" anchor="b"/>
                    </a:tc>
                    <a:tc gridSpan="2">
                      <a:txBody>
                        <a:bodyPr/>
                        <a:lstStyle/>
                        <a:p>
                          <a:pPr algn="l" fontAlgn="b"/>
                          <a:endParaRPr lang="cs-CZ" sz="2000" b="0" i="0" u="none" strike="noStrike" dirty="0">
                            <a:effectLst/>
                            <a:latin typeface="Arial"/>
                          </a:endParaRPr>
                        </a:p>
                        <a:p>
                          <a:pPr algn="ctr" fontAlgn="b"/>
                          <a:r>
                            <a:rPr lang="cs-CZ" sz="2000" u="none" strike="noStrike" dirty="0">
                              <a:effectLst/>
                            </a:rPr>
                            <a:t> </a:t>
                          </a:r>
                          <a:r>
                            <a:rPr lang="cs-CZ" sz="2000" u="none" strike="noStrike" dirty="0" smtClean="0">
                              <a:effectLst/>
                            </a:rPr>
                            <a:t>jednotky </a:t>
                          </a:r>
                          <a:endParaRPr lang="cs-CZ" sz="2000" b="0" i="0" u="none" strike="noStrike" dirty="0">
                            <a:effectLst/>
                            <a:latin typeface="Arial"/>
                          </a:endParaRPr>
                        </a:p>
                      </a:txBody>
                      <a:tcPr marL="9525" marR="9525" marT="9525" marB="0" anchor="b">
                        <a:solidFill>
                          <a:schemeClr val="accent3">
                            <a:lumMod val="40000"/>
                            <a:lumOff val="60000"/>
                          </a:schemeClr>
                        </a:solidFill>
                      </a:tcPr>
                    </a:tc>
                    <a:tc hMerge="1">
                      <a:txBody>
                        <a:bodyPr/>
                        <a:lstStyle/>
                        <a:p>
                          <a:pPr algn="l" fontAlgn="b"/>
                          <a:endParaRPr lang="cs-CZ" sz="2000" b="0" i="0" u="none" strike="noStrike" dirty="0">
                            <a:effectLst/>
                            <a:latin typeface="Arial"/>
                          </a:endParaRPr>
                        </a:p>
                      </a:txBody>
                      <a:tcPr marL="9525" marR="9525" marT="9525" marB="0" anchor="b"/>
                    </a:tc>
                  </a:tr>
                  <a:tr h="0">
                    <a:tc>
                      <a:txBody>
                        <a:bodyPr/>
                        <a:lstStyle/>
                        <a:p>
                          <a:pPr algn="ctr" fontAlgn="b"/>
                          <a:endParaRPr lang="cs-CZ" sz="2000" u="none" strike="noStrike" dirty="0" smtClean="0">
                            <a:effectLst/>
                          </a:endParaRPr>
                        </a:p>
                        <a:p>
                          <a:pPr algn="ctr" fontAlgn="b"/>
                          <a:r>
                            <a:rPr lang="cs-CZ" sz="2000" u="none" strike="noStrike" dirty="0" smtClean="0">
                              <a:effectLst/>
                            </a:rPr>
                            <a:t>dráha</a:t>
                          </a:r>
                          <a:endParaRPr lang="cs-CZ" sz="2000" b="0" i="0" u="none" strike="noStrike" dirty="0">
                            <a:effectLst/>
                            <a:latin typeface="Arial"/>
                          </a:endParaRPr>
                        </a:p>
                      </a:txBody>
                      <a:tcPr marL="9525" marR="9525" marT="9525" marB="0" anchor="b">
                        <a:solidFill>
                          <a:schemeClr val="accent3">
                            <a:lumMod val="60000"/>
                            <a:lumOff val="4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 fontAlgn="b"/>
                          <a:r>
                            <a:rPr lang="cs-CZ" sz="2000" i="1" u="none" strike="noStrike" dirty="0" smtClean="0">
                              <a:effectLst/>
                            </a:rPr>
                            <a:t>   m</a:t>
                          </a:r>
                          <a:endParaRPr lang="cs-CZ" sz="2000" b="0" i="1" u="none" strike="noStrike" dirty="0">
                            <a:effectLst/>
                            <a:latin typeface="Arial"/>
                          </a:endParaRPr>
                        </a:p>
                      </a:txBody>
                      <a:tcPr marL="9525" marR="9525" marT="9525" marB="0" anchor="b"/>
                    </a:tc>
                    <a:tc>
                      <a:txBody>
                        <a:bodyPr/>
                        <a:lstStyle/>
                        <a:p>
                          <a:pPr algn="ctr" fontAlgn="b"/>
                          <a:r>
                            <a:rPr lang="cs-CZ" sz="2000" i="1" u="none" strike="noStrike" dirty="0">
                              <a:effectLst/>
                            </a:rPr>
                            <a:t> </a:t>
                          </a:r>
                          <a:r>
                            <a:rPr lang="cs-CZ" sz="2000" i="1" u="none" strike="noStrike" dirty="0" smtClean="0">
                              <a:effectLst/>
                            </a:rPr>
                            <a:t>km</a:t>
                          </a:r>
                          <a:endParaRPr lang="cs-CZ" sz="2000" b="0" i="1" u="none" strike="noStrike" dirty="0">
                            <a:effectLst/>
                            <a:latin typeface="Arial"/>
                          </a:endParaRPr>
                        </a:p>
                      </a:txBody>
                      <a:tcPr marL="9525" marR="9525" marT="9525" marB="0" anchor="b"/>
                    </a:tc>
                  </a:tr>
                  <a:tr h="0">
                    <a:tc>
                      <a:txBody>
                        <a:bodyPr/>
                        <a:lstStyle/>
                        <a:p>
                          <a:pPr algn="ctr" fontAlgn="b"/>
                          <a:endParaRPr lang="cs-CZ" sz="2000" u="none" strike="noStrike" dirty="0" smtClean="0">
                            <a:effectLst/>
                          </a:endParaRPr>
                        </a:p>
                        <a:p>
                          <a:pPr algn="ctr" fontAlgn="b"/>
                          <a:r>
                            <a:rPr lang="cs-CZ" sz="2000" u="none" strike="noStrike" dirty="0" smtClean="0">
                              <a:effectLst/>
                            </a:rPr>
                            <a:t>čas</a:t>
                          </a:r>
                        </a:p>
                      </a:txBody>
                      <a:tcPr marL="9525" marR="9525" marT="9525" marB="0" anchor="ctr">
                        <a:solidFill>
                          <a:schemeClr val="accent3">
                            <a:lumMod val="60000"/>
                            <a:lumOff val="4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 fontAlgn="b"/>
                          <a:r>
                            <a:rPr lang="cs-CZ" sz="2000" i="1" u="none" strike="noStrike" dirty="0" smtClean="0">
                              <a:effectLst/>
                            </a:rPr>
                            <a:t>   s</a:t>
                          </a:r>
                          <a:endParaRPr lang="cs-CZ" sz="2000" b="0" i="1" u="none" strike="noStrike" dirty="0">
                            <a:effectLst/>
                            <a:latin typeface="Arial"/>
                          </a:endParaRPr>
                        </a:p>
                      </a:txBody>
                      <a:tcPr marL="9525" marR="9525" marT="9525" marB="0" anchor="b"/>
                    </a:tc>
                    <a:tc>
                      <a:txBody>
                        <a:bodyPr/>
                        <a:lstStyle/>
                        <a:p>
                          <a:pPr algn="ctr" fontAlgn="b"/>
                          <a:r>
                            <a:rPr lang="cs-CZ" sz="2000" i="1" u="none" strike="noStrike" dirty="0">
                              <a:effectLst/>
                            </a:rPr>
                            <a:t> </a:t>
                          </a:r>
                          <a:r>
                            <a:rPr lang="cs-CZ" sz="2000" i="1" u="none" strike="noStrike" dirty="0" smtClean="0">
                              <a:effectLst/>
                            </a:rPr>
                            <a:t>h</a:t>
                          </a:r>
                          <a:endParaRPr lang="cs-CZ" sz="2000" b="0" i="1" u="none" strike="noStrike" dirty="0">
                            <a:effectLst/>
                            <a:latin typeface="Arial"/>
                          </a:endParaRPr>
                        </a:p>
                      </a:txBody>
                      <a:tcPr marL="9525" marR="9525" marT="9525" marB="0" anchor="b"/>
                    </a:tc>
                  </a:tr>
                  <a:tr h="734913"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b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cs-CZ" sz="2000" u="none" strike="noStrike" dirty="0" smtClean="0">
                              <a:effectLst/>
                            </a:rPr>
                            <a:t>rychlost</a:t>
                          </a:r>
                        </a:p>
                      </a:txBody>
                      <a:tcPr marL="9525" marR="9525" marT="9525" marB="0" anchor="ctr">
                        <a:solidFill>
                          <a:schemeClr val="accent3">
                            <a:lumMod val="60000"/>
                            <a:lumOff val="4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 fontAlgn="b"/>
                          <a:endParaRPr lang="cs-CZ" sz="2000" i="1" u="none" strike="noStrike" dirty="0" smtClean="0">
                            <a:effectLst/>
                          </a:endParaRPr>
                        </a:p>
                        <a:p>
                          <a:pPr algn="ctr" fontAlgn="b"/>
                          <a:r>
                            <a:rPr lang="cs-CZ" sz="2000" i="1" u="none" strike="noStrike" dirty="0" smtClean="0">
                              <a:effectLst/>
                            </a:rPr>
                            <a:t> </a:t>
                          </a:r>
                          <a14:m>
                            <m:oMath xmlns:m="http://schemas.openxmlformats.org/officeDocument/2006/math">
                              <m:f>
                                <m:fPr>
                                  <m:ctrlPr>
                                    <a:rPr lang="cs-CZ" sz="2000" i="1" u="none" strike="noStrike" smtClean="0">
                                      <a:effectLst/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m:rPr>
                                      <m:nor/>
                                    </m:rPr>
                                    <a:rPr lang="cs-CZ" sz="2000" i="1" u="none" strike="noStrike" smtClean="0">
                                      <a:effectLst/>
                                    </a:rPr>
                                    <m:t>m</m:t>
                                  </m:r>
                                </m:num>
                                <m:den>
                                  <m:r>
                                    <m:rPr>
                                      <m:nor/>
                                    </m:rPr>
                                    <a:rPr lang="cs-CZ" sz="2000" i="1" u="none" strike="noStrike" smtClean="0">
                                      <a:effectLst/>
                                    </a:rPr>
                                    <m:t>s</m:t>
                                  </m:r>
                                </m:den>
                              </m:f>
                            </m:oMath>
                          </a14:m>
                          <a:endParaRPr lang="cs-CZ" sz="2000" i="1" u="none" strike="noStrike" dirty="0" smtClean="0">
                            <a:effectLst/>
                          </a:endParaRPr>
                        </a:p>
                        <a:p>
                          <a:pPr algn="l" fontAlgn="b"/>
                          <a:endParaRPr lang="cs-CZ" sz="2000" b="0" i="1" u="none" strike="noStrike" dirty="0">
                            <a:effectLst/>
                            <a:latin typeface="Arial"/>
                          </a:endParaRPr>
                        </a:p>
                      </a:txBody>
                      <a:tcPr marL="9525" marR="9525" marT="9525" marB="0" anchor="b"/>
                    </a:tc>
                    <a:tc>
                      <a:txBody>
                        <a:bodyPr/>
                        <a:lstStyle/>
                        <a:p>
                          <a:pPr algn="ctr" fontAlgn="b"/>
                          <a:r>
                            <a:rPr lang="cs-CZ" sz="2000" i="1" u="none" strike="noStrike" dirty="0">
                              <a:effectLst/>
                            </a:rPr>
                            <a:t> </a:t>
                          </a:r>
                          <a:r>
                            <a:rPr lang="cs-CZ" sz="2000" i="1" u="none" strike="noStrike" dirty="0" smtClean="0">
                              <a:effectLst/>
                            </a:rPr>
                            <a:t> </a:t>
                          </a:r>
                          <a14:m>
                            <m:oMath xmlns:m="http://schemas.openxmlformats.org/officeDocument/2006/math">
                              <m:f>
                                <m:fPr>
                                  <m:ctrlPr>
                                    <a:rPr lang="cs-CZ" sz="2000" i="1" u="none" strike="noStrike" smtClean="0">
                                      <a:effectLst/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m:rPr>
                                      <m:nor/>
                                    </m:rPr>
                                    <a:rPr lang="cs-CZ" sz="2000" b="0" i="1" u="none" strike="noStrike" smtClean="0">
                                      <a:effectLst/>
                                      <a:latin typeface="Cambria Math"/>
                                    </a:rPr>
                                    <m:t>k</m:t>
                                  </m:r>
                                  <m:r>
                                    <m:rPr>
                                      <m:nor/>
                                    </m:rPr>
                                    <a:rPr lang="cs-CZ" sz="2000" i="1" u="none" strike="noStrike" smtClean="0">
                                      <a:effectLst/>
                                    </a:rPr>
                                    <m:t>m</m:t>
                                  </m:r>
                                </m:num>
                                <m:den>
                                  <m:r>
                                    <m:rPr>
                                      <m:nor/>
                                    </m:rPr>
                                    <a:rPr lang="cs-CZ" sz="2000" b="0" i="1" u="none" strike="noStrike" smtClean="0">
                                      <a:effectLst/>
                                    </a:rPr>
                                    <m:t>h</m:t>
                                  </m:r>
                                </m:den>
                              </m:f>
                            </m:oMath>
                          </a14:m>
                          <a:endParaRPr lang="cs-CZ" sz="2000" b="0" i="1" u="none" strike="noStrike" dirty="0">
                            <a:effectLst/>
                            <a:latin typeface="Arial"/>
                          </a:endParaRPr>
                        </a:p>
                      </a:txBody>
                      <a:tcPr marL="9525" marR="9525" marT="9525" marB="0" anchor="ctr"/>
                    </a:tc>
                  </a:tr>
                </a:tbl>
              </a:graphicData>
            </a:graphic>
          </p:graphicFrame>
        </mc:Choice>
        <mc:Fallback>
          <p:graphicFrame>
            <p:nvGraphicFramePr>
              <p:cNvPr id="4" name="Tabulka 3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xmlns="" xmlns:a14="http://schemas.microsoft.com/office/drawing/2010/main" val="4000271647"/>
                  </p:ext>
                </p:extLst>
              </p:nvPr>
            </p:nvGraphicFramePr>
            <p:xfrm>
              <a:off x="2987824" y="1556792"/>
              <a:ext cx="3384376" cy="2912999"/>
            </p:xfrm>
            <a:graphic>
              <a:graphicData uri="http://schemas.openxmlformats.org/drawingml/2006/table">
                <a:tbl>
                  <a:tblPr>
                    <a:tableStyleId>{69C7853C-536D-4A76-A0AE-DD22124D55A5}</a:tableStyleId>
                  </a:tblPr>
                  <a:tblGrid>
                    <a:gridCol w="1080120"/>
                    <a:gridCol w="1080120"/>
                    <a:gridCol w="1224136"/>
                  </a:tblGrid>
                  <a:tr h="619125">
                    <a:tc>
                      <a:txBody>
                        <a:bodyPr/>
                        <a:lstStyle/>
                        <a:p>
                          <a:pPr algn="ctr" fontAlgn="b"/>
                          <a:r>
                            <a:rPr lang="cs-CZ" sz="2000" u="none" strike="noStrike" dirty="0">
                              <a:effectLst/>
                            </a:rPr>
                            <a:t> </a:t>
                          </a:r>
                          <a:endParaRPr lang="cs-CZ" sz="2000" b="0" i="0" u="none" strike="noStrike" dirty="0">
                            <a:effectLst/>
                            <a:latin typeface="Arial"/>
                          </a:endParaRPr>
                        </a:p>
                      </a:txBody>
                      <a:tcPr marL="9525" marR="9525" marT="9525" marB="0" anchor="b"/>
                    </a:tc>
                    <a:tc gridSpan="2">
                      <a:txBody>
                        <a:bodyPr/>
                        <a:lstStyle/>
                        <a:p>
                          <a:pPr algn="l" fontAlgn="b"/>
                          <a:endParaRPr lang="cs-CZ" sz="2000" b="0" i="0" u="none" strike="noStrike" dirty="0">
                            <a:effectLst/>
                            <a:latin typeface="Arial"/>
                          </a:endParaRPr>
                        </a:p>
                        <a:p>
                          <a:pPr algn="ctr" fontAlgn="b"/>
                          <a:r>
                            <a:rPr lang="cs-CZ" sz="2000" u="none" strike="noStrike" dirty="0">
                              <a:effectLst/>
                            </a:rPr>
                            <a:t> </a:t>
                          </a:r>
                          <a:r>
                            <a:rPr lang="cs-CZ" sz="2000" u="none" strike="noStrike" dirty="0" smtClean="0">
                              <a:effectLst/>
                            </a:rPr>
                            <a:t>jednotky </a:t>
                          </a:r>
                          <a:endParaRPr lang="cs-CZ" sz="2000" b="0" i="0" u="none" strike="noStrike" dirty="0">
                            <a:effectLst/>
                            <a:latin typeface="Arial"/>
                          </a:endParaRPr>
                        </a:p>
                      </a:txBody>
                      <a:tcPr marL="9525" marR="9525" marT="9525" marB="0" anchor="b">
                        <a:solidFill>
                          <a:schemeClr val="accent3">
                            <a:lumMod val="40000"/>
                            <a:lumOff val="60000"/>
                          </a:schemeClr>
                        </a:solidFill>
                      </a:tcPr>
                    </a:tc>
                    <a:tc hMerge="1">
                      <a:txBody>
                        <a:bodyPr/>
                        <a:lstStyle/>
                        <a:p>
                          <a:pPr algn="l" fontAlgn="b"/>
                          <a:endParaRPr lang="cs-CZ" sz="2000" b="0" i="0" u="none" strike="noStrike" dirty="0">
                            <a:effectLst/>
                            <a:latin typeface="Arial"/>
                          </a:endParaRPr>
                        </a:p>
                      </a:txBody>
                      <a:tcPr marL="9525" marR="9525" marT="9525" marB="0" anchor="b"/>
                    </a:tc>
                  </a:tr>
                  <a:tr h="619125">
                    <a:tc>
                      <a:txBody>
                        <a:bodyPr/>
                        <a:lstStyle/>
                        <a:p>
                          <a:pPr algn="ctr" fontAlgn="b"/>
                          <a:endParaRPr lang="cs-CZ" sz="2000" u="none" strike="noStrike" dirty="0" smtClean="0">
                            <a:effectLst/>
                          </a:endParaRPr>
                        </a:p>
                        <a:p>
                          <a:pPr algn="ctr" fontAlgn="b"/>
                          <a:r>
                            <a:rPr lang="cs-CZ" sz="2000" u="none" strike="noStrike" dirty="0" smtClean="0">
                              <a:effectLst/>
                            </a:rPr>
                            <a:t>dráha</a:t>
                          </a:r>
                          <a:endParaRPr lang="cs-CZ" sz="2000" b="0" i="0" u="none" strike="noStrike" dirty="0">
                            <a:effectLst/>
                            <a:latin typeface="Arial"/>
                          </a:endParaRPr>
                        </a:p>
                      </a:txBody>
                      <a:tcPr marL="9525" marR="9525" marT="9525" marB="0" anchor="b">
                        <a:solidFill>
                          <a:schemeClr val="accent3">
                            <a:lumMod val="60000"/>
                            <a:lumOff val="4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 fontAlgn="b"/>
                          <a:r>
                            <a:rPr lang="cs-CZ" sz="2000" i="1" u="none" strike="noStrike" dirty="0" smtClean="0">
                              <a:effectLst/>
                            </a:rPr>
                            <a:t>   m</a:t>
                          </a:r>
                          <a:endParaRPr lang="cs-CZ" sz="2000" b="0" i="1" u="none" strike="noStrike" dirty="0">
                            <a:effectLst/>
                            <a:latin typeface="Arial"/>
                          </a:endParaRPr>
                        </a:p>
                      </a:txBody>
                      <a:tcPr marL="9525" marR="9525" marT="9525" marB="0" anchor="b"/>
                    </a:tc>
                    <a:tc>
                      <a:txBody>
                        <a:bodyPr/>
                        <a:lstStyle/>
                        <a:p>
                          <a:pPr algn="ctr" fontAlgn="b"/>
                          <a:r>
                            <a:rPr lang="cs-CZ" sz="2000" i="1" u="none" strike="noStrike" dirty="0">
                              <a:effectLst/>
                            </a:rPr>
                            <a:t> </a:t>
                          </a:r>
                          <a:r>
                            <a:rPr lang="cs-CZ" sz="2000" i="1" u="none" strike="noStrike" dirty="0" smtClean="0">
                              <a:effectLst/>
                            </a:rPr>
                            <a:t>km</a:t>
                          </a:r>
                          <a:endParaRPr lang="cs-CZ" sz="2000" b="0" i="1" u="none" strike="noStrike" dirty="0">
                            <a:effectLst/>
                            <a:latin typeface="Arial"/>
                          </a:endParaRPr>
                        </a:p>
                      </a:txBody>
                      <a:tcPr marL="9525" marR="9525" marT="9525" marB="0" anchor="b"/>
                    </a:tc>
                  </a:tr>
                  <a:tr h="619125">
                    <a:tc>
                      <a:txBody>
                        <a:bodyPr/>
                        <a:lstStyle/>
                        <a:p>
                          <a:pPr algn="ctr" fontAlgn="b"/>
                          <a:endParaRPr lang="cs-CZ" sz="2000" u="none" strike="noStrike" dirty="0" smtClean="0">
                            <a:effectLst/>
                          </a:endParaRPr>
                        </a:p>
                        <a:p>
                          <a:pPr algn="ctr" fontAlgn="b"/>
                          <a:r>
                            <a:rPr lang="cs-CZ" sz="2000" u="none" strike="noStrike" dirty="0" smtClean="0">
                              <a:effectLst/>
                            </a:rPr>
                            <a:t>čas</a:t>
                          </a:r>
                        </a:p>
                      </a:txBody>
                      <a:tcPr marL="9525" marR="9525" marT="9525" marB="0" anchor="ctr">
                        <a:solidFill>
                          <a:schemeClr val="accent3">
                            <a:lumMod val="60000"/>
                            <a:lumOff val="4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 fontAlgn="b"/>
                          <a:r>
                            <a:rPr lang="cs-CZ" sz="2000" i="1" u="none" strike="noStrike" dirty="0" smtClean="0">
                              <a:effectLst/>
                            </a:rPr>
                            <a:t>   s</a:t>
                          </a:r>
                          <a:endParaRPr lang="cs-CZ" sz="2000" b="0" i="1" u="none" strike="noStrike" dirty="0">
                            <a:effectLst/>
                            <a:latin typeface="Arial"/>
                          </a:endParaRPr>
                        </a:p>
                      </a:txBody>
                      <a:tcPr marL="9525" marR="9525" marT="9525" marB="0" anchor="b"/>
                    </a:tc>
                    <a:tc>
                      <a:txBody>
                        <a:bodyPr/>
                        <a:lstStyle/>
                        <a:p>
                          <a:pPr algn="ctr" fontAlgn="b"/>
                          <a:r>
                            <a:rPr lang="cs-CZ" sz="2000" i="1" u="none" strike="noStrike" dirty="0">
                              <a:effectLst/>
                            </a:rPr>
                            <a:t> </a:t>
                          </a:r>
                          <a:r>
                            <a:rPr lang="cs-CZ" sz="2000" i="1" u="none" strike="noStrike" dirty="0" smtClean="0">
                              <a:effectLst/>
                            </a:rPr>
                            <a:t>h</a:t>
                          </a:r>
                          <a:endParaRPr lang="cs-CZ" sz="2000" b="0" i="1" u="none" strike="noStrike" dirty="0">
                            <a:effectLst/>
                            <a:latin typeface="Arial"/>
                          </a:endParaRPr>
                        </a:p>
                      </a:txBody>
                      <a:tcPr marL="9525" marR="9525" marT="9525" marB="0" anchor="b"/>
                    </a:tc>
                  </a:tr>
                  <a:tr h="1055624"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b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cs-CZ" sz="2000" u="none" strike="noStrike" dirty="0" smtClean="0">
                              <a:effectLst/>
                            </a:rPr>
                            <a:t>rychlost</a:t>
                          </a:r>
                        </a:p>
                      </a:txBody>
                      <a:tcPr marL="9525" marR="9525" marT="9525" marB="0" anchor="ctr">
                        <a:solidFill>
                          <a:schemeClr val="accent3">
                            <a:lumMod val="60000"/>
                            <a:lumOff val="4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marL="9525" marR="9525" marT="9525" marB="0" anchor="b">
                        <a:blipFill rotWithShape="1">
                          <a:blip r:embed="rId2"/>
                          <a:stretch>
                            <a:fillRect l="-103955" t="-178035" r="-117514" b="-635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marL="9525" marR="9525" marT="9525" marB="0" anchor="ctr">
                        <a:blipFill rotWithShape="1">
                          <a:blip r:embed="rId2"/>
                          <a:stretch>
                            <a:fillRect l="-179602" t="-178035" r="-3483" b="-6358"/>
                          </a:stretch>
                        </a:blipFill>
                      </a:tcPr>
                    </a:tc>
                  </a:tr>
                </a:tbl>
              </a:graphicData>
            </a:graphic>
          </p:graphicFrame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5" name="TextovéPole 4"/>
              <p:cNvSpPr txBox="1"/>
              <p:nvPr/>
            </p:nvSpPr>
            <p:spPr>
              <a:xfrm>
                <a:off x="3419872" y="5013176"/>
                <a:ext cx="2415085" cy="712887"/>
              </a:xfrm>
              <a:prstGeom prst="rect">
                <a:avLst/>
              </a:prstGeom>
              <a:gradFill flip="none" rotWithShape="1">
                <a:gsLst>
                  <a:gs pos="0">
                    <a:srgbClr val="92D050">
                      <a:tint val="66000"/>
                      <a:satMod val="160000"/>
                    </a:srgbClr>
                  </a:gs>
                  <a:gs pos="50000">
                    <a:srgbClr val="92D050">
                      <a:tint val="44500"/>
                      <a:satMod val="160000"/>
                    </a:srgbClr>
                  </a:gs>
                  <a:gs pos="100000">
                    <a:srgbClr val="92D050">
                      <a:tint val="23500"/>
                      <a:satMod val="160000"/>
                    </a:srgbClr>
                  </a:gs>
                </a:gsLst>
                <a:lin ang="16200000" scaled="1"/>
                <a:tileRect/>
              </a:gradFill>
              <a:ln w="12700">
                <a:solidFill>
                  <a:schemeClr val="accent3">
                    <a:lumMod val="75000"/>
                  </a:schemeClr>
                </a:solidFill>
              </a:ln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/>
                  <a:t>1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</a:rPr>
                          <m:t>𝑚</m:t>
                        </m:r>
                        <m:r>
                          <a:rPr lang="cs-CZ" sz="2800" b="0" i="1" smtClean="0">
                            <a:latin typeface="Cambria Math"/>
                          </a:rPr>
                          <m:t>  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</a:rPr>
                          <m:t>𝑠</m:t>
                        </m:r>
                      </m:den>
                    </m:f>
                    <m:r>
                      <a:rPr lang="cs-CZ" sz="2800" b="0" i="1" smtClean="0">
                        <a:latin typeface="Cambria Math"/>
                      </a:rPr>
                      <m:t>=3,6 </m:t>
                    </m:r>
                    <m:f>
                      <m:fPr>
                        <m:ctrlPr>
                          <a:rPr lang="cs-CZ" sz="28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</a:rPr>
                          <m:t>𝑘</m:t>
                        </m:r>
                        <m:r>
                          <a:rPr lang="cs-CZ" sz="2800" i="1">
                            <a:latin typeface="Cambria Math"/>
                          </a:rPr>
                          <m:t>𝑚</m:t>
                        </m:r>
                        <m:r>
                          <a:rPr lang="cs-CZ" sz="2800" i="1">
                            <a:latin typeface="Cambria Math"/>
                          </a:rPr>
                          <m:t>  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</a:rPr>
                          <m:t>h</m:t>
                        </m:r>
                      </m:den>
                    </m:f>
                  </m:oMath>
                </a14:m>
                <a:endParaRPr lang="cs-CZ" sz="2800" dirty="0"/>
              </a:p>
            </p:txBody>
          </p:sp>
        </mc:Choice>
        <mc:Fallback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19872" y="5013176"/>
                <a:ext cx="2415085" cy="712887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l="-4774" b="-10084"/>
                </a:stretch>
              </a:blipFill>
              <a:ln w="12700">
                <a:solidFill>
                  <a:schemeClr val="accent3">
                    <a:lumMod val="75000"/>
                  </a:schemeClr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ovéPole 5"/>
          <p:cNvSpPr txBox="1"/>
          <p:nvPr/>
        </p:nvSpPr>
        <p:spPr>
          <a:xfrm>
            <a:off x="323528" y="4941168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Převod jednotek délky 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087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4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Pohyb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87624" y="1340768"/>
            <a:ext cx="74168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 </a:t>
            </a:r>
            <a:r>
              <a:rPr lang="cs-CZ" sz="2400" i="1" dirty="0" smtClean="0"/>
              <a:t>podle trajektorie </a:t>
            </a:r>
            <a:r>
              <a:rPr lang="cs-CZ" sz="2400" dirty="0" smtClean="0"/>
              <a:t>(dráha, kterou </a:t>
            </a:r>
            <a:r>
              <a:rPr lang="cs-CZ" sz="2400" dirty="0" smtClean="0"/>
              <a:t>při </a:t>
            </a:r>
            <a:r>
              <a:rPr lang="cs-CZ" sz="2400" dirty="0" smtClean="0"/>
              <a:t>pohybu opíše bod)</a:t>
            </a:r>
            <a:endParaRPr lang="cs-CZ" sz="2400" dirty="0"/>
          </a:p>
        </p:txBody>
      </p:sp>
      <p:cxnSp>
        <p:nvCxnSpPr>
          <p:cNvPr id="7" name="Přímá spojnice se šipkou 6"/>
          <p:cNvCxnSpPr/>
          <p:nvPr/>
        </p:nvCxnSpPr>
        <p:spPr>
          <a:xfrm flipH="1">
            <a:off x="2123728" y="1772816"/>
            <a:ext cx="1512168" cy="432048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4644008" y="1772816"/>
            <a:ext cx="1384121" cy="515341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55576" y="2348880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přímočarý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516216" y="2420888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křivočarý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2" name="Krychle 11"/>
          <p:cNvSpPr/>
          <p:nvPr/>
        </p:nvSpPr>
        <p:spPr>
          <a:xfrm>
            <a:off x="1043608" y="2924944"/>
            <a:ext cx="288032" cy="288032"/>
          </a:xfrm>
          <a:prstGeom prst="cube">
            <a:avLst/>
          </a:prstGeom>
          <a:blipFill>
            <a:blip r:embed="rId2" cstate="print"/>
            <a:tile tx="0" ty="0" sx="100000" sy="100000" flip="none" algn="tl"/>
          </a:blip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16" name="Přímá spojnice se šipkou 15"/>
          <p:cNvCxnSpPr/>
          <p:nvPr/>
        </p:nvCxnSpPr>
        <p:spPr>
          <a:xfrm>
            <a:off x="1187624" y="3068960"/>
            <a:ext cx="1944216" cy="0"/>
          </a:xfrm>
          <a:prstGeom prst="straightConnector1">
            <a:avLst/>
          </a:prstGeom>
          <a:ln w="28575">
            <a:solidFill>
              <a:schemeClr val="accent1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Krychle 16"/>
          <p:cNvSpPr/>
          <p:nvPr/>
        </p:nvSpPr>
        <p:spPr>
          <a:xfrm>
            <a:off x="5724128" y="2996952"/>
            <a:ext cx="288032" cy="288032"/>
          </a:xfrm>
          <a:prstGeom prst="cube">
            <a:avLst/>
          </a:prstGeom>
          <a:blipFill>
            <a:blip r:embed="rId2" cstate="print"/>
            <a:tile tx="0" ty="0" sx="100000" sy="100000" flip="none" algn="tl"/>
          </a:blip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Volný tvar 23"/>
          <p:cNvSpPr/>
          <p:nvPr/>
        </p:nvSpPr>
        <p:spPr>
          <a:xfrm>
            <a:off x="5868145" y="2636912"/>
            <a:ext cx="1728192" cy="1152128"/>
          </a:xfrm>
          <a:custGeom>
            <a:avLst/>
            <a:gdLst>
              <a:gd name="connsiteX0" fmla="*/ 0 w 2050473"/>
              <a:gd name="connsiteY0" fmla="*/ 761099 h 1846674"/>
              <a:gd name="connsiteX1" fmla="*/ 401782 w 2050473"/>
              <a:gd name="connsiteY1" fmla="*/ 40663 h 1846674"/>
              <a:gd name="connsiteX2" fmla="*/ 1288473 w 2050473"/>
              <a:gd name="connsiteY2" fmla="*/ 1841754 h 1846674"/>
              <a:gd name="connsiteX3" fmla="*/ 2050473 w 2050473"/>
              <a:gd name="connsiteY3" fmla="*/ 470154 h 18466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050473" h="1846674">
                <a:moveTo>
                  <a:pt x="0" y="761099"/>
                </a:moveTo>
                <a:cubicBezTo>
                  <a:pt x="93518" y="310826"/>
                  <a:pt x="187037" y="-139446"/>
                  <a:pt x="401782" y="40663"/>
                </a:cubicBezTo>
                <a:cubicBezTo>
                  <a:pt x="616527" y="220772"/>
                  <a:pt x="1013691" y="1770172"/>
                  <a:pt x="1288473" y="1841754"/>
                </a:cubicBezTo>
                <a:cubicBezTo>
                  <a:pt x="1563255" y="1913336"/>
                  <a:pt x="1806864" y="1191745"/>
                  <a:pt x="2050473" y="470154"/>
                </a:cubicBezTo>
              </a:path>
            </a:pathLst>
          </a:custGeom>
          <a:noFill/>
          <a:ln>
            <a:headEnd type="none" w="med" len="med"/>
            <a:tailEnd type="arrow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19" name="Přímá spojnice se šipkou 18"/>
          <p:cNvCxnSpPr/>
          <p:nvPr/>
        </p:nvCxnSpPr>
        <p:spPr>
          <a:xfrm flipH="1">
            <a:off x="2051720" y="3933056"/>
            <a:ext cx="1440160" cy="576064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5004048" y="3933056"/>
            <a:ext cx="1368152" cy="576064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683568" y="4365104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posuvný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444208" y="4293096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otáčivý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79512" y="4797152"/>
            <a:ext cx="44644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 všechny body tělesa opíšou stejnou dráhu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572000" y="4797152"/>
            <a:ext cx="4896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 různé body tělesa opíšou různě dlouhou dráhu</a:t>
            </a:r>
            <a:endParaRPr lang="cs-CZ" dirty="0"/>
          </a:p>
        </p:txBody>
      </p:sp>
      <p:sp>
        <p:nvSpPr>
          <p:cNvPr id="26" name="Krychle 25"/>
          <p:cNvSpPr/>
          <p:nvPr/>
        </p:nvSpPr>
        <p:spPr>
          <a:xfrm>
            <a:off x="395536" y="5445224"/>
            <a:ext cx="504056" cy="648072"/>
          </a:xfrm>
          <a:prstGeom prst="cube">
            <a:avLst/>
          </a:prstGeom>
          <a:blipFill>
            <a:blip r:embed="rId3" cstate="print"/>
            <a:tile tx="0" ty="0" sx="100000" sy="100000" flip="none" algn="tl"/>
          </a:blip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8" name="Přímá spojnice se šipkou 27"/>
          <p:cNvCxnSpPr/>
          <p:nvPr/>
        </p:nvCxnSpPr>
        <p:spPr>
          <a:xfrm>
            <a:off x="827584" y="5733256"/>
            <a:ext cx="2232248" cy="0"/>
          </a:xfrm>
          <a:prstGeom prst="straightConnector1">
            <a:avLst/>
          </a:prstGeom>
          <a:ln w="190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>
            <a:off x="395536" y="6021288"/>
            <a:ext cx="2376264" cy="0"/>
          </a:xfrm>
          <a:prstGeom prst="straightConnector1">
            <a:avLst/>
          </a:prstGeom>
          <a:ln w="190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/>
          <p:nvPr/>
        </p:nvCxnSpPr>
        <p:spPr>
          <a:xfrm>
            <a:off x="899592" y="5445224"/>
            <a:ext cx="2232248" cy="0"/>
          </a:xfrm>
          <a:prstGeom prst="straightConnector1">
            <a:avLst/>
          </a:prstGeom>
          <a:ln w="190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Krychle 33"/>
          <p:cNvSpPr/>
          <p:nvPr/>
        </p:nvSpPr>
        <p:spPr>
          <a:xfrm>
            <a:off x="5796136" y="5373216"/>
            <a:ext cx="720081" cy="648072"/>
          </a:xfrm>
          <a:prstGeom prst="cube">
            <a:avLst/>
          </a:prstGeom>
          <a:blipFill>
            <a:blip r:embed="rId4" cstate="print">
              <a:biLevel thresh="50000"/>
            </a:blip>
            <a:tile tx="0" ty="0" sx="100000" sy="100000" flip="none" algn="tl"/>
          </a:blip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35"/>
          <p:cNvSpPr/>
          <p:nvPr/>
        </p:nvSpPr>
        <p:spPr>
          <a:xfrm>
            <a:off x="5724128" y="5229200"/>
            <a:ext cx="864096" cy="86409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36"/>
          <p:cNvSpPr/>
          <p:nvPr/>
        </p:nvSpPr>
        <p:spPr>
          <a:xfrm>
            <a:off x="5868144" y="5373216"/>
            <a:ext cx="567680" cy="56768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703539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63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0 L 0.20469 0 " pathEditMode="relative" rAng="0" ptsTypes="AA">
                                      <p:cBhvr>
                                        <p:cTn id="3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226" y="0"/>
                                    </p:animMotion>
                                  </p:childTnLst>
                                </p:cTn>
                              </p:par>
                              <p:par>
                                <p:cTn id="34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37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3.33333E-6 L 0.0092 -0.05903 L 0.03472 -0.07709 L 0.03472 -0.07686 L 0.06805 0.00069 C 0.07777 0.02291 0.08889 0.04699 0.09305 0.05625 C 0.09722 0.06551 0.08663 0.05 0.09305 0.05625 C 0.09705 0.0625 0.11267 0.08703 0.11666 0.09328 L 0.11666 0.09352 L 0.14861 0.08217 L 0.18889 -0.01968 " pathEditMode="relative" rAng="0" ptsTypes="FAAAafaFAAF">
                                      <p:cBhvr>
                                        <p:cTn id="4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444" y="810"/>
                                    </p:animMotion>
                                  </p:childTnLst>
                                </p:cTn>
                              </p:par>
                              <p:par>
                                <p:cTn id="4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63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181 -0.00532 L 0.25591 -0.00532 " pathEditMode="relative" rAng="0" ptsTypes="AA">
                                      <p:cBhvr>
                                        <p:cTn id="83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205" y="0"/>
                                    </p:animMotion>
                                  </p:childTnLst>
                                </p:cTn>
                              </p:par>
                              <p:par>
                                <p:cTn id="84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0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01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3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4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6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0" grpId="0"/>
      <p:bldP spid="11" grpId="0"/>
      <p:bldP spid="12" grpId="0" animBg="1"/>
      <p:bldP spid="12" grpId="1" animBg="1"/>
      <p:bldP spid="17" grpId="0" animBg="1"/>
      <p:bldP spid="17" grpId="1" animBg="1"/>
      <p:bldP spid="24" grpId="0" animBg="1"/>
      <p:bldP spid="22" grpId="0"/>
      <p:bldP spid="23" grpId="0"/>
      <p:bldP spid="20" grpId="0"/>
      <p:bldP spid="25" grpId="0"/>
      <p:bldP spid="26" grpId="0" animBg="1"/>
      <p:bldP spid="26" grpId="1" animBg="1"/>
      <p:bldP spid="34" grpId="0" animBg="1"/>
      <p:bldP spid="34" grpId="1" animBg="1"/>
      <p:bldP spid="36" grpId="0" animBg="1"/>
      <p:bldP spid="3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-243408"/>
            <a:ext cx="7702624" cy="1226567"/>
          </a:xfrm>
        </p:spPr>
        <p:txBody>
          <a:bodyPr/>
          <a:lstStyle/>
          <a:p>
            <a:r>
              <a:rPr lang="cs-CZ" dirty="0" smtClean="0"/>
              <a:t>Pohyb</a:t>
            </a:r>
            <a:endParaRPr lang="cs-CZ" dirty="0"/>
          </a:p>
        </p:txBody>
      </p:sp>
      <p:graphicFrame>
        <p:nvGraphicFramePr>
          <p:cNvPr id="4" name="Graf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224060039"/>
              </p:ext>
            </p:extLst>
          </p:nvPr>
        </p:nvGraphicFramePr>
        <p:xfrm>
          <a:off x="0" y="2996952"/>
          <a:ext cx="4211960" cy="298266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TextovéPole 2"/>
              <p:cNvSpPr txBox="1"/>
              <p:nvPr/>
            </p:nvSpPr>
            <p:spPr>
              <a:xfrm>
                <a:off x="395536" y="980728"/>
                <a:ext cx="302433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i="1" dirty="0" smtClean="0"/>
                  <a:t>- </a:t>
                </a:r>
                <a:r>
                  <a:rPr lang="cs-CZ" sz="2400" i="1" dirty="0"/>
                  <a:t>p</a:t>
                </a:r>
                <a:r>
                  <a:rPr lang="cs-CZ" sz="2400" i="1" dirty="0" smtClean="0"/>
                  <a:t>odle  rychlosti</a:t>
                </a:r>
                <a:endParaRPr lang="cs-CZ" sz="2400" i="1" dirty="0"/>
              </a:p>
            </p:txBody>
          </p:sp>
        </mc:Choice>
        <mc:Fallback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980728"/>
                <a:ext cx="3024336" cy="461665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extovéPole 4"/>
          <p:cNvSpPr txBox="1"/>
          <p:nvPr/>
        </p:nvSpPr>
        <p:spPr>
          <a:xfrm>
            <a:off x="611560" y="1484784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rovnoměrný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339752" y="1484784"/>
            <a:ext cx="41044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 rychlost pohybu se nemění</a:t>
            </a:r>
            <a:endParaRPr lang="cs-CZ" sz="2400" dirty="0"/>
          </a:p>
        </p:txBody>
      </p:sp>
      <p:graphicFrame>
        <p:nvGraphicFramePr>
          <p:cNvPr id="9" name="Objek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2728396237"/>
              </p:ext>
            </p:extLst>
          </p:nvPr>
        </p:nvGraphicFramePr>
        <p:xfrm>
          <a:off x="2484438" y="2060575"/>
          <a:ext cx="4106862" cy="698500"/>
        </p:xfrm>
        <a:graphic>
          <a:graphicData uri="http://schemas.openxmlformats.org/presentationml/2006/ole">
            <p:oleObj spid="_x0000_s1064" name="List" r:id="rId5" imgW="2295577" imgH="390594" progId="Excel.Sheet.12">
              <p:embed/>
            </p:oleObj>
          </a:graphicData>
        </a:graphic>
      </p:graphicFrame>
      <p:pic>
        <p:nvPicPr>
          <p:cNvPr id="1029" name="Picture 5" descr="C:\Users\Monika\AppData\Local\Microsoft\Windows\Temporary Internet Files\Content.IE5\5I5MK1UU\MC900437099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4" y="5414392"/>
            <a:ext cx="1443608" cy="1443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1" name="Graf 10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1847259021"/>
              </p:ext>
            </p:extLst>
          </p:nvPr>
        </p:nvGraphicFramePr>
        <p:xfrm>
          <a:off x="4211960" y="2996952"/>
          <a:ext cx="4572000" cy="27432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</p:spTree>
    <p:extLst>
      <p:ext uri="{BB962C8B-B14F-4D97-AF65-F5344CB8AC3E}">
        <p14:creationId xmlns:p14="http://schemas.microsoft.com/office/powerpoint/2010/main" xmlns="" val="4254534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9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5.20231E-7 L 1.05312 -0.00023 " pathEditMode="relative" rAng="0" ptsTypes="AA">
                                      <p:cBhvr>
                                        <p:cTn id="36" dur="52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2656" y="-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P spid="3" grpId="0" animBg="1"/>
      <p:bldP spid="5" grpId="0"/>
      <p:bldP spid="6" grpId="0"/>
      <p:bldGraphic spid="11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-171400"/>
            <a:ext cx="7702624" cy="1226567"/>
          </a:xfrm>
        </p:spPr>
        <p:txBody>
          <a:bodyPr/>
          <a:lstStyle/>
          <a:p>
            <a:r>
              <a:rPr lang="cs-CZ" dirty="0" smtClean="0"/>
              <a:t>Pohyb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TextovéPole 2"/>
              <p:cNvSpPr txBox="1"/>
              <p:nvPr/>
            </p:nvSpPr>
            <p:spPr>
              <a:xfrm>
                <a:off x="827584" y="980728"/>
                <a:ext cx="302433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i="1" dirty="0" smtClean="0"/>
                  <a:t>- </a:t>
                </a:r>
                <a:r>
                  <a:rPr lang="cs-CZ" sz="2400" i="1" dirty="0"/>
                  <a:t>p</a:t>
                </a:r>
                <a:r>
                  <a:rPr lang="cs-CZ" sz="2400" i="1" dirty="0" smtClean="0"/>
                  <a:t>odle  rychlosti</a:t>
                </a:r>
                <a:endParaRPr lang="cs-CZ" sz="2400" i="1" dirty="0"/>
              </a:p>
            </p:txBody>
          </p:sp>
        </mc:Choice>
        <mc:Fallback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7584" y="980728"/>
                <a:ext cx="3024336" cy="461665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extovéPole 4"/>
          <p:cNvSpPr txBox="1"/>
          <p:nvPr/>
        </p:nvSpPr>
        <p:spPr>
          <a:xfrm>
            <a:off x="971600" y="1412776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nerovnoměrný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059832" y="1412776"/>
            <a:ext cx="41044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 rychlost pohybu se mění</a:t>
            </a:r>
            <a:endParaRPr lang="cs-CZ" sz="2400" dirty="0"/>
          </a:p>
        </p:txBody>
      </p:sp>
      <p:graphicFrame>
        <p:nvGraphicFramePr>
          <p:cNvPr id="7" name="Graf 6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1418313572"/>
              </p:ext>
            </p:extLst>
          </p:nvPr>
        </p:nvGraphicFramePr>
        <p:xfrm>
          <a:off x="467544" y="3068960"/>
          <a:ext cx="3528392" cy="266429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graphicFrame>
        <p:nvGraphicFramePr>
          <p:cNvPr id="9" name="Objek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242052462"/>
              </p:ext>
            </p:extLst>
          </p:nvPr>
        </p:nvGraphicFramePr>
        <p:xfrm>
          <a:off x="2267744" y="1988840"/>
          <a:ext cx="4387850" cy="771525"/>
        </p:xfrm>
        <a:graphic>
          <a:graphicData uri="http://schemas.openxmlformats.org/presentationml/2006/ole">
            <p:oleObj spid="_x0000_s3107" name="List" r:id="rId5" imgW="2314473" imgH="390594" progId="Excel.Sheet.12">
              <p:embed/>
            </p:oleObj>
          </a:graphicData>
        </a:graphic>
      </p:graphicFrame>
      <p:pic>
        <p:nvPicPr>
          <p:cNvPr id="10" name="Picture 5" descr="C:\Users\Monika\AppData\Local\Microsoft\Windows\Temporary Internet Files\Content.IE5\5I5MK1UU\MC900437099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4" y="5733256"/>
            <a:ext cx="1443608" cy="1443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1" name="Graf 10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3617946242"/>
              </p:ext>
            </p:extLst>
          </p:nvPr>
        </p:nvGraphicFramePr>
        <p:xfrm>
          <a:off x="4283968" y="3068960"/>
          <a:ext cx="4572000" cy="27432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</p:spTree>
    <p:extLst>
      <p:ext uri="{BB962C8B-B14F-4D97-AF65-F5344CB8AC3E}">
        <p14:creationId xmlns:p14="http://schemas.microsoft.com/office/powerpoint/2010/main" xmlns="" val="2349506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7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16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3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5 4.39306E-6 L 1.09271 -0.00024 " pathEditMode="relative" rAng="0" ptsTypes="AA">
                                      <p:cBhvr>
                                        <p:cTn id="4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2135" y="-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/>
      <p:bldP spid="6" grpId="0"/>
      <p:bldGraphic spid="7" grpId="0">
        <p:bldAsOne/>
      </p:bldGraphic>
      <p:bldGraphic spid="11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-171400"/>
            <a:ext cx="7702624" cy="1226567"/>
          </a:xfrm>
        </p:spPr>
        <p:txBody>
          <a:bodyPr/>
          <a:lstStyle/>
          <a:p>
            <a:r>
              <a:rPr lang="cs-CZ" dirty="0" smtClean="0"/>
              <a:t>Pohyb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548680"/>
            <a:ext cx="30243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- </a:t>
            </a:r>
            <a:r>
              <a:rPr lang="cs-CZ" sz="2400" i="1" dirty="0"/>
              <a:t>p</a:t>
            </a:r>
            <a:r>
              <a:rPr lang="cs-CZ" sz="2400" i="1" dirty="0" smtClean="0"/>
              <a:t>odle  rychlosti</a:t>
            </a:r>
            <a:endParaRPr lang="cs-CZ" sz="2400" i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980728"/>
            <a:ext cx="33843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rovnoměrně zrychlený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419872" y="980728"/>
            <a:ext cx="5724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 rychlost pohybu se rovnoměrně zrychluje</a:t>
            </a:r>
            <a:endParaRPr lang="cs-CZ" sz="2400" dirty="0"/>
          </a:p>
        </p:txBody>
      </p:sp>
      <p:pic>
        <p:nvPicPr>
          <p:cNvPr id="10" name="Picture 5" descr="C:\Users\Monika\AppData\Local\Microsoft\Windows\Temporary Internet Files\Content.IE5\5I5MK1UU\MC900437099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4" y="5733256"/>
            <a:ext cx="1443608" cy="1443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563485941"/>
              </p:ext>
            </p:extLst>
          </p:nvPr>
        </p:nvGraphicFramePr>
        <p:xfrm>
          <a:off x="2051720" y="1484784"/>
          <a:ext cx="5164138" cy="719138"/>
        </p:xfrm>
        <a:graphic>
          <a:graphicData uri="http://schemas.openxmlformats.org/presentationml/2006/ole">
            <p:oleObj spid="_x0000_s4125" name="List" r:id="rId4" imgW="2800367" imgH="390594" progId="Excel.Sheet.12">
              <p:embed/>
            </p:oleObj>
          </a:graphicData>
        </a:graphic>
      </p:graphicFrame>
      <p:graphicFrame>
        <p:nvGraphicFramePr>
          <p:cNvPr id="12" name="Graf 1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3092839332"/>
              </p:ext>
            </p:extLst>
          </p:nvPr>
        </p:nvGraphicFramePr>
        <p:xfrm>
          <a:off x="323528" y="2204864"/>
          <a:ext cx="4536504" cy="244827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graphicFrame>
        <p:nvGraphicFramePr>
          <p:cNvPr id="18" name="Graf 17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317951606"/>
              </p:ext>
            </p:extLst>
          </p:nvPr>
        </p:nvGraphicFramePr>
        <p:xfrm>
          <a:off x="4355976" y="4365104"/>
          <a:ext cx="4572000" cy="206134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graphicFrame>
        <p:nvGraphicFramePr>
          <p:cNvPr id="11" name="Graf 10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2175787439"/>
              </p:ext>
            </p:extLst>
          </p:nvPr>
        </p:nvGraphicFramePr>
        <p:xfrm>
          <a:off x="5076056" y="2204864"/>
          <a:ext cx="3816424" cy="245565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</p:spTree>
    <p:extLst>
      <p:ext uri="{BB962C8B-B14F-4D97-AF65-F5344CB8AC3E}">
        <p14:creationId xmlns:p14="http://schemas.microsoft.com/office/powerpoint/2010/main" xmlns="" val="8762326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Graphic spid="12" grpId="0">
        <p:bldAsOne/>
      </p:bldGraphic>
      <p:bldGraphic spid="18" grpId="0">
        <p:bldAsOne/>
      </p:bldGraphic>
      <p:bldGraphic spid="11" grpId="0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171400"/>
            <a:ext cx="8229600" cy="1143000"/>
          </a:xfrm>
        </p:spPr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ohyb</a:t>
            </a:r>
            <a:endParaRPr lang="cs-CZ" dirty="0"/>
          </a:p>
        </p:txBody>
      </p:sp>
      <p:cxnSp>
        <p:nvCxnSpPr>
          <p:cNvPr id="4" name="Přímá spojnice se šipkou 3"/>
          <p:cNvCxnSpPr/>
          <p:nvPr/>
        </p:nvCxnSpPr>
        <p:spPr>
          <a:xfrm flipH="1">
            <a:off x="2699792" y="548680"/>
            <a:ext cx="1080120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se šipkou 4"/>
          <p:cNvCxnSpPr/>
          <p:nvPr/>
        </p:nvCxnSpPr>
        <p:spPr>
          <a:xfrm>
            <a:off x="5436096" y="548680"/>
            <a:ext cx="1080120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1619672" y="1052736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rovnoměrný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156176" y="1052736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nerovnoměrný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graphicFrame>
        <p:nvGraphicFramePr>
          <p:cNvPr id="12" name="Graf 1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3407399112"/>
              </p:ext>
            </p:extLst>
          </p:nvPr>
        </p:nvGraphicFramePr>
        <p:xfrm>
          <a:off x="179512" y="1556792"/>
          <a:ext cx="3528392" cy="158417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13" name="Graf 12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1318580552"/>
              </p:ext>
            </p:extLst>
          </p:nvPr>
        </p:nvGraphicFramePr>
        <p:xfrm>
          <a:off x="179512" y="3068960"/>
          <a:ext cx="3312368" cy="136815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14" name="Graf 1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725610166"/>
              </p:ext>
            </p:extLst>
          </p:nvPr>
        </p:nvGraphicFramePr>
        <p:xfrm>
          <a:off x="3707904" y="1628800"/>
          <a:ext cx="2808312" cy="158417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graphicFrame>
        <p:nvGraphicFramePr>
          <p:cNvPr id="15" name="Graf 1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4069772190"/>
              </p:ext>
            </p:extLst>
          </p:nvPr>
        </p:nvGraphicFramePr>
        <p:xfrm>
          <a:off x="6444208" y="1484784"/>
          <a:ext cx="2411760" cy="201622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18" name="TextovéPole 17"/>
          <p:cNvSpPr txBox="1"/>
          <p:nvPr/>
        </p:nvSpPr>
        <p:spPr>
          <a:xfrm>
            <a:off x="5220072" y="3501008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chemeClr val="accent3">
                    <a:lumMod val="50000"/>
                  </a:schemeClr>
                </a:solidFill>
              </a:rPr>
              <a:t>r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ovnoměrně  zrychlený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graphicFrame>
        <p:nvGraphicFramePr>
          <p:cNvPr id="19" name="Graf 18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3831946635"/>
              </p:ext>
            </p:extLst>
          </p:nvPr>
        </p:nvGraphicFramePr>
        <p:xfrm>
          <a:off x="4211960" y="3933056"/>
          <a:ext cx="2376264" cy="136815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graphicFrame>
        <p:nvGraphicFramePr>
          <p:cNvPr id="20" name="Graf 19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2415753152"/>
              </p:ext>
            </p:extLst>
          </p:nvPr>
        </p:nvGraphicFramePr>
        <p:xfrm>
          <a:off x="6084168" y="4005064"/>
          <a:ext cx="3059832" cy="151216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  <p:graphicFrame>
        <p:nvGraphicFramePr>
          <p:cNvPr id="16" name="Graf 15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1735588471"/>
              </p:ext>
            </p:extLst>
          </p:nvPr>
        </p:nvGraphicFramePr>
        <p:xfrm>
          <a:off x="5148064" y="5301208"/>
          <a:ext cx="3312368" cy="165618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8"/>
          </a:graphicData>
        </a:graphic>
      </p:graphicFrame>
    </p:spTree>
    <p:extLst>
      <p:ext uri="{BB962C8B-B14F-4D97-AF65-F5344CB8AC3E}">
        <p14:creationId xmlns:p14="http://schemas.microsoft.com/office/powerpoint/2010/main" xmlns="" val="3538508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16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Graphic spid="12" grpId="0">
        <p:bldAsOne/>
      </p:bldGraphic>
      <p:bldGraphic spid="13" grpId="0">
        <p:bldAsOne/>
      </p:bldGraphic>
      <p:bldGraphic spid="14" grpId="0">
        <p:bldAsOne/>
      </p:bldGraphic>
      <p:bldGraphic spid="15" grpId="0">
        <p:bldAsOne/>
      </p:bldGraphic>
      <p:bldP spid="18" grpId="0"/>
      <p:bldGraphic spid="19" grpId="0">
        <p:bldAsOne/>
      </p:bldGraphic>
      <p:bldGraphic spid="20" grpId="0">
        <p:bldAsOne/>
      </p:bldGraphic>
      <p:bldGraphic spid="16" grpId="0">
        <p:bldAsOne/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1582341"/>
            <a:ext cx="7560840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Zdroj obrázků – </a:t>
            </a:r>
            <a:r>
              <a:rPr lang="cs-CZ" dirty="0" smtClean="0"/>
              <a:t>www.office.</a:t>
            </a:r>
            <a:r>
              <a:rPr lang="cs-CZ" dirty="0" err="1" smtClean="0"/>
              <a:t>microsoft.cz</a:t>
            </a:r>
            <a:endParaRPr lang="cs-CZ" dirty="0"/>
          </a:p>
          <a:p>
            <a:endParaRPr lang="cs-CZ" dirty="0"/>
          </a:p>
          <a:p>
            <a:r>
              <a:rPr lang="cs-CZ" dirty="0"/>
              <a:t>Vytvořeno jako DUM do předmětu fyzika na </a:t>
            </a:r>
            <a:r>
              <a:rPr lang="cs-CZ" dirty="0" smtClean="0"/>
              <a:t>Základní škole a Mateřské škole  </a:t>
            </a:r>
            <a:r>
              <a:rPr lang="en-GB" dirty="0"/>
              <a:t>17.listopadu 1325, </a:t>
            </a:r>
            <a:r>
              <a:rPr lang="en-GB" dirty="0" err="1" smtClean="0"/>
              <a:t>příspěvková</a:t>
            </a:r>
            <a:r>
              <a:rPr lang="cs-CZ" dirty="0" smtClean="0"/>
              <a:t> </a:t>
            </a:r>
            <a:r>
              <a:rPr lang="en-GB" dirty="0" err="1" smtClean="0"/>
              <a:t>organizace</a:t>
            </a:r>
            <a:r>
              <a:rPr lang="cs-CZ" dirty="0" smtClean="0"/>
              <a:t>, </a:t>
            </a:r>
            <a:r>
              <a:rPr lang="cs-CZ" dirty="0"/>
              <a:t>Mladá Boleslav pro </a:t>
            </a:r>
            <a:r>
              <a:rPr lang="cs-CZ" dirty="0" smtClean="0"/>
              <a:t>devátý </a:t>
            </a:r>
            <a:r>
              <a:rPr lang="cs-CZ" dirty="0"/>
              <a:t>ročník základní školy.</a:t>
            </a:r>
          </a:p>
          <a:p>
            <a:endParaRPr lang="cs-CZ" dirty="0"/>
          </a:p>
          <a:p>
            <a:r>
              <a:rPr lang="cs-CZ" dirty="0"/>
              <a:t>Materiál slouží k doplnění </a:t>
            </a:r>
            <a:r>
              <a:rPr lang="cs-CZ" dirty="0" smtClean="0"/>
              <a:t>a opakování učiva o pohybu.</a:t>
            </a:r>
            <a:endParaRPr lang="cs-CZ" dirty="0"/>
          </a:p>
          <a:p>
            <a:r>
              <a:rPr lang="cs-CZ" dirty="0"/>
              <a:t>Materiál doporučuji prezentovat pomocí dataprojektoru.</a:t>
            </a:r>
          </a:p>
          <a:p>
            <a:r>
              <a:rPr lang="cs-CZ" dirty="0"/>
              <a:t>Materiál byl vytvořen a pilotován ve I. pololetí školního roku </a:t>
            </a:r>
            <a:r>
              <a:rPr lang="cs-CZ" dirty="0" smtClean="0"/>
              <a:t>2012/2013</a:t>
            </a:r>
            <a:endParaRPr lang="cs-CZ" dirty="0"/>
          </a:p>
        </p:txBody>
      </p:sp>
      <p:pic>
        <p:nvPicPr>
          <p:cNvPr id="5" name="Picture 7" descr="C:\Users\Monika\AppData\Local\Microsoft\Windows\Temporary Internet Files\Content.IE5\OAAP8X8Y\MC9000193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1920" y="4221088"/>
            <a:ext cx="1567897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22641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1084</TotalTime>
  <Words>255</Words>
  <Application>Microsoft Office PowerPoint</Application>
  <PresentationFormat>Předvádění na obrazovce (4:3)</PresentationFormat>
  <Paragraphs>98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systému Office</vt:lpstr>
      <vt:lpstr>List</vt:lpstr>
      <vt:lpstr>     </vt:lpstr>
      <vt:lpstr>Pohyb</vt:lpstr>
      <vt:lpstr>Pohyb</vt:lpstr>
      <vt:lpstr>Pohyb</vt:lpstr>
      <vt:lpstr>Pohyb</vt:lpstr>
      <vt:lpstr>Pohyb</vt:lpstr>
      <vt:lpstr>Pohyb</vt:lpstr>
      <vt:lpstr>Pohyb</vt:lpstr>
      <vt:lpstr>Snímek 9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Monika</dc:creator>
  <cp:lastModifiedBy>Dum</cp:lastModifiedBy>
  <cp:revision>64</cp:revision>
  <dcterms:created xsi:type="dcterms:W3CDTF">2012-08-21T17:54:22Z</dcterms:created>
  <dcterms:modified xsi:type="dcterms:W3CDTF">2012-12-07T20:15:12Z</dcterms:modified>
</cp:coreProperties>
</file>