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A89AE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6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E09A9-EE7C-4E34-8854-F752509736E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3ECD-A526-43AB-9655-9D4DB29F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3344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E09A9-EE7C-4E34-8854-F752509736E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3ECD-A526-43AB-9655-9D4DB29F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0070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E09A9-EE7C-4E34-8854-F752509736E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3ECD-A526-43AB-9655-9D4DB29F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2798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E09A9-EE7C-4E34-8854-F752509736E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3ECD-A526-43AB-9655-9D4DB29F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6062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E09A9-EE7C-4E34-8854-F752509736E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3ECD-A526-43AB-9655-9D4DB29F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5835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E09A9-EE7C-4E34-8854-F752509736E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3ECD-A526-43AB-9655-9D4DB29F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5960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E09A9-EE7C-4E34-8854-F752509736E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3ECD-A526-43AB-9655-9D4DB29F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5908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E09A9-EE7C-4E34-8854-F752509736E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3ECD-A526-43AB-9655-9D4DB29F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2267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E09A9-EE7C-4E34-8854-F752509736E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3ECD-A526-43AB-9655-9D4DB29F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78257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E09A9-EE7C-4E34-8854-F752509736E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3ECD-A526-43AB-9655-9D4DB29F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3138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E09A9-EE7C-4E34-8854-F752509736E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83ECD-A526-43AB-9655-9D4DB29F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2722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3E09A9-EE7C-4E34-8854-F752509736E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483ECD-A526-43AB-9655-9D4DB29F2C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86451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ewtonovy_pohybov%C3%A9_z%C3%A1kony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Newtons_laws_in_lati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Fyzici </a:t>
            </a:r>
            <a:r>
              <a:rPr lang="cs-CZ" dirty="0"/>
              <a:t>a fyzikální </a:t>
            </a:r>
            <a:r>
              <a:rPr lang="cs-CZ" dirty="0" smtClean="0"/>
              <a:t>jevy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VY_32_INOVACE_36_Newtonovy zákony</a:t>
            </a:r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4214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980728"/>
            <a:ext cx="756084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</a:rPr>
              <a:t>Newtonovy pohybové zákony</a:t>
            </a:r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</a:p>
          <a:p>
            <a:r>
              <a:rPr lang="cs-CZ" sz="2000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</a:rPr>
              <a:t>     </a:t>
            </a:r>
            <a:r>
              <a:rPr lang="cs-CZ" sz="2000" dirty="0" smtClean="0"/>
              <a:t>jsou tři fyzikální zákony formulované Isaacem Newtonem.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/>
              <a:t>p</a:t>
            </a:r>
            <a:r>
              <a:rPr lang="cs-CZ" sz="2000" dirty="0" smtClean="0"/>
              <a:t>opisují vztah mezi pohybem tělesa a silami, které na toto těleso působí.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tvoří základ klasické mechaniky a zejména dynamiky, která zkoumá příčiny pohybu.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Tyto zákony umožňují určit, jaký bude pohyb tělesa  jsou-li známy síly působící na těleso.</a:t>
            </a:r>
          </a:p>
          <a:p>
            <a:endParaRPr lang="cs-CZ" sz="2000" dirty="0" smtClean="0"/>
          </a:p>
        </p:txBody>
      </p:sp>
      <p:pic>
        <p:nvPicPr>
          <p:cNvPr id="1026" name="Picture 2" descr="http://upload.wikimedia.org/wikipedia/commons/5/5d/Newtons_laws_in_lati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02887">
            <a:off x="3385910" y="3541812"/>
            <a:ext cx="1803168" cy="2808312"/>
          </a:xfrm>
          <a:prstGeom prst="rect">
            <a:avLst/>
          </a:prstGeom>
          <a:noFill/>
          <a:scene3d>
            <a:camera prst="isometricTopUp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08239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2204864"/>
            <a:ext cx="684076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Těleso zůstává v klidu nebo v rovnoměrném přímočarém pohybu dokud na něj nepůsobí jiná síla nebo těleso.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764704"/>
            <a:ext cx="48245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První Newtonův zákon</a:t>
            </a:r>
          </a:p>
          <a:p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b="1" dirty="0">
                <a:solidFill>
                  <a:srgbClr val="FFC000"/>
                </a:solidFill>
              </a:rPr>
              <a:t>Zákon setrvačnosti</a:t>
            </a:r>
            <a:endParaRPr lang="cs-CZ" sz="2800" dirty="0">
              <a:solidFill>
                <a:srgbClr val="FFC000"/>
              </a:solidFill>
            </a:endParaRPr>
          </a:p>
          <a:p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971600" y="4869160"/>
            <a:ext cx="1080120" cy="108012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20000"/>
                  <a:lumOff val="80000"/>
                  <a:shade val="30000"/>
                  <a:satMod val="115000"/>
                </a:schemeClr>
              </a:gs>
              <a:gs pos="48000">
                <a:srgbClr val="6A89AE"/>
              </a:gs>
              <a:gs pos="100000">
                <a:schemeClr val="bg2">
                  <a:lumMod val="20000"/>
                  <a:lumOff val="8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452320" y="332656"/>
            <a:ext cx="1080120" cy="1080120"/>
          </a:xfrm>
          <a:prstGeom prst="ellipse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2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6499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6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24 0.00185 L 0.00833 0.61896 C 0.00746 0.73133 0.0059 0.66659 0.00538 0.67607 C 0.00486 0.68555 -0.00313 0.67607 0.00538 0.67607 C 0.01389 0.67607 0.03819 0.67607 0.05694 0.67607 L 0.11823 0.67607 " pathEditMode="relative" rAng="0" ptsTypes="FaaaFF">
                                      <p:cBhvr>
                                        <p:cTn id="16" dur="17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22" y="36462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33526E-6 L 0.59982 0.01549 L 0.60295 0.2756 " pathEditMode="relative" rAng="0" ptsTypes="FAa">
                                      <p:cBhvr>
                                        <p:cTn id="18" dur="17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139" y="137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 animBg="1"/>
      <p:bldP spid="6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179512" y="1412776"/>
            <a:ext cx="8352928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charset="0"/>
                <a:cs typeface="Arial" charset="0"/>
              </a:rPr>
              <a:t>Jestliže </a:t>
            </a:r>
            <a:r>
              <a:rPr lang="cs-CZ" dirty="0">
                <a:latin typeface="Arial" charset="0"/>
                <a:cs typeface="Arial" charset="0"/>
              </a:rPr>
              <a:t>na těleso působí síla, pak se těleso </a:t>
            </a:r>
            <a:r>
              <a:rPr lang="cs-CZ" dirty="0" smtClean="0">
                <a:latin typeface="Arial" charset="0"/>
                <a:cs typeface="Arial" charset="0"/>
              </a:rPr>
              <a:t>zrychluje,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charset="0"/>
                <a:cs typeface="Arial" charset="0"/>
              </a:rPr>
              <a:t> zrychlení je přímo </a:t>
            </a:r>
            <a:r>
              <a:rPr lang="cs-CZ" dirty="0">
                <a:latin typeface="Arial" charset="0"/>
                <a:cs typeface="Arial" charset="0"/>
              </a:rPr>
              <a:t>úměrné působící síle a nepřímo úměrné hmotnosti tělesa.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88640"/>
            <a:ext cx="48245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Druhý </a:t>
            </a:r>
            <a:r>
              <a:rPr lang="cs-CZ" sz="2800" b="1" dirty="0">
                <a:solidFill>
                  <a:srgbClr val="FFC000"/>
                </a:solidFill>
              </a:rPr>
              <a:t>Newtonův zákon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Zákon síly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043608" y="4005064"/>
            <a:ext cx="1080120" cy="108012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20000"/>
                  <a:lumOff val="80000"/>
                  <a:shade val="30000"/>
                  <a:satMod val="115000"/>
                </a:schemeClr>
              </a:gs>
              <a:gs pos="48000">
                <a:srgbClr val="6A89AE"/>
              </a:gs>
              <a:gs pos="100000">
                <a:schemeClr val="bg2">
                  <a:lumMod val="20000"/>
                  <a:lumOff val="8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27584" y="2492896"/>
            <a:ext cx="1368152" cy="1368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20000"/>
                  <a:lumOff val="80000"/>
                  <a:shade val="30000"/>
                  <a:satMod val="115000"/>
                </a:schemeClr>
              </a:gs>
              <a:gs pos="48000">
                <a:srgbClr val="6A89AE"/>
              </a:gs>
              <a:gs pos="100000">
                <a:schemeClr val="bg2">
                  <a:lumMod val="20000"/>
                  <a:lumOff val="8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611560" y="4581128"/>
            <a:ext cx="864096" cy="0"/>
          </a:xfrm>
          <a:prstGeom prst="straightConnector1">
            <a:avLst/>
          </a:prstGeom>
          <a:ln w="53975" cmpd="sng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11560" y="3212976"/>
            <a:ext cx="864096" cy="0"/>
          </a:xfrm>
          <a:prstGeom prst="straightConnector1">
            <a:avLst/>
          </a:prstGeom>
          <a:ln w="53975" cmpd="sng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1043608" y="5301208"/>
            <a:ext cx="1080120" cy="1080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20000"/>
                  <a:lumOff val="80000"/>
                  <a:shade val="30000"/>
                  <a:satMod val="115000"/>
                </a:schemeClr>
              </a:gs>
              <a:gs pos="48000">
                <a:srgbClr val="6A89AE"/>
              </a:gs>
              <a:gs pos="100000">
                <a:schemeClr val="bg2">
                  <a:lumMod val="20000"/>
                  <a:lumOff val="8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07504" y="5877272"/>
            <a:ext cx="1440160" cy="0"/>
          </a:xfrm>
          <a:prstGeom prst="straightConnector1">
            <a:avLst/>
          </a:prstGeom>
          <a:ln w="53975" cmpd="sng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49823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5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68208E-6 L 0.67344 0.00531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663" y="254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84971E-6 L 0.45278 0.0002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639" y="0"/>
                                    </p:animMotion>
                                  </p:childTnLst>
                                </p:cTn>
                              </p:par>
                              <p:par>
                                <p:cTn id="32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844 -0.00509 L 0.82691 0.00023 " pathEditMode="relative" rAng="0" ptsTypes="AA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267" y="2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611560" y="692696"/>
            <a:ext cx="3363421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Arial" charset="0"/>
                <a:cs typeface="Arial" charset="0"/>
              </a:rPr>
              <a:t>Třetí Newtonův zákon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Arial" charset="0"/>
                <a:cs typeface="Arial" charset="0"/>
              </a:rPr>
              <a:t>Zákon akce a reakce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1772816"/>
            <a:ext cx="612068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Působí-li jedno těleso na druhé potom  i to druhé působí na to první stejně velkou silou opačného směru.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2339752" y="4365105"/>
            <a:ext cx="1872208" cy="648072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9000">
                <a:srgbClr val="69456B"/>
              </a:gs>
              <a:gs pos="46000">
                <a:schemeClr val="accent1">
                  <a:shade val="67500"/>
                  <a:satMod val="115000"/>
                </a:schemeClr>
              </a:gs>
              <a:gs pos="100000">
                <a:srgbClr val="C00000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10800000">
            <a:off x="5004048" y="4365104"/>
            <a:ext cx="1872208" cy="648072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9000">
                <a:srgbClr val="69456B"/>
              </a:gs>
              <a:gs pos="46000">
                <a:schemeClr val="accent1">
                  <a:shade val="67500"/>
                  <a:satMod val="115000"/>
                </a:schemeClr>
              </a:gs>
              <a:gs pos="100000">
                <a:srgbClr val="C00000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419872" y="4725144"/>
            <a:ext cx="936104" cy="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4860032" y="4725144"/>
            <a:ext cx="1008112" cy="838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145943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0.00508 L -0.11806 0.0101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254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04624E-7 L 0.11806 0.00532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2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</a:t>
            </a:r>
            <a:r>
              <a:rPr lang="cs-CZ" dirty="0" smtClean="0"/>
              <a:t> textů a </a:t>
            </a:r>
            <a:r>
              <a:rPr lang="cs-CZ" dirty="0" smtClean="0"/>
              <a:t>obrázků:</a:t>
            </a:r>
          </a:p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cs.wikipedia.org/wiki/Newtonovy_pohybov%C3%A9_z%C3%A1kony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 smtClean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cs.wikipedia.org/wiki/Soubor:Newtons_laws_in_latin.jpg</a:t>
            </a:r>
            <a:endParaRPr lang="cs-CZ" dirty="0" smtClean="0"/>
          </a:p>
          <a:p>
            <a:r>
              <a:rPr lang="cs-CZ" dirty="0" smtClean="0"/>
              <a:t>Vytvořeno </a:t>
            </a:r>
            <a:r>
              <a:rPr lang="cs-CZ" dirty="0"/>
              <a:t>jako DUM do předmětu fyzika na </a:t>
            </a:r>
            <a:r>
              <a:rPr lang="cs-CZ" dirty="0" smtClean="0"/>
              <a:t>Základní škole a Mateřské škole </a:t>
            </a:r>
            <a:r>
              <a:rPr lang="en-GB" dirty="0" smtClean="0"/>
              <a:t>17.listopadu </a:t>
            </a:r>
            <a:r>
              <a:rPr lang="en-GB" dirty="0"/>
              <a:t>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devátý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opakováni učiva o síle.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8579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161</TotalTime>
  <Words>240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  </vt:lpstr>
      <vt:lpstr>Snímek 2</vt:lpstr>
      <vt:lpstr>Snímek 3</vt:lpstr>
      <vt:lpstr>Snímek 4</vt:lpstr>
      <vt:lpstr>Snímek 5</vt:lpstr>
      <vt:lpstr>Snímek 6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Dum</cp:lastModifiedBy>
  <cp:revision>19</cp:revision>
  <dcterms:created xsi:type="dcterms:W3CDTF">2012-09-29T21:35:13Z</dcterms:created>
  <dcterms:modified xsi:type="dcterms:W3CDTF">2012-12-07T20:27:49Z</dcterms:modified>
</cp:coreProperties>
</file>