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D0D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7F431-D99C-43D0-B3B9-FED63673AF8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FA597-4FAD-4FF0-A37A-74177F152D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6060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7F431-D99C-43D0-B3B9-FED63673AF8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FA597-4FAD-4FF0-A37A-74177F152D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63843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7F431-D99C-43D0-B3B9-FED63673AF8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FA597-4FAD-4FF0-A37A-74177F152D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2499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7F431-D99C-43D0-B3B9-FED63673AF8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FA597-4FAD-4FF0-A37A-74177F152D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4064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7F431-D99C-43D0-B3B9-FED63673AF8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FA597-4FAD-4FF0-A37A-74177F152D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7F431-D99C-43D0-B3B9-FED63673AF8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FA597-4FAD-4FF0-A37A-74177F152D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0953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7F431-D99C-43D0-B3B9-FED63673AF8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FA597-4FAD-4FF0-A37A-74177F152D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2337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7F431-D99C-43D0-B3B9-FED63673AF8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FA597-4FAD-4FF0-A37A-74177F152D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78275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7F431-D99C-43D0-B3B9-FED63673AF8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FA597-4FAD-4FF0-A37A-74177F152D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607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7F431-D99C-43D0-B3B9-FED63673AF8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FA597-4FAD-4FF0-A37A-74177F152D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906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7F431-D99C-43D0-B3B9-FED63673AF8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FA597-4FAD-4FF0-A37A-74177F152D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416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E7F431-D99C-43D0-B3B9-FED63673AF8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6FA597-4FAD-4FF0-A37A-74177F152D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495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Fyzici a fyzikální jevy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VY_32_INOVACE_38_Vlastnosti kapalin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8090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548680"/>
            <a:ext cx="6400800" cy="936104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Vlastnosti látek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Ovál 5"/>
          <p:cNvSpPr/>
          <p:nvPr/>
        </p:nvSpPr>
        <p:spPr>
          <a:xfrm>
            <a:off x="921296" y="2370584"/>
            <a:ext cx="144000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perspectiveFron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33264" y="2298576"/>
            <a:ext cx="288032" cy="288032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65312" y="2298576"/>
            <a:ext cx="288032" cy="288032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353344" y="2370584"/>
            <a:ext cx="144000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perspectiveFron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497360" y="2298576"/>
            <a:ext cx="288032" cy="288032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785392" y="2370584"/>
            <a:ext cx="144000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perspectiveFron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929408" y="2298576"/>
            <a:ext cx="288032" cy="288032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849288" y="2514600"/>
            <a:ext cx="288032" cy="28803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  <a:scene3d>
            <a:camera prst="perspectiveFron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137320" y="2586608"/>
            <a:ext cx="144000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perspectiveFron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281336" y="2514600"/>
            <a:ext cx="288032" cy="28803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  <a:scene3d>
            <a:camera prst="perspectiveFron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569368" y="2586608"/>
            <a:ext cx="144000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perspectiveFron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713384" y="2514600"/>
            <a:ext cx="288032" cy="28803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  <a:scene3d>
            <a:camera prst="perspectiveFron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073696" y="2522984"/>
            <a:ext cx="144000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perspectiveFron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217712" y="2450976"/>
            <a:ext cx="288032" cy="288032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505744" y="2522984"/>
            <a:ext cx="144000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perspectiveFron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1649760" y="2450976"/>
            <a:ext cx="288032" cy="288032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1937792" y="2522984"/>
            <a:ext cx="144000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perspectiveFron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081808" y="2450976"/>
            <a:ext cx="288032" cy="288032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1226096" y="2675384"/>
            <a:ext cx="144000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perspectiveFron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938064" y="2603376"/>
            <a:ext cx="288032" cy="288032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1370112" y="2603376"/>
            <a:ext cx="288032" cy="288032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1658144" y="2675384"/>
            <a:ext cx="144000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perspectiveFron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1802160" y="2603376"/>
            <a:ext cx="288032" cy="288032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2090192" y="2675384"/>
            <a:ext cx="144000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perspectiveFron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2234208" y="2603376"/>
            <a:ext cx="288032" cy="288032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1378496" y="2827784"/>
            <a:ext cx="144000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perspectiveFron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1090464" y="2755776"/>
            <a:ext cx="288032" cy="288032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1522512" y="2755776"/>
            <a:ext cx="288032" cy="288032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1810544" y="2827784"/>
            <a:ext cx="144000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perspectiveFron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1954560" y="2755776"/>
            <a:ext cx="288032" cy="288032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2242592" y="2827784"/>
            <a:ext cx="144000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perspectiveFron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2386608" y="2755776"/>
            <a:ext cx="288032" cy="288032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1530896" y="2980184"/>
            <a:ext cx="144000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perspectiveFron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1242864" y="2908176"/>
            <a:ext cx="288032" cy="288032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1674912" y="2908176"/>
            <a:ext cx="288032" cy="288032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1962944" y="2980184"/>
            <a:ext cx="144000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perspectiveFron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2106960" y="2908176"/>
            <a:ext cx="288032" cy="288032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2394992" y="2980184"/>
            <a:ext cx="144000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  <a:scene3d>
            <a:camera prst="perspectiveFron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2539008" y="2908176"/>
            <a:ext cx="288032" cy="288032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1683296" y="3132584"/>
            <a:ext cx="144000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1395264" y="3060576"/>
            <a:ext cx="288032" cy="288032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1827312" y="3060576"/>
            <a:ext cx="288032" cy="288032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2115344" y="3132584"/>
            <a:ext cx="144000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2259360" y="3060576"/>
            <a:ext cx="288032" cy="288032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2547392" y="3132584"/>
            <a:ext cx="144000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2691408" y="3060576"/>
            <a:ext cx="288032" cy="288032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1835696" y="3284984"/>
            <a:ext cx="144000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1547664" y="3212976"/>
            <a:ext cx="288032" cy="288032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1979712" y="3212976"/>
            <a:ext cx="288032" cy="288032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2267744" y="3284984"/>
            <a:ext cx="144000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2411760" y="3212976"/>
            <a:ext cx="288032" cy="288032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2699792" y="3284984"/>
            <a:ext cx="144000" cy="14401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2843808" y="3212976"/>
            <a:ext cx="288032" cy="288032"/>
          </a:xfrm>
          <a:prstGeom prst="ellipse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5" name="Skupina 84"/>
          <p:cNvGrpSpPr/>
          <p:nvPr/>
        </p:nvGrpSpPr>
        <p:grpSpPr>
          <a:xfrm>
            <a:off x="4355974" y="1988838"/>
            <a:ext cx="432032" cy="387474"/>
            <a:chOff x="4644008" y="1988840"/>
            <a:chExt cx="432032" cy="387474"/>
          </a:xfrm>
        </p:grpSpPr>
        <p:sp>
          <p:nvSpPr>
            <p:cNvPr id="83" name="Ovál 82"/>
            <p:cNvSpPr/>
            <p:nvPr/>
          </p:nvSpPr>
          <p:spPr>
            <a:xfrm>
              <a:off x="4644008" y="1988840"/>
              <a:ext cx="288032" cy="288032"/>
            </a:xfrm>
            <a:prstGeom prst="ellips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Ovál 85"/>
            <p:cNvSpPr/>
            <p:nvPr/>
          </p:nvSpPr>
          <p:spPr>
            <a:xfrm>
              <a:off x="4932040" y="2132856"/>
              <a:ext cx="144000" cy="14401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4008" y="2204864"/>
              <a:ext cx="171450" cy="1714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08" name="Skupina 107"/>
          <p:cNvGrpSpPr/>
          <p:nvPr/>
        </p:nvGrpSpPr>
        <p:grpSpPr>
          <a:xfrm rot="3639922">
            <a:off x="4702714" y="3158453"/>
            <a:ext cx="432032" cy="387474"/>
            <a:chOff x="4644008" y="1988840"/>
            <a:chExt cx="432032" cy="387474"/>
          </a:xfrm>
        </p:grpSpPr>
        <p:sp>
          <p:nvSpPr>
            <p:cNvPr id="109" name="Ovál 108"/>
            <p:cNvSpPr/>
            <p:nvPr/>
          </p:nvSpPr>
          <p:spPr>
            <a:xfrm>
              <a:off x="4644008" y="1988840"/>
              <a:ext cx="288032" cy="288032"/>
            </a:xfrm>
            <a:prstGeom prst="ellips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Ovál 109"/>
            <p:cNvSpPr/>
            <p:nvPr/>
          </p:nvSpPr>
          <p:spPr>
            <a:xfrm>
              <a:off x="4932040" y="2132856"/>
              <a:ext cx="144000" cy="14401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1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4008" y="2204864"/>
              <a:ext cx="171450" cy="1714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12" name="Skupina 111"/>
          <p:cNvGrpSpPr/>
          <p:nvPr/>
        </p:nvGrpSpPr>
        <p:grpSpPr>
          <a:xfrm rot="6125922">
            <a:off x="5022739" y="2190940"/>
            <a:ext cx="432032" cy="387474"/>
            <a:chOff x="4644008" y="1988840"/>
            <a:chExt cx="432032" cy="387474"/>
          </a:xfrm>
        </p:grpSpPr>
        <p:sp>
          <p:nvSpPr>
            <p:cNvPr id="113" name="Ovál 112"/>
            <p:cNvSpPr/>
            <p:nvPr/>
          </p:nvSpPr>
          <p:spPr>
            <a:xfrm>
              <a:off x="4644008" y="1988840"/>
              <a:ext cx="288032" cy="288032"/>
            </a:xfrm>
            <a:prstGeom prst="ellips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Ovál 113"/>
            <p:cNvSpPr/>
            <p:nvPr/>
          </p:nvSpPr>
          <p:spPr>
            <a:xfrm>
              <a:off x="4932040" y="2132856"/>
              <a:ext cx="144000" cy="14401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5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4008" y="2204864"/>
              <a:ext cx="171450" cy="1714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16" name="Skupina 115"/>
          <p:cNvGrpSpPr/>
          <p:nvPr/>
        </p:nvGrpSpPr>
        <p:grpSpPr>
          <a:xfrm rot="6125922">
            <a:off x="4446676" y="2622989"/>
            <a:ext cx="432032" cy="387474"/>
            <a:chOff x="4644008" y="1988840"/>
            <a:chExt cx="432032" cy="387474"/>
          </a:xfrm>
        </p:grpSpPr>
        <p:sp>
          <p:nvSpPr>
            <p:cNvPr id="117" name="Ovál 116"/>
            <p:cNvSpPr/>
            <p:nvPr/>
          </p:nvSpPr>
          <p:spPr>
            <a:xfrm>
              <a:off x="4644008" y="1988840"/>
              <a:ext cx="288032" cy="288032"/>
            </a:xfrm>
            <a:prstGeom prst="ellips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8" name="Ovál 117"/>
            <p:cNvSpPr/>
            <p:nvPr/>
          </p:nvSpPr>
          <p:spPr>
            <a:xfrm>
              <a:off x="4932040" y="2132856"/>
              <a:ext cx="144000" cy="14401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9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4008" y="2204864"/>
              <a:ext cx="171450" cy="1714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20" name="Skupina 119"/>
          <p:cNvGrpSpPr/>
          <p:nvPr/>
        </p:nvGrpSpPr>
        <p:grpSpPr>
          <a:xfrm rot="626385">
            <a:off x="5166756" y="2839012"/>
            <a:ext cx="432032" cy="387474"/>
            <a:chOff x="4644008" y="1988840"/>
            <a:chExt cx="432032" cy="387474"/>
          </a:xfrm>
        </p:grpSpPr>
        <p:sp>
          <p:nvSpPr>
            <p:cNvPr id="121" name="Ovál 120"/>
            <p:cNvSpPr/>
            <p:nvPr/>
          </p:nvSpPr>
          <p:spPr>
            <a:xfrm>
              <a:off x="4644008" y="1988840"/>
              <a:ext cx="288032" cy="288032"/>
            </a:xfrm>
            <a:prstGeom prst="ellips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2" name="Ovál 121"/>
            <p:cNvSpPr/>
            <p:nvPr/>
          </p:nvSpPr>
          <p:spPr>
            <a:xfrm>
              <a:off x="4932040" y="2132856"/>
              <a:ext cx="144000" cy="14401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3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4008" y="2204864"/>
              <a:ext cx="171450" cy="1714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24" name="Skupina 123"/>
          <p:cNvGrpSpPr/>
          <p:nvPr/>
        </p:nvGrpSpPr>
        <p:grpSpPr>
          <a:xfrm rot="2626790">
            <a:off x="4158644" y="3055038"/>
            <a:ext cx="432032" cy="387474"/>
            <a:chOff x="4644008" y="1988840"/>
            <a:chExt cx="432032" cy="387474"/>
          </a:xfrm>
        </p:grpSpPr>
        <p:sp>
          <p:nvSpPr>
            <p:cNvPr id="125" name="Ovál 124"/>
            <p:cNvSpPr/>
            <p:nvPr/>
          </p:nvSpPr>
          <p:spPr>
            <a:xfrm>
              <a:off x="4644008" y="1988840"/>
              <a:ext cx="288032" cy="288032"/>
            </a:xfrm>
            <a:prstGeom prst="ellips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6" name="Ovál 125"/>
            <p:cNvSpPr/>
            <p:nvPr/>
          </p:nvSpPr>
          <p:spPr>
            <a:xfrm>
              <a:off x="4932040" y="2132856"/>
              <a:ext cx="144000" cy="14401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7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4008" y="2204864"/>
              <a:ext cx="171450" cy="1714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28" name="Skupina 127"/>
          <p:cNvGrpSpPr/>
          <p:nvPr/>
        </p:nvGrpSpPr>
        <p:grpSpPr>
          <a:xfrm rot="20026902">
            <a:off x="3942619" y="2406966"/>
            <a:ext cx="432032" cy="387474"/>
            <a:chOff x="4644008" y="1988840"/>
            <a:chExt cx="432032" cy="387474"/>
          </a:xfrm>
        </p:grpSpPr>
        <p:sp>
          <p:nvSpPr>
            <p:cNvPr id="129" name="Ovál 128"/>
            <p:cNvSpPr/>
            <p:nvPr/>
          </p:nvSpPr>
          <p:spPr>
            <a:xfrm>
              <a:off x="4644008" y="1988840"/>
              <a:ext cx="288032" cy="288032"/>
            </a:xfrm>
            <a:prstGeom prst="ellips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0" name="Ovál 129"/>
            <p:cNvSpPr/>
            <p:nvPr/>
          </p:nvSpPr>
          <p:spPr>
            <a:xfrm>
              <a:off x="4932040" y="2132856"/>
              <a:ext cx="144000" cy="14401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31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4008" y="2204864"/>
              <a:ext cx="171450" cy="1714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88" name="Skupina 87"/>
          <p:cNvGrpSpPr/>
          <p:nvPr/>
        </p:nvGrpSpPr>
        <p:grpSpPr>
          <a:xfrm rot="3346722">
            <a:off x="7610050" y="2002554"/>
            <a:ext cx="440432" cy="440432"/>
            <a:chOff x="7380312" y="1988840"/>
            <a:chExt cx="440432" cy="440432"/>
          </a:xfrm>
          <a:gradFill flip="none" rotWithShape="1">
            <a:gsLst>
              <a:gs pos="0">
                <a:srgbClr val="C00000">
                  <a:shade val="30000"/>
                  <a:satMod val="115000"/>
                </a:srgbClr>
              </a:gs>
              <a:gs pos="50000">
                <a:srgbClr val="C00000">
                  <a:shade val="67500"/>
                  <a:satMod val="115000"/>
                </a:srgbClr>
              </a:gs>
              <a:gs pos="100000">
                <a:srgbClr val="C00000">
                  <a:shade val="100000"/>
                  <a:satMod val="115000"/>
                </a:srgbClr>
              </a:gs>
            </a:gsLst>
            <a:lin ang="16200000" scaled="1"/>
            <a:tileRect/>
          </a:gradFill>
        </p:grpSpPr>
        <p:sp>
          <p:nvSpPr>
            <p:cNvPr id="132" name="Ovál 131"/>
            <p:cNvSpPr/>
            <p:nvPr/>
          </p:nvSpPr>
          <p:spPr>
            <a:xfrm>
              <a:off x="7380312" y="1988840"/>
              <a:ext cx="288032" cy="288032"/>
            </a:xfrm>
            <a:prstGeom prst="ellipse">
              <a:avLst/>
            </a:prstGeom>
            <a:gradFill flip="none" rotWithShape="1">
              <a:gsLst>
                <a:gs pos="0">
                  <a:srgbClr val="C00000">
                    <a:shade val="30000"/>
                    <a:satMod val="115000"/>
                  </a:srgbClr>
                </a:gs>
                <a:gs pos="50000">
                  <a:srgbClr val="C00000">
                    <a:shade val="67500"/>
                    <a:satMod val="115000"/>
                  </a:srgbClr>
                </a:gs>
                <a:gs pos="100000">
                  <a:srgbClr val="C00000">
                    <a:shade val="100000"/>
                    <a:satMod val="115000"/>
                  </a:srgbClr>
                </a:gs>
              </a:gsLst>
              <a:lin ang="16200000" scaled="1"/>
              <a:tileRect/>
            </a:gra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3" name="Ovál 132"/>
            <p:cNvSpPr/>
            <p:nvPr/>
          </p:nvSpPr>
          <p:spPr>
            <a:xfrm>
              <a:off x="7532712" y="2141240"/>
              <a:ext cx="288032" cy="288032"/>
            </a:xfrm>
            <a:prstGeom prst="ellipse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5" name="Skupina 134"/>
          <p:cNvGrpSpPr/>
          <p:nvPr/>
        </p:nvGrpSpPr>
        <p:grpSpPr>
          <a:xfrm rot="3920819">
            <a:off x="6516216" y="3645024"/>
            <a:ext cx="440432" cy="440432"/>
            <a:chOff x="7380312" y="1988840"/>
            <a:chExt cx="440432" cy="440432"/>
          </a:xfrm>
          <a:gradFill flip="none" rotWithShape="1">
            <a:gsLst>
              <a:gs pos="0">
                <a:srgbClr val="C00000">
                  <a:shade val="30000"/>
                  <a:satMod val="115000"/>
                </a:srgbClr>
              </a:gs>
              <a:gs pos="50000">
                <a:srgbClr val="C00000">
                  <a:shade val="67500"/>
                  <a:satMod val="115000"/>
                </a:srgbClr>
              </a:gs>
              <a:gs pos="100000">
                <a:srgbClr val="C00000">
                  <a:shade val="100000"/>
                  <a:satMod val="115000"/>
                </a:srgbClr>
              </a:gs>
            </a:gsLst>
            <a:lin ang="16200000" scaled="1"/>
            <a:tileRect/>
          </a:gradFill>
        </p:grpSpPr>
        <p:sp>
          <p:nvSpPr>
            <p:cNvPr id="136" name="Ovál 135"/>
            <p:cNvSpPr/>
            <p:nvPr/>
          </p:nvSpPr>
          <p:spPr>
            <a:xfrm>
              <a:off x="7380312" y="1988840"/>
              <a:ext cx="288032" cy="288032"/>
            </a:xfrm>
            <a:prstGeom prst="ellipse">
              <a:avLst/>
            </a:prstGeom>
            <a:gradFill flip="none" rotWithShape="1">
              <a:gsLst>
                <a:gs pos="0">
                  <a:srgbClr val="C00000">
                    <a:shade val="30000"/>
                    <a:satMod val="115000"/>
                  </a:srgbClr>
                </a:gs>
                <a:gs pos="50000">
                  <a:srgbClr val="C00000">
                    <a:shade val="67500"/>
                    <a:satMod val="115000"/>
                  </a:srgbClr>
                </a:gs>
                <a:gs pos="100000">
                  <a:srgbClr val="C00000">
                    <a:shade val="100000"/>
                    <a:satMod val="115000"/>
                  </a:srgbClr>
                </a:gs>
              </a:gsLst>
              <a:lin ang="16200000" scaled="1"/>
              <a:tileRect/>
            </a:gra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7" name="Ovál 136"/>
            <p:cNvSpPr/>
            <p:nvPr/>
          </p:nvSpPr>
          <p:spPr>
            <a:xfrm>
              <a:off x="7532712" y="2141240"/>
              <a:ext cx="288032" cy="288032"/>
            </a:xfrm>
            <a:prstGeom prst="ellipse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8" name="Skupina 137"/>
          <p:cNvGrpSpPr/>
          <p:nvPr/>
        </p:nvGrpSpPr>
        <p:grpSpPr>
          <a:xfrm>
            <a:off x="6660232" y="1988840"/>
            <a:ext cx="440432" cy="440432"/>
            <a:chOff x="7380312" y="1988840"/>
            <a:chExt cx="440432" cy="440432"/>
          </a:xfrm>
          <a:gradFill flip="none" rotWithShape="1">
            <a:gsLst>
              <a:gs pos="0">
                <a:srgbClr val="C00000">
                  <a:shade val="30000"/>
                  <a:satMod val="115000"/>
                </a:srgbClr>
              </a:gs>
              <a:gs pos="50000">
                <a:srgbClr val="C00000">
                  <a:shade val="67500"/>
                  <a:satMod val="115000"/>
                </a:srgbClr>
              </a:gs>
              <a:gs pos="100000">
                <a:srgbClr val="C00000">
                  <a:shade val="100000"/>
                  <a:satMod val="115000"/>
                </a:srgbClr>
              </a:gs>
            </a:gsLst>
            <a:lin ang="16200000" scaled="1"/>
            <a:tileRect/>
          </a:gradFill>
        </p:grpSpPr>
        <p:sp>
          <p:nvSpPr>
            <p:cNvPr id="139" name="Ovál 138"/>
            <p:cNvSpPr/>
            <p:nvPr/>
          </p:nvSpPr>
          <p:spPr>
            <a:xfrm>
              <a:off x="7380312" y="1988840"/>
              <a:ext cx="288032" cy="288032"/>
            </a:xfrm>
            <a:prstGeom prst="ellipse">
              <a:avLst/>
            </a:prstGeom>
            <a:gradFill flip="none" rotWithShape="1">
              <a:gsLst>
                <a:gs pos="0">
                  <a:srgbClr val="C00000">
                    <a:shade val="30000"/>
                    <a:satMod val="115000"/>
                  </a:srgbClr>
                </a:gs>
                <a:gs pos="50000">
                  <a:srgbClr val="C00000">
                    <a:shade val="67500"/>
                    <a:satMod val="115000"/>
                  </a:srgbClr>
                </a:gs>
                <a:gs pos="100000">
                  <a:srgbClr val="C00000">
                    <a:shade val="100000"/>
                    <a:satMod val="115000"/>
                  </a:srgbClr>
                </a:gs>
              </a:gsLst>
              <a:lin ang="16200000" scaled="1"/>
              <a:tileRect/>
            </a:gra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0" name="Ovál 139"/>
            <p:cNvSpPr/>
            <p:nvPr/>
          </p:nvSpPr>
          <p:spPr>
            <a:xfrm>
              <a:off x="7532712" y="2141240"/>
              <a:ext cx="288032" cy="288032"/>
            </a:xfrm>
            <a:prstGeom prst="ellipse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1" name="Skupina 140"/>
          <p:cNvGrpSpPr/>
          <p:nvPr/>
        </p:nvGrpSpPr>
        <p:grpSpPr>
          <a:xfrm rot="19061692">
            <a:off x="7956376" y="2780928"/>
            <a:ext cx="440432" cy="440432"/>
            <a:chOff x="7380312" y="1988840"/>
            <a:chExt cx="440432" cy="440432"/>
          </a:xfrm>
          <a:gradFill flip="none" rotWithShape="1">
            <a:gsLst>
              <a:gs pos="0">
                <a:srgbClr val="C00000">
                  <a:shade val="30000"/>
                  <a:satMod val="115000"/>
                </a:srgbClr>
              </a:gs>
              <a:gs pos="50000">
                <a:srgbClr val="C00000">
                  <a:shade val="67500"/>
                  <a:satMod val="115000"/>
                </a:srgbClr>
              </a:gs>
              <a:gs pos="100000">
                <a:srgbClr val="C00000">
                  <a:shade val="100000"/>
                  <a:satMod val="115000"/>
                </a:srgbClr>
              </a:gs>
            </a:gsLst>
            <a:lin ang="16200000" scaled="1"/>
            <a:tileRect/>
          </a:gradFill>
        </p:grpSpPr>
        <p:sp>
          <p:nvSpPr>
            <p:cNvPr id="142" name="Ovál 141"/>
            <p:cNvSpPr/>
            <p:nvPr/>
          </p:nvSpPr>
          <p:spPr>
            <a:xfrm>
              <a:off x="7380312" y="1988840"/>
              <a:ext cx="288032" cy="288032"/>
            </a:xfrm>
            <a:prstGeom prst="ellipse">
              <a:avLst/>
            </a:prstGeom>
            <a:gradFill flip="none" rotWithShape="1">
              <a:gsLst>
                <a:gs pos="0">
                  <a:srgbClr val="C00000">
                    <a:shade val="30000"/>
                    <a:satMod val="115000"/>
                  </a:srgbClr>
                </a:gs>
                <a:gs pos="50000">
                  <a:srgbClr val="C00000">
                    <a:shade val="67500"/>
                    <a:satMod val="115000"/>
                  </a:srgbClr>
                </a:gs>
                <a:gs pos="100000">
                  <a:srgbClr val="C00000">
                    <a:shade val="100000"/>
                    <a:satMod val="115000"/>
                  </a:srgbClr>
                </a:gs>
              </a:gsLst>
              <a:lin ang="16200000" scaled="1"/>
              <a:tileRect/>
            </a:gra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3" name="Ovál 142"/>
            <p:cNvSpPr/>
            <p:nvPr/>
          </p:nvSpPr>
          <p:spPr>
            <a:xfrm>
              <a:off x="7532712" y="2141240"/>
              <a:ext cx="288032" cy="288032"/>
            </a:xfrm>
            <a:prstGeom prst="ellipse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4" name="Skupina 143"/>
          <p:cNvGrpSpPr/>
          <p:nvPr/>
        </p:nvGrpSpPr>
        <p:grpSpPr>
          <a:xfrm>
            <a:off x="6732240" y="1340768"/>
            <a:ext cx="440432" cy="440432"/>
            <a:chOff x="7380312" y="1988840"/>
            <a:chExt cx="440432" cy="440432"/>
          </a:xfrm>
          <a:gradFill flip="none" rotWithShape="1">
            <a:gsLst>
              <a:gs pos="0">
                <a:srgbClr val="C00000">
                  <a:shade val="30000"/>
                  <a:satMod val="115000"/>
                </a:srgbClr>
              </a:gs>
              <a:gs pos="50000">
                <a:srgbClr val="C00000">
                  <a:shade val="67500"/>
                  <a:satMod val="115000"/>
                </a:srgbClr>
              </a:gs>
              <a:gs pos="100000">
                <a:srgbClr val="C00000">
                  <a:shade val="100000"/>
                  <a:satMod val="115000"/>
                </a:srgbClr>
              </a:gs>
            </a:gsLst>
            <a:lin ang="16200000" scaled="1"/>
            <a:tileRect/>
          </a:gradFill>
        </p:grpSpPr>
        <p:sp>
          <p:nvSpPr>
            <p:cNvPr id="145" name="Ovál 144"/>
            <p:cNvSpPr/>
            <p:nvPr/>
          </p:nvSpPr>
          <p:spPr>
            <a:xfrm>
              <a:off x="7380312" y="1988840"/>
              <a:ext cx="288032" cy="288032"/>
            </a:xfrm>
            <a:prstGeom prst="ellipse">
              <a:avLst/>
            </a:prstGeom>
            <a:gradFill flip="none" rotWithShape="1">
              <a:gsLst>
                <a:gs pos="0">
                  <a:srgbClr val="C00000">
                    <a:shade val="30000"/>
                    <a:satMod val="115000"/>
                  </a:srgbClr>
                </a:gs>
                <a:gs pos="50000">
                  <a:srgbClr val="C00000">
                    <a:shade val="67500"/>
                    <a:satMod val="115000"/>
                  </a:srgbClr>
                </a:gs>
                <a:gs pos="100000">
                  <a:srgbClr val="C00000">
                    <a:shade val="100000"/>
                    <a:satMod val="115000"/>
                  </a:srgbClr>
                </a:gs>
              </a:gsLst>
              <a:lin ang="16200000" scaled="1"/>
              <a:tileRect/>
            </a:gra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6" name="Ovál 145"/>
            <p:cNvSpPr/>
            <p:nvPr/>
          </p:nvSpPr>
          <p:spPr>
            <a:xfrm>
              <a:off x="7532712" y="2141240"/>
              <a:ext cx="288032" cy="288032"/>
            </a:xfrm>
            <a:prstGeom prst="ellipse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7" name="Skupina 146"/>
          <p:cNvGrpSpPr/>
          <p:nvPr/>
        </p:nvGrpSpPr>
        <p:grpSpPr>
          <a:xfrm>
            <a:off x="7524328" y="3501008"/>
            <a:ext cx="440432" cy="440432"/>
            <a:chOff x="7380312" y="1988840"/>
            <a:chExt cx="440432" cy="440432"/>
          </a:xfrm>
          <a:gradFill flip="none" rotWithShape="1">
            <a:gsLst>
              <a:gs pos="0">
                <a:srgbClr val="C00000">
                  <a:shade val="30000"/>
                  <a:satMod val="115000"/>
                </a:srgbClr>
              </a:gs>
              <a:gs pos="50000">
                <a:srgbClr val="C00000">
                  <a:shade val="67500"/>
                  <a:satMod val="115000"/>
                </a:srgbClr>
              </a:gs>
              <a:gs pos="100000">
                <a:srgbClr val="C00000">
                  <a:shade val="100000"/>
                  <a:satMod val="115000"/>
                </a:srgbClr>
              </a:gs>
            </a:gsLst>
            <a:lin ang="16200000" scaled="1"/>
            <a:tileRect/>
          </a:gradFill>
        </p:grpSpPr>
        <p:sp>
          <p:nvSpPr>
            <p:cNvPr id="148" name="Ovál 147"/>
            <p:cNvSpPr/>
            <p:nvPr/>
          </p:nvSpPr>
          <p:spPr>
            <a:xfrm>
              <a:off x="7380312" y="1988840"/>
              <a:ext cx="288032" cy="288032"/>
            </a:xfrm>
            <a:prstGeom prst="ellipse">
              <a:avLst/>
            </a:prstGeom>
            <a:gradFill flip="none" rotWithShape="1">
              <a:gsLst>
                <a:gs pos="0">
                  <a:srgbClr val="C00000">
                    <a:shade val="30000"/>
                    <a:satMod val="115000"/>
                  </a:srgbClr>
                </a:gs>
                <a:gs pos="50000">
                  <a:srgbClr val="C00000">
                    <a:shade val="67500"/>
                    <a:satMod val="115000"/>
                  </a:srgbClr>
                </a:gs>
                <a:gs pos="100000">
                  <a:srgbClr val="C00000">
                    <a:shade val="100000"/>
                    <a:satMod val="115000"/>
                  </a:srgbClr>
                </a:gs>
              </a:gsLst>
              <a:lin ang="16200000" scaled="1"/>
              <a:tileRect/>
            </a:gra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9" name="Ovál 148"/>
            <p:cNvSpPr/>
            <p:nvPr/>
          </p:nvSpPr>
          <p:spPr>
            <a:xfrm>
              <a:off x="7532712" y="2141240"/>
              <a:ext cx="288032" cy="288032"/>
            </a:xfrm>
            <a:prstGeom prst="ellipse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0" name="Skupina 149"/>
          <p:cNvGrpSpPr/>
          <p:nvPr/>
        </p:nvGrpSpPr>
        <p:grpSpPr>
          <a:xfrm>
            <a:off x="8100392" y="1412776"/>
            <a:ext cx="440432" cy="440432"/>
            <a:chOff x="7380312" y="1988840"/>
            <a:chExt cx="440432" cy="440432"/>
          </a:xfrm>
          <a:gradFill flip="none" rotWithShape="1">
            <a:gsLst>
              <a:gs pos="0">
                <a:srgbClr val="C00000">
                  <a:shade val="30000"/>
                  <a:satMod val="115000"/>
                </a:srgbClr>
              </a:gs>
              <a:gs pos="50000">
                <a:srgbClr val="C00000">
                  <a:shade val="67500"/>
                  <a:satMod val="115000"/>
                </a:srgbClr>
              </a:gs>
              <a:gs pos="100000">
                <a:srgbClr val="C00000">
                  <a:shade val="100000"/>
                  <a:satMod val="115000"/>
                </a:srgbClr>
              </a:gs>
            </a:gsLst>
            <a:lin ang="16200000" scaled="1"/>
            <a:tileRect/>
          </a:gradFill>
        </p:grpSpPr>
        <p:sp>
          <p:nvSpPr>
            <p:cNvPr id="151" name="Ovál 150"/>
            <p:cNvSpPr/>
            <p:nvPr/>
          </p:nvSpPr>
          <p:spPr>
            <a:xfrm>
              <a:off x="7380312" y="1988840"/>
              <a:ext cx="288032" cy="288032"/>
            </a:xfrm>
            <a:prstGeom prst="ellipse">
              <a:avLst/>
            </a:prstGeom>
            <a:gradFill flip="none" rotWithShape="1">
              <a:gsLst>
                <a:gs pos="0">
                  <a:srgbClr val="C00000">
                    <a:shade val="30000"/>
                    <a:satMod val="115000"/>
                  </a:srgbClr>
                </a:gs>
                <a:gs pos="50000">
                  <a:srgbClr val="C00000">
                    <a:shade val="67500"/>
                    <a:satMod val="115000"/>
                  </a:srgbClr>
                </a:gs>
                <a:gs pos="100000">
                  <a:srgbClr val="C00000">
                    <a:shade val="100000"/>
                    <a:satMod val="115000"/>
                  </a:srgbClr>
                </a:gs>
              </a:gsLst>
              <a:lin ang="16200000" scaled="1"/>
              <a:tileRect/>
            </a:gra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2" name="Ovál 151"/>
            <p:cNvSpPr/>
            <p:nvPr/>
          </p:nvSpPr>
          <p:spPr>
            <a:xfrm>
              <a:off x="7532712" y="2141240"/>
              <a:ext cx="288032" cy="288032"/>
            </a:xfrm>
            <a:prstGeom prst="ellipse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3" name="Skupina 152"/>
          <p:cNvGrpSpPr/>
          <p:nvPr/>
        </p:nvGrpSpPr>
        <p:grpSpPr>
          <a:xfrm rot="15056490">
            <a:off x="6792077" y="2696749"/>
            <a:ext cx="440432" cy="440432"/>
            <a:chOff x="7380312" y="1988840"/>
            <a:chExt cx="440432" cy="440432"/>
          </a:xfrm>
          <a:gradFill flip="none" rotWithShape="1">
            <a:gsLst>
              <a:gs pos="0">
                <a:srgbClr val="C00000">
                  <a:shade val="30000"/>
                  <a:satMod val="115000"/>
                </a:srgbClr>
              </a:gs>
              <a:gs pos="50000">
                <a:srgbClr val="C00000">
                  <a:shade val="67500"/>
                  <a:satMod val="115000"/>
                </a:srgbClr>
              </a:gs>
              <a:gs pos="100000">
                <a:srgbClr val="C00000">
                  <a:shade val="100000"/>
                  <a:satMod val="115000"/>
                </a:srgbClr>
              </a:gs>
            </a:gsLst>
            <a:lin ang="16200000" scaled="1"/>
            <a:tileRect/>
          </a:gradFill>
        </p:grpSpPr>
        <p:sp>
          <p:nvSpPr>
            <p:cNvPr id="154" name="Ovál 153"/>
            <p:cNvSpPr/>
            <p:nvPr/>
          </p:nvSpPr>
          <p:spPr>
            <a:xfrm>
              <a:off x="7380312" y="1988840"/>
              <a:ext cx="288032" cy="288032"/>
            </a:xfrm>
            <a:prstGeom prst="ellipse">
              <a:avLst/>
            </a:prstGeom>
            <a:gradFill flip="none" rotWithShape="1">
              <a:gsLst>
                <a:gs pos="0">
                  <a:srgbClr val="C00000">
                    <a:shade val="30000"/>
                    <a:satMod val="115000"/>
                  </a:srgbClr>
                </a:gs>
                <a:gs pos="50000">
                  <a:srgbClr val="C00000">
                    <a:shade val="67500"/>
                    <a:satMod val="115000"/>
                  </a:srgbClr>
                </a:gs>
                <a:gs pos="100000">
                  <a:srgbClr val="C00000">
                    <a:shade val="100000"/>
                    <a:satMod val="115000"/>
                  </a:srgbClr>
                </a:gs>
              </a:gsLst>
              <a:lin ang="16200000" scaled="1"/>
              <a:tileRect/>
            </a:gra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5" name="Ovál 154"/>
            <p:cNvSpPr/>
            <p:nvPr/>
          </p:nvSpPr>
          <p:spPr>
            <a:xfrm>
              <a:off x="7532712" y="2141240"/>
              <a:ext cx="288032" cy="288032"/>
            </a:xfrm>
            <a:prstGeom prst="ellipse">
              <a:avLst/>
            </a:prstGeom>
            <a:grp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24" name="TextovéPole 1023"/>
          <p:cNvSpPr txBox="1"/>
          <p:nvPr/>
        </p:nvSpPr>
        <p:spPr>
          <a:xfrm>
            <a:off x="1547664" y="4437112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NaCl</a:t>
            </a:r>
            <a:endParaRPr lang="cs-CZ" sz="4000" dirty="0"/>
          </a:p>
        </p:txBody>
      </p:sp>
      <p:sp>
        <p:nvSpPr>
          <p:cNvPr id="159" name="TextovéPole 158"/>
          <p:cNvSpPr txBox="1"/>
          <p:nvPr/>
        </p:nvSpPr>
        <p:spPr>
          <a:xfrm>
            <a:off x="7308304" y="4437112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</a:t>
            </a:r>
            <a:r>
              <a:rPr lang="cs-CZ" sz="4000" baseline="-25000" dirty="0" smtClean="0"/>
              <a:t>2</a:t>
            </a:r>
            <a:endParaRPr lang="cs-CZ" sz="4000" dirty="0"/>
          </a:p>
        </p:txBody>
      </p:sp>
      <p:sp>
        <p:nvSpPr>
          <p:cNvPr id="160" name="TextovéPole 159"/>
          <p:cNvSpPr txBox="1"/>
          <p:nvPr/>
        </p:nvSpPr>
        <p:spPr>
          <a:xfrm>
            <a:off x="3995936" y="4437112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H</a:t>
            </a:r>
            <a:r>
              <a:rPr lang="cs-CZ" sz="4000" baseline="-25000" dirty="0" smtClean="0"/>
              <a:t>2</a:t>
            </a:r>
            <a:r>
              <a:rPr lang="cs-CZ" sz="4000" dirty="0" smtClean="0"/>
              <a:t>O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806119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>
          <a:xfrm>
            <a:off x="1331640" y="548680"/>
            <a:ext cx="6400800" cy="93610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Vlastnosti látek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62880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Pevná látka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04248" y="162880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Plynná látka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35896" y="162880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Kapalná látka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2708920"/>
            <a:ext cx="16561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Stálý tvar a  objem, nestlačitelné,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48264" y="2708920"/>
            <a:ext cx="1656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Nemají stálý tvar ani  objem,</a:t>
            </a:r>
          </a:p>
          <a:p>
            <a:r>
              <a:rPr lang="cs-CZ" dirty="0" smtClean="0"/>
              <a:t>stlačitelné, dělitelné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2564904"/>
            <a:ext cx="165618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Nemají stálý tvar, mají stály  objem,</a:t>
            </a:r>
          </a:p>
          <a:p>
            <a:r>
              <a:rPr lang="cs-CZ" dirty="0" smtClean="0"/>
              <a:t>nestlačitelné, dělitelné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43608" y="4293096"/>
            <a:ext cx="15841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Síly mezi částicemi jsou velké, vzdálenosti malé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79912" y="4365104"/>
            <a:ext cx="158417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Síly mezi částicemi jsou menší vzdálenosti větší než u pevných látek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4221088"/>
            <a:ext cx="15841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Síly mezi částicemi jsou malé, vzdálenosti velké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20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Tlak v kapalinách</a:t>
            </a:r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>
            <a:off x="1331640" y="2132856"/>
            <a:ext cx="792088" cy="4176464"/>
          </a:xfrm>
          <a:prstGeom prst="can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  <a:alpha val="18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>
            <a:off x="1331640" y="1556792"/>
            <a:ext cx="792088" cy="4760912"/>
          </a:xfrm>
          <a:prstGeom prst="can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067944" y="2492896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 = h .</a:t>
            </a:r>
            <a:r>
              <a:rPr lang="cs-CZ" sz="3600" dirty="0" smtClean="0">
                <a:sym typeface="Symbol"/>
              </a:rPr>
              <a:t> .g</a:t>
            </a:r>
            <a:endParaRPr lang="cs-CZ" sz="36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483768" y="2276872"/>
            <a:ext cx="0" cy="3888432"/>
          </a:xfrm>
          <a:prstGeom prst="straightConnector1">
            <a:avLst/>
          </a:prstGeom>
          <a:ln>
            <a:headEnd type="arrow" w="med" len="med"/>
            <a:tailEnd type="arrow" w="med" len="me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3347864" y="2852936"/>
            <a:ext cx="64807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771800" y="292494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tlak</a:t>
            </a:r>
            <a:endParaRPr lang="cs-CZ" dirty="0"/>
          </a:p>
        </p:txBody>
      </p:sp>
      <p:cxnSp>
        <p:nvCxnSpPr>
          <p:cNvPr id="12" name="Přímá spojnice se šipkou 11"/>
          <p:cNvCxnSpPr/>
          <p:nvPr/>
        </p:nvCxnSpPr>
        <p:spPr>
          <a:xfrm flipV="1">
            <a:off x="2915816" y="3068960"/>
            <a:ext cx="1944216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771800" y="429309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hloubka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427984" y="422108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hustota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724128" y="4221088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g</a:t>
            </a:r>
            <a:r>
              <a:rPr lang="cs-CZ" dirty="0" smtClean="0"/>
              <a:t>ravitační konstanta</a:t>
            </a:r>
            <a:endParaRPr lang="cs-CZ" dirty="0"/>
          </a:p>
        </p:txBody>
      </p:sp>
      <p:cxnSp>
        <p:nvCxnSpPr>
          <p:cNvPr id="23" name="Přímá spojnice se šipkou 22"/>
          <p:cNvCxnSpPr>
            <a:stCxn id="21" idx="0"/>
          </p:cNvCxnSpPr>
          <p:nvPr/>
        </p:nvCxnSpPr>
        <p:spPr>
          <a:xfrm flipV="1">
            <a:off x="4896036" y="3068960"/>
            <a:ext cx="468052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5868144" y="3212976"/>
            <a:ext cx="72008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2873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4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Hydrostatický paradox</a:t>
            </a:r>
            <a:endParaRPr lang="cs-CZ" dirty="0"/>
          </a:p>
        </p:txBody>
      </p:sp>
      <p:sp>
        <p:nvSpPr>
          <p:cNvPr id="4" name="Vývojový diagram: magnetický disk 3"/>
          <p:cNvSpPr/>
          <p:nvPr/>
        </p:nvSpPr>
        <p:spPr>
          <a:xfrm rot="10800000">
            <a:off x="1043608" y="1988840"/>
            <a:ext cx="1800201" cy="1658484"/>
          </a:xfrm>
          <a:custGeom>
            <a:avLst/>
            <a:gdLst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2749 w 12749"/>
              <a:gd name="connsiteY0" fmla="*/ 1667 h 10303"/>
              <a:gd name="connsiteX1" fmla="*/ 7749 w 12749"/>
              <a:gd name="connsiteY1" fmla="*/ 0 h 10303"/>
              <a:gd name="connsiteX2" fmla="*/ 12749 w 12749"/>
              <a:gd name="connsiteY2" fmla="*/ 1667 h 10303"/>
              <a:gd name="connsiteX3" fmla="*/ 12749 w 12749"/>
              <a:gd name="connsiteY3" fmla="*/ 8333 h 10303"/>
              <a:gd name="connsiteX4" fmla="*/ 7749 w 12749"/>
              <a:gd name="connsiteY4" fmla="*/ 10000 h 10303"/>
              <a:gd name="connsiteX5" fmla="*/ 2749 w 12749"/>
              <a:gd name="connsiteY5" fmla="*/ 8333 h 10303"/>
              <a:gd name="connsiteX6" fmla="*/ 2749 w 12749"/>
              <a:gd name="connsiteY6" fmla="*/ 1667 h 10303"/>
              <a:gd name="connsiteX0" fmla="*/ 12749 w 12749"/>
              <a:gd name="connsiteY0" fmla="*/ 1667 h 10303"/>
              <a:gd name="connsiteX1" fmla="*/ 7749 w 12749"/>
              <a:gd name="connsiteY1" fmla="*/ 3334 h 10303"/>
              <a:gd name="connsiteX2" fmla="*/ 2749 w 12749"/>
              <a:gd name="connsiteY2" fmla="*/ 1667 h 10303"/>
              <a:gd name="connsiteX0" fmla="*/ 2749 w 12749"/>
              <a:gd name="connsiteY0" fmla="*/ 1667 h 10303"/>
              <a:gd name="connsiteX1" fmla="*/ 7749 w 12749"/>
              <a:gd name="connsiteY1" fmla="*/ 0 h 10303"/>
              <a:gd name="connsiteX2" fmla="*/ 12749 w 12749"/>
              <a:gd name="connsiteY2" fmla="*/ 1667 h 10303"/>
              <a:gd name="connsiteX3" fmla="*/ 12749 w 12749"/>
              <a:gd name="connsiteY3" fmla="*/ 8333 h 10303"/>
              <a:gd name="connsiteX4" fmla="*/ 7749 w 12749"/>
              <a:gd name="connsiteY4" fmla="*/ 10000 h 10303"/>
              <a:gd name="connsiteX5" fmla="*/ 0 w 12749"/>
              <a:gd name="connsiteY5" fmla="*/ 9852 h 10303"/>
              <a:gd name="connsiteX6" fmla="*/ 2749 w 12749"/>
              <a:gd name="connsiteY6" fmla="*/ 1667 h 10303"/>
              <a:gd name="connsiteX0" fmla="*/ 2749 w 15085"/>
              <a:gd name="connsiteY0" fmla="*/ 1667 h 10449"/>
              <a:gd name="connsiteX1" fmla="*/ 7749 w 15085"/>
              <a:gd name="connsiteY1" fmla="*/ 0 h 10449"/>
              <a:gd name="connsiteX2" fmla="*/ 12749 w 15085"/>
              <a:gd name="connsiteY2" fmla="*/ 1667 h 10449"/>
              <a:gd name="connsiteX3" fmla="*/ 12749 w 15085"/>
              <a:gd name="connsiteY3" fmla="*/ 8333 h 10449"/>
              <a:gd name="connsiteX4" fmla="*/ 7749 w 15085"/>
              <a:gd name="connsiteY4" fmla="*/ 10000 h 10449"/>
              <a:gd name="connsiteX5" fmla="*/ 2749 w 15085"/>
              <a:gd name="connsiteY5" fmla="*/ 8333 h 10449"/>
              <a:gd name="connsiteX6" fmla="*/ 2749 w 15085"/>
              <a:gd name="connsiteY6" fmla="*/ 1667 h 10449"/>
              <a:gd name="connsiteX0" fmla="*/ 12749 w 15085"/>
              <a:gd name="connsiteY0" fmla="*/ 1667 h 10449"/>
              <a:gd name="connsiteX1" fmla="*/ 7749 w 15085"/>
              <a:gd name="connsiteY1" fmla="*/ 3334 h 10449"/>
              <a:gd name="connsiteX2" fmla="*/ 2749 w 15085"/>
              <a:gd name="connsiteY2" fmla="*/ 1667 h 10449"/>
              <a:gd name="connsiteX0" fmla="*/ 2749 w 15085"/>
              <a:gd name="connsiteY0" fmla="*/ 1667 h 10449"/>
              <a:gd name="connsiteX1" fmla="*/ 7749 w 15085"/>
              <a:gd name="connsiteY1" fmla="*/ 0 h 10449"/>
              <a:gd name="connsiteX2" fmla="*/ 12749 w 15085"/>
              <a:gd name="connsiteY2" fmla="*/ 1667 h 10449"/>
              <a:gd name="connsiteX3" fmla="*/ 15085 w 15085"/>
              <a:gd name="connsiteY3" fmla="*/ 10054 h 10449"/>
              <a:gd name="connsiteX4" fmla="*/ 7749 w 15085"/>
              <a:gd name="connsiteY4" fmla="*/ 10000 h 10449"/>
              <a:gd name="connsiteX5" fmla="*/ 0 w 15085"/>
              <a:gd name="connsiteY5" fmla="*/ 9852 h 10449"/>
              <a:gd name="connsiteX6" fmla="*/ 2749 w 15085"/>
              <a:gd name="connsiteY6" fmla="*/ 1667 h 10449"/>
              <a:gd name="connsiteX0" fmla="*/ 2886 w 15222"/>
              <a:gd name="connsiteY0" fmla="*/ 1667 h 10449"/>
              <a:gd name="connsiteX1" fmla="*/ 7886 w 15222"/>
              <a:gd name="connsiteY1" fmla="*/ 0 h 10449"/>
              <a:gd name="connsiteX2" fmla="*/ 12886 w 15222"/>
              <a:gd name="connsiteY2" fmla="*/ 1667 h 10449"/>
              <a:gd name="connsiteX3" fmla="*/ 12886 w 15222"/>
              <a:gd name="connsiteY3" fmla="*/ 8333 h 10449"/>
              <a:gd name="connsiteX4" fmla="*/ 7886 w 15222"/>
              <a:gd name="connsiteY4" fmla="*/ 10000 h 10449"/>
              <a:gd name="connsiteX5" fmla="*/ 0 w 15222"/>
              <a:gd name="connsiteY5" fmla="*/ 9548 h 10449"/>
              <a:gd name="connsiteX6" fmla="*/ 2886 w 15222"/>
              <a:gd name="connsiteY6" fmla="*/ 1667 h 10449"/>
              <a:gd name="connsiteX0" fmla="*/ 12886 w 15222"/>
              <a:gd name="connsiteY0" fmla="*/ 1667 h 10449"/>
              <a:gd name="connsiteX1" fmla="*/ 7886 w 15222"/>
              <a:gd name="connsiteY1" fmla="*/ 3334 h 10449"/>
              <a:gd name="connsiteX2" fmla="*/ 2886 w 15222"/>
              <a:gd name="connsiteY2" fmla="*/ 1667 h 10449"/>
              <a:gd name="connsiteX0" fmla="*/ 2886 w 15222"/>
              <a:gd name="connsiteY0" fmla="*/ 1667 h 10449"/>
              <a:gd name="connsiteX1" fmla="*/ 7886 w 15222"/>
              <a:gd name="connsiteY1" fmla="*/ 0 h 10449"/>
              <a:gd name="connsiteX2" fmla="*/ 12886 w 15222"/>
              <a:gd name="connsiteY2" fmla="*/ 1667 h 10449"/>
              <a:gd name="connsiteX3" fmla="*/ 15222 w 15222"/>
              <a:gd name="connsiteY3" fmla="*/ 10054 h 10449"/>
              <a:gd name="connsiteX4" fmla="*/ 7886 w 15222"/>
              <a:gd name="connsiteY4" fmla="*/ 10000 h 10449"/>
              <a:gd name="connsiteX5" fmla="*/ 137 w 15222"/>
              <a:gd name="connsiteY5" fmla="*/ 9852 h 10449"/>
              <a:gd name="connsiteX6" fmla="*/ 2886 w 15222"/>
              <a:gd name="connsiteY6" fmla="*/ 1667 h 10449"/>
              <a:gd name="connsiteX0" fmla="*/ 2886 w 15222"/>
              <a:gd name="connsiteY0" fmla="*/ 1667 h 10449"/>
              <a:gd name="connsiteX1" fmla="*/ 7886 w 15222"/>
              <a:gd name="connsiteY1" fmla="*/ 0 h 10449"/>
              <a:gd name="connsiteX2" fmla="*/ 12886 w 15222"/>
              <a:gd name="connsiteY2" fmla="*/ 1667 h 10449"/>
              <a:gd name="connsiteX3" fmla="*/ 15222 w 15222"/>
              <a:gd name="connsiteY3" fmla="*/ 9852 h 10449"/>
              <a:gd name="connsiteX4" fmla="*/ 7886 w 15222"/>
              <a:gd name="connsiteY4" fmla="*/ 10000 h 10449"/>
              <a:gd name="connsiteX5" fmla="*/ 0 w 15222"/>
              <a:gd name="connsiteY5" fmla="*/ 9548 h 10449"/>
              <a:gd name="connsiteX6" fmla="*/ 2886 w 15222"/>
              <a:gd name="connsiteY6" fmla="*/ 1667 h 10449"/>
              <a:gd name="connsiteX0" fmla="*/ 12886 w 15222"/>
              <a:gd name="connsiteY0" fmla="*/ 1667 h 10449"/>
              <a:gd name="connsiteX1" fmla="*/ 7886 w 15222"/>
              <a:gd name="connsiteY1" fmla="*/ 3334 h 10449"/>
              <a:gd name="connsiteX2" fmla="*/ 2886 w 15222"/>
              <a:gd name="connsiteY2" fmla="*/ 1667 h 10449"/>
              <a:gd name="connsiteX0" fmla="*/ 2886 w 15222"/>
              <a:gd name="connsiteY0" fmla="*/ 1667 h 10449"/>
              <a:gd name="connsiteX1" fmla="*/ 7886 w 15222"/>
              <a:gd name="connsiteY1" fmla="*/ 0 h 10449"/>
              <a:gd name="connsiteX2" fmla="*/ 12886 w 15222"/>
              <a:gd name="connsiteY2" fmla="*/ 1667 h 10449"/>
              <a:gd name="connsiteX3" fmla="*/ 15222 w 15222"/>
              <a:gd name="connsiteY3" fmla="*/ 10054 h 10449"/>
              <a:gd name="connsiteX4" fmla="*/ 7886 w 15222"/>
              <a:gd name="connsiteY4" fmla="*/ 10000 h 10449"/>
              <a:gd name="connsiteX5" fmla="*/ 137 w 15222"/>
              <a:gd name="connsiteY5" fmla="*/ 9852 h 10449"/>
              <a:gd name="connsiteX6" fmla="*/ 2886 w 15222"/>
              <a:gd name="connsiteY6" fmla="*/ 1667 h 10449"/>
              <a:gd name="connsiteX0" fmla="*/ 2886 w 15222"/>
              <a:gd name="connsiteY0" fmla="*/ 1667 h 11519"/>
              <a:gd name="connsiteX1" fmla="*/ 7886 w 15222"/>
              <a:gd name="connsiteY1" fmla="*/ 0 h 11519"/>
              <a:gd name="connsiteX2" fmla="*/ 12886 w 15222"/>
              <a:gd name="connsiteY2" fmla="*/ 1667 h 11519"/>
              <a:gd name="connsiteX3" fmla="*/ 15222 w 15222"/>
              <a:gd name="connsiteY3" fmla="*/ 9852 h 11519"/>
              <a:gd name="connsiteX4" fmla="*/ 7886 w 15222"/>
              <a:gd name="connsiteY4" fmla="*/ 10000 h 11519"/>
              <a:gd name="connsiteX5" fmla="*/ 0 w 15222"/>
              <a:gd name="connsiteY5" fmla="*/ 9548 h 11519"/>
              <a:gd name="connsiteX6" fmla="*/ 2886 w 15222"/>
              <a:gd name="connsiteY6" fmla="*/ 1667 h 11519"/>
              <a:gd name="connsiteX0" fmla="*/ 12886 w 15222"/>
              <a:gd name="connsiteY0" fmla="*/ 1667 h 11519"/>
              <a:gd name="connsiteX1" fmla="*/ 7886 w 15222"/>
              <a:gd name="connsiteY1" fmla="*/ 3334 h 11519"/>
              <a:gd name="connsiteX2" fmla="*/ 2886 w 15222"/>
              <a:gd name="connsiteY2" fmla="*/ 1667 h 11519"/>
              <a:gd name="connsiteX0" fmla="*/ 2886 w 15222"/>
              <a:gd name="connsiteY0" fmla="*/ 1667 h 11519"/>
              <a:gd name="connsiteX1" fmla="*/ 7886 w 15222"/>
              <a:gd name="connsiteY1" fmla="*/ 0 h 11519"/>
              <a:gd name="connsiteX2" fmla="*/ 12886 w 15222"/>
              <a:gd name="connsiteY2" fmla="*/ 1667 h 11519"/>
              <a:gd name="connsiteX3" fmla="*/ 15222 w 15222"/>
              <a:gd name="connsiteY3" fmla="*/ 10054 h 11519"/>
              <a:gd name="connsiteX4" fmla="*/ 7749 w 15222"/>
              <a:gd name="connsiteY4" fmla="*/ 11519 h 11519"/>
              <a:gd name="connsiteX5" fmla="*/ 137 w 15222"/>
              <a:gd name="connsiteY5" fmla="*/ 9852 h 11519"/>
              <a:gd name="connsiteX6" fmla="*/ 2886 w 15222"/>
              <a:gd name="connsiteY6" fmla="*/ 1667 h 11519"/>
              <a:gd name="connsiteX0" fmla="*/ 2886 w 15222"/>
              <a:gd name="connsiteY0" fmla="*/ 1667 h 11519"/>
              <a:gd name="connsiteX1" fmla="*/ 7886 w 15222"/>
              <a:gd name="connsiteY1" fmla="*/ 0 h 11519"/>
              <a:gd name="connsiteX2" fmla="*/ 12886 w 15222"/>
              <a:gd name="connsiteY2" fmla="*/ 1667 h 11519"/>
              <a:gd name="connsiteX3" fmla="*/ 15222 w 15222"/>
              <a:gd name="connsiteY3" fmla="*/ 9852 h 11519"/>
              <a:gd name="connsiteX4" fmla="*/ 7611 w 15222"/>
              <a:gd name="connsiteY4" fmla="*/ 11519 h 11519"/>
              <a:gd name="connsiteX5" fmla="*/ 0 w 15222"/>
              <a:gd name="connsiteY5" fmla="*/ 9548 h 11519"/>
              <a:gd name="connsiteX6" fmla="*/ 2886 w 15222"/>
              <a:gd name="connsiteY6" fmla="*/ 1667 h 11519"/>
              <a:gd name="connsiteX0" fmla="*/ 12886 w 15222"/>
              <a:gd name="connsiteY0" fmla="*/ 1667 h 11519"/>
              <a:gd name="connsiteX1" fmla="*/ 7886 w 15222"/>
              <a:gd name="connsiteY1" fmla="*/ 3334 h 11519"/>
              <a:gd name="connsiteX2" fmla="*/ 2886 w 15222"/>
              <a:gd name="connsiteY2" fmla="*/ 1667 h 11519"/>
              <a:gd name="connsiteX0" fmla="*/ 2886 w 15222"/>
              <a:gd name="connsiteY0" fmla="*/ 1667 h 11519"/>
              <a:gd name="connsiteX1" fmla="*/ 7886 w 15222"/>
              <a:gd name="connsiteY1" fmla="*/ 0 h 11519"/>
              <a:gd name="connsiteX2" fmla="*/ 12886 w 15222"/>
              <a:gd name="connsiteY2" fmla="*/ 1667 h 11519"/>
              <a:gd name="connsiteX3" fmla="*/ 15222 w 15222"/>
              <a:gd name="connsiteY3" fmla="*/ 10054 h 11519"/>
              <a:gd name="connsiteX4" fmla="*/ 7749 w 15222"/>
              <a:gd name="connsiteY4" fmla="*/ 11519 h 11519"/>
              <a:gd name="connsiteX5" fmla="*/ 137 w 15222"/>
              <a:gd name="connsiteY5" fmla="*/ 9852 h 11519"/>
              <a:gd name="connsiteX6" fmla="*/ 2886 w 15222"/>
              <a:gd name="connsiteY6" fmla="*/ 1667 h 11519"/>
              <a:gd name="connsiteX0" fmla="*/ 2976 w 15312"/>
              <a:gd name="connsiteY0" fmla="*/ 1667 h 11519"/>
              <a:gd name="connsiteX1" fmla="*/ 7976 w 15312"/>
              <a:gd name="connsiteY1" fmla="*/ 0 h 11519"/>
              <a:gd name="connsiteX2" fmla="*/ 12976 w 15312"/>
              <a:gd name="connsiteY2" fmla="*/ 1667 h 11519"/>
              <a:gd name="connsiteX3" fmla="*/ 15312 w 15312"/>
              <a:gd name="connsiteY3" fmla="*/ 9852 h 11519"/>
              <a:gd name="connsiteX4" fmla="*/ 7701 w 15312"/>
              <a:gd name="connsiteY4" fmla="*/ 11519 h 11519"/>
              <a:gd name="connsiteX5" fmla="*/ 90 w 15312"/>
              <a:gd name="connsiteY5" fmla="*/ 9548 h 11519"/>
              <a:gd name="connsiteX6" fmla="*/ 2976 w 15312"/>
              <a:gd name="connsiteY6" fmla="*/ 1667 h 11519"/>
              <a:gd name="connsiteX0" fmla="*/ 12976 w 15312"/>
              <a:gd name="connsiteY0" fmla="*/ 1667 h 11519"/>
              <a:gd name="connsiteX1" fmla="*/ 7976 w 15312"/>
              <a:gd name="connsiteY1" fmla="*/ 3334 h 11519"/>
              <a:gd name="connsiteX2" fmla="*/ 2976 w 15312"/>
              <a:gd name="connsiteY2" fmla="*/ 1667 h 11519"/>
              <a:gd name="connsiteX0" fmla="*/ 2976 w 15312"/>
              <a:gd name="connsiteY0" fmla="*/ 1667 h 11519"/>
              <a:gd name="connsiteX1" fmla="*/ 7976 w 15312"/>
              <a:gd name="connsiteY1" fmla="*/ 0 h 11519"/>
              <a:gd name="connsiteX2" fmla="*/ 12976 w 15312"/>
              <a:gd name="connsiteY2" fmla="*/ 1667 h 11519"/>
              <a:gd name="connsiteX3" fmla="*/ 15312 w 15312"/>
              <a:gd name="connsiteY3" fmla="*/ 10054 h 11519"/>
              <a:gd name="connsiteX4" fmla="*/ 7839 w 15312"/>
              <a:gd name="connsiteY4" fmla="*/ 11519 h 11519"/>
              <a:gd name="connsiteX5" fmla="*/ 227 w 15312"/>
              <a:gd name="connsiteY5" fmla="*/ 9852 h 11519"/>
              <a:gd name="connsiteX6" fmla="*/ 2181 w 15312"/>
              <a:gd name="connsiteY6" fmla="*/ 3690 h 11519"/>
              <a:gd name="connsiteX7" fmla="*/ 2976 w 15312"/>
              <a:gd name="connsiteY7" fmla="*/ 1667 h 11519"/>
              <a:gd name="connsiteX0" fmla="*/ 3150 w 15486"/>
              <a:gd name="connsiteY0" fmla="*/ 1667 h 11519"/>
              <a:gd name="connsiteX1" fmla="*/ 8150 w 15486"/>
              <a:gd name="connsiteY1" fmla="*/ 0 h 11519"/>
              <a:gd name="connsiteX2" fmla="*/ 13150 w 15486"/>
              <a:gd name="connsiteY2" fmla="*/ 1667 h 11519"/>
              <a:gd name="connsiteX3" fmla="*/ 15486 w 15486"/>
              <a:gd name="connsiteY3" fmla="*/ 9852 h 11519"/>
              <a:gd name="connsiteX4" fmla="*/ 7875 w 15486"/>
              <a:gd name="connsiteY4" fmla="*/ 11519 h 11519"/>
              <a:gd name="connsiteX5" fmla="*/ 264 w 15486"/>
              <a:gd name="connsiteY5" fmla="*/ 9548 h 11519"/>
              <a:gd name="connsiteX6" fmla="*/ 3150 w 15486"/>
              <a:gd name="connsiteY6" fmla="*/ 1667 h 11519"/>
              <a:gd name="connsiteX0" fmla="*/ 13150 w 15486"/>
              <a:gd name="connsiteY0" fmla="*/ 1667 h 11519"/>
              <a:gd name="connsiteX1" fmla="*/ 8150 w 15486"/>
              <a:gd name="connsiteY1" fmla="*/ 3334 h 11519"/>
              <a:gd name="connsiteX2" fmla="*/ 3150 w 15486"/>
              <a:gd name="connsiteY2" fmla="*/ 1667 h 11519"/>
              <a:gd name="connsiteX0" fmla="*/ 3150 w 15486"/>
              <a:gd name="connsiteY0" fmla="*/ 1667 h 11519"/>
              <a:gd name="connsiteX1" fmla="*/ 8150 w 15486"/>
              <a:gd name="connsiteY1" fmla="*/ 0 h 11519"/>
              <a:gd name="connsiteX2" fmla="*/ 13150 w 15486"/>
              <a:gd name="connsiteY2" fmla="*/ 1667 h 11519"/>
              <a:gd name="connsiteX3" fmla="*/ 15486 w 15486"/>
              <a:gd name="connsiteY3" fmla="*/ 10054 h 11519"/>
              <a:gd name="connsiteX4" fmla="*/ 8013 w 15486"/>
              <a:gd name="connsiteY4" fmla="*/ 11519 h 11519"/>
              <a:gd name="connsiteX5" fmla="*/ 401 w 15486"/>
              <a:gd name="connsiteY5" fmla="*/ 9852 h 11519"/>
              <a:gd name="connsiteX6" fmla="*/ 2355 w 15486"/>
              <a:gd name="connsiteY6" fmla="*/ 3690 h 11519"/>
              <a:gd name="connsiteX7" fmla="*/ 3150 w 15486"/>
              <a:gd name="connsiteY7" fmla="*/ 1667 h 11519"/>
              <a:gd name="connsiteX0" fmla="*/ 2886 w 15222"/>
              <a:gd name="connsiteY0" fmla="*/ 1667 h 11519"/>
              <a:gd name="connsiteX1" fmla="*/ 7886 w 15222"/>
              <a:gd name="connsiteY1" fmla="*/ 0 h 11519"/>
              <a:gd name="connsiteX2" fmla="*/ 12886 w 15222"/>
              <a:gd name="connsiteY2" fmla="*/ 1667 h 11519"/>
              <a:gd name="connsiteX3" fmla="*/ 15222 w 15222"/>
              <a:gd name="connsiteY3" fmla="*/ 9852 h 11519"/>
              <a:gd name="connsiteX4" fmla="*/ 7611 w 15222"/>
              <a:gd name="connsiteY4" fmla="*/ 11519 h 11519"/>
              <a:gd name="connsiteX5" fmla="*/ 0 w 15222"/>
              <a:gd name="connsiteY5" fmla="*/ 9548 h 11519"/>
              <a:gd name="connsiteX6" fmla="*/ 2886 w 15222"/>
              <a:gd name="connsiteY6" fmla="*/ 1667 h 11519"/>
              <a:gd name="connsiteX0" fmla="*/ 12886 w 15222"/>
              <a:gd name="connsiteY0" fmla="*/ 1667 h 11519"/>
              <a:gd name="connsiteX1" fmla="*/ 7886 w 15222"/>
              <a:gd name="connsiteY1" fmla="*/ 3334 h 11519"/>
              <a:gd name="connsiteX2" fmla="*/ 2886 w 15222"/>
              <a:gd name="connsiteY2" fmla="*/ 1667 h 11519"/>
              <a:gd name="connsiteX0" fmla="*/ 2886 w 15222"/>
              <a:gd name="connsiteY0" fmla="*/ 1667 h 11519"/>
              <a:gd name="connsiteX1" fmla="*/ 7886 w 15222"/>
              <a:gd name="connsiteY1" fmla="*/ 0 h 11519"/>
              <a:gd name="connsiteX2" fmla="*/ 12886 w 15222"/>
              <a:gd name="connsiteY2" fmla="*/ 1667 h 11519"/>
              <a:gd name="connsiteX3" fmla="*/ 15222 w 15222"/>
              <a:gd name="connsiteY3" fmla="*/ 10054 h 11519"/>
              <a:gd name="connsiteX4" fmla="*/ 7749 w 15222"/>
              <a:gd name="connsiteY4" fmla="*/ 11519 h 11519"/>
              <a:gd name="connsiteX5" fmla="*/ 137 w 15222"/>
              <a:gd name="connsiteY5" fmla="*/ 9852 h 11519"/>
              <a:gd name="connsiteX6" fmla="*/ 2091 w 15222"/>
              <a:gd name="connsiteY6" fmla="*/ 3690 h 11519"/>
              <a:gd name="connsiteX7" fmla="*/ 2886 w 15222"/>
              <a:gd name="connsiteY7" fmla="*/ 1667 h 11519"/>
              <a:gd name="connsiteX0" fmla="*/ 2886 w 15222"/>
              <a:gd name="connsiteY0" fmla="*/ 1667 h 11519"/>
              <a:gd name="connsiteX1" fmla="*/ 7886 w 15222"/>
              <a:gd name="connsiteY1" fmla="*/ 0 h 11519"/>
              <a:gd name="connsiteX2" fmla="*/ 12886 w 15222"/>
              <a:gd name="connsiteY2" fmla="*/ 1667 h 11519"/>
              <a:gd name="connsiteX3" fmla="*/ 15222 w 15222"/>
              <a:gd name="connsiteY3" fmla="*/ 9852 h 11519"/>
              <a:gd name="connsiteX4" fmla="*/ 7611 w 15222"/>
              <a:gd name="connsiteY4" fmla="*/ 11519 h 11519"/>
              <a:gd name="connsiteX5" fmla="*/ 0 w 15222"/>
              <a:gd name="connsiteY5" fmla="*/ 9548 h 11519"/>
              <a:gd name="connsiteX6" fmla="*/ 2886 w 15222"/>
              <a:gd name="connsiteY6" fmla="*/ 1667 h 11519"/>
              <a:gd name="connsiteX0" fmla="*/ 12886 w 15222"/>
              <a:gd name="connsiteY0" fmla="*/ 1667 h 11519"/>
              <a:gd name="connsiteX1" fmla="*/ 7886 w 15222"/>
              <a:gd name="connsiteY1" fmla="*/ 3334 h 11519"/>
              <a:gd name="connsiteX2" fmla="*/ 2886 w 15222"/>
              <a:gd name="connsiteY2" fmla="*/ 1667 h 11519"/>
              <a:gd name="connsiteX0" fmla="*/ 2886 w 15222"/>
              <a:gd name="connsiteY0" fmla="*/ 1667 h 11519"/>
              <a:gd name="connsiteX1" fmla="*/ 7886 w 15222"/>
              <a:gd name="connsiteY1" fmla="*/ 0 h 11519"/>
              <a:gd name="connsiteX2" fmla="*/ 12886 w 15222"/>
              <a:gd name="connsiteY2" fmla="*/ 1667 h 11519"/>
              <a:gd name="connsiteX3" fmla="*/ 15222 w 15222"/>
              <a:gd name="connsiteY3" fmla="*/ 10054 h 11519"/>
              <a:gd name="connsiteX4" fmla="*/ 7749 w 15222"/>
              <a:gd name="connsiteY4" fmla="*/ 11519 h 11519"/>
              <a:gd name="connsiteX5" fmla="*/ 137 w 15222"/>
              <a:gd name="connsiteY5" fmla="*/ 9852 h 11519"/>
              <a:gd name="connsiteX6" fmla="*/ 2091 w 15222"/>
              <a:gd name="connsiteY6" fmla="*/ 3690 h 11519"/>
              <a:gd name="connsiteX7" fmla="*/ 2886 w 15222"/>
              <a:gd name="connsiteY7" fmla="*/ 1667 h 11519"/>
              <a:gd name="connsiteX0" fmla="*/ 2936 w 15272"/>
              <a:gd name="connsiteY0" fmla="*/ 1667 h 11535"/>
              <a:gd name="connsiteX1" fmla="*/ 7936 w 15272"/>
              <a:gd name="connsiteY1" fmla="*/ 0 h 11535"/>
              <a:gd name="connsiteX2" fmla="*/ 12936 w 15272"/>
              <a:gd name="connsiteY2" fmla="*/ 1667 h 11535"/>
              <a:gd name="connsiteX3" fmla="*/ 15272 w 15272"/>
              <a:gd name="connsiteY3" fmla="*/ 9852 h 11535"/>
              <a:gd name="connsiteX4" fmla="*/ 7661 w 15272"/>
              <a:gd name="connsiteY4" fmla="*/ 11519 h 11535"/>
              <a:gd name="connsiteX5" fmla="*/ 1411 w 15272"/>
              <a:gd name="connsiteY5" fmla="*/ 10710 h 11535"/>
              <a:gd name="connsiteX6" fmla="*/ 50 w 15272"/>
              <a:gd name="connsiteY6" fmla="*/ 9548 h 11535"/>
              <a:gd name="connsiteX7" fmla="*/ 2936 w 15272"/>
              <a:gd name="connsiteY7" fmla="*/ 1667 h 11535"/>
              <a:gd name="connsiteX0" fmla="*/ 12936 w 15272"/>
              <a:gd name="connsiteY0" fmla="*/ 1667 h 11535"/>
              <a:gd name="connsiteX1" fmla="*/ 7936 w 15272"/>
              <a:gd name="connsiteY1" fmla="*/ 3334 h 11535"/>
              <a:gd name="connsiteX2" fmla="*/ 2936 w 15272"/>
              <a:gd name="connsiteY2" fmla="*/ 1667 h 11535"/>
              <a:gd name="connsiteX0" fmla="*/ 2936 w 15272"/>
              <a:gd name="connsiteY0" fmla="*/ 1667 h 11535"/>
              <a:gd name="connsiteX1" fmla="*/ 7936 w 15272"/>
              <a:gd name="connsiteY1" fmla="*/ 0 h 11535"/>
              <a:gd name="connsiteX2" fmla="*/ 12936 w 15272"/>
              <a:gd name="connsiteY2" fmla="*/ 1667 h 11535"/>
              <a:gd name="connsiteX3" fmla="*/ 15272 w 15272"/>
              <a:gd name="connsiteY3" fmla="*/ 10054 h 11535"/>
              <a:gd name="connsiteX4" fmla="*/ 7799 w 15272"/>
              <a:gd name="connsiteY4" fmla="*/ 11519 h 11535"/>
              <a:gd name="connsiteX5" fmla="*/ 187 w 15272"/>
              <a:gd name="connsiteY5" fmla="*/ 9852 h 11535"/>
              <a:gd name="connsiteX6" fmla="*/ 2141 w 15272"/>
              <a:gd name="connsiteY6" fmla="*/ 3690 h 11535"/>
              <a:gd name="connsiteX7" fmla="*/ 2936 w 15272"/>
              <a:gd name="connsiteY7" fmla="*/ 1667 h 11535"/>
              <a:gd name="connsiteX0" fmla="*/ 3190 w 15526"/>
              <a:gd name="connsiteY0" fmla="*/ 1667 h 11535"/>
              <a:gd name="connsiteX1" fmla="*/ 8190 w 15526"/>
              <a:gd name="connsiteY1" fmla="*/ 0 h 11535"/>
              <a:gd name="connsiteX2" fmla="*/ 13190 w 15526"/>
              <a:gd name="connsiteY2" fmla="*/ 1667 h 11535"/>
              <a:gd name="connsiteX3" fmla="*/ 15526 w 15526"/>
              <a:gd name="connsiteY3" fmla="*/ 9852 h 11535"/>
              <a:gd name="connsiteX4" fmla="*/ 7915 w 15526"/>
              <a:gd name="connsiteY4" fmla="*/ 11519 h 11535"/>
              <a:gd name="connsiteX5" fmla="*/ 1665 w 15526"/>
              <a:gd name="connsiteY5" fmla="*/ 10710 h 11535"/>
              <a:gd name="connsiteX6" fmla="*/ 304 w 15526"/>
              <a:gd name="connsiteY6" fmla="*/ 9548 h 11535"/>
              <a:gd name="connsiteX7" fmla="*/ 3190 w 15526"/>
              <a:gd name="connsiteY7" fmla="*/ 1667 h 11535"/>
              <a:gd name="connsiteX0" fmla="*/ 13190 w 15526"/>
              <a:gd name="connsiteY0" fmla="*/ 1667 h 11535"/>
              <a:gd name="connsiteX1" fmla="*/ 8190 w 15526"/>
              <a:gd name="connsiteY1" fmla="*/ 3334 h 11535"/>
              <a:gd name="connsiteX2" fmla="*/ 3190 w 15526"/>
              <a:gd name="connsiteY2" fmla="*/ 1667 h 11535"/>
              <a:gd name="connsiteX0" fmla="*/ 3190 w 15526"/>
              <a:gd name="connsiteY0" fmla="*/ 1667 h 11535"/>
              <a:gd name="connsiteX1" fmla="*/ 8190 w 15526"/>
              <a:gd name="connsiteY1" fmla="*/ 0 h 11535"/>
              <a:gd name="connsiteX2" fmla="*/ 13190 w 15526"/>
              <a:gd name="connsiteY2" fmla="*/ 1667 h 11535"/>
              <a:gd name="connsiteX3" fmla="*/ 15526 w 15526"/>
              <a:gd name="connsiteY3" fmla="*/ 10054 h 11535"/>
              <a:gd name="connsiteX4" fmla="*/ 8053 w 15526"/>
              <a:gd name="connsiteY4" fmla="*/ 11519 h 11535"/>
              <a:gd name="connsiteX5" fmla="*/ 717 w 15526"/>
              <a:gd name="connsiteY5" fmla="*/ 10530 h 11535"/>
              <a:gd name="connsiteX6" fmla="*/ 441 w 15526"/>
              <a:gd name="connsiteY6" fmla="*/ 9852 h 11535"/>
              <a:gd name="connsiteX7" fmla="*/ 2395 w 15526"/>
              <a:gd name="connsiteY7" fmla="*/ 3690 h 11535"/>
              <a:gd name="connsiteX8" fmla="*/ 3190 w 15526"/>
              <a:gd name="connsiteY8" fmla="*/ 1667 h 11535"/>
              <a:gd name="connsiteX0" fmla="*/ 2937 w 15273"/>
              <a:gd name="connsiteY0" fmla="*/ 1667 h 11535"/>
              <a:gd name="connsiteX1" fmla="*/ 7937 w 15273"/>
              <a:gd name="connsiteY1" fmla="*/ 0 h 11535"/>
              <a:gd name="connsiteX2" fmla="*/ 12937 w 15273"/>
              <a:gd name="connsiteY2" fmla="*/ 1667 h 11535"/>
              <a:gd name="connsiteX3" fmla="*/ 15273 w 15273"/>
              <a:gd name="connsiteY3" fmla="*/ 9852 h 11535"/>
              <a:gd name="connsiteX4" fmla="*/ 7662 w 15273"/>
              <a:gd name="connsiteY4" fmla="*/ 11519 h 11535"/>
              <a:gd name="connsiteX5" fmla="*/ 1412 w 15273"/>
              <a:gd name="connsiteY5" fmla="*/ 10710 h 11535"/>
              <a:gd name="connsiteX6" fmla="*/ 51 w 15273"/>
              <a:gd name="connsiteY6" fmla="*/ 9548 h 11535"/>
              <a:gd name="connsiteX7" fmla="*/ 2937 w 15273"/>
              <a:gd name="connsiteY7" fmla="*/ 1667 h 11535"/>
              <a:gd name="connsiteX0" fmla="*/ 12937 w 15273"/>
              <a:gd name="connsiteY0" fmla="*/ 1667 h 11535"/>
              <a:gd name="connsiteX1" fmla="*/ 7937 w 15273"/>
              <a:gd name="connsiteY1" fmla="*/ 3334 h 11535"/>
              <a:gd name="connsiteX2" fmla="*/ 2937 w 15273"/>
              <a:gd name="connsiteY2" fmla="*/ 1667 h 11535"/>
              <a:gd name="connsiteX0" fmla="*/ 2937 w 15273"/>
              <a:gd name="connsiteY0" fmla="*/ 1667 h 11535"/>
              <a:gd name="connsiteX1" fmla="*/ 7937 w 15273"/>
              <a:gd name="connsiteY1" fmla="*/ 0 h 11535"/>
              <a:gd name="connsiteX2" fmla="*/ 12937 w 15273"/>
              <a:gd name="connsiteY2" fmla="*/ 1667 h 11535"/>
              <a:gd name="connsiteX3" fmla="*/ 15273 w 15273"/>
              <a:gd name="connsiteY3" fmla="*/ 10054 h 11535"/>
              <a:gd name="connsiteX4" fmla="*/ 7800 w 15273"/>
              <a:gd name="connsiteY4" fmla="*/ 11519 h 11535"/>
              <a:gd name="connsiteX5" fmla="*/ 188 w 15273"/>
              <a:gd name="connsiteY5" fmla="*/ 9852 h 11535"/>
              <a:gd name="connsiteX6" fmla="*/ 2142 w 15273"/>
              <a:gd name="connsiteY6" fmla="*/ 3690 h 11535"/>
              <a:gd name="connsiteX7" fmla="*/ 2937 w 15273"/>
              <a:gd name="connsiteY7" fmla="*/ 1667 h 11535"/>
              <a:gd name="connsiteX0" fmla="*/ 0 w 15222"/>
              <a:gd name="connsiteY0" fmla="*/ 9548 h 11535"/>
              <a:gd name="connsiteX1" fmla="*/ 2886 w 15222"/>
              <a:gd name="connsiteY1" fmla="*/ 1667 h 11535"/>
              <a:gd name="connsiteX2" fmla="*/ 7886 w 15222"/>
              <a:gd name="connsiteY2" fmla="*/ 0 h 11535"/>
              <a:gd name="connsiteX3" fmla="*/ 12886 w 15222"/>
              <a:gd name="connsiteY3" fmla="*/ 1667 h 11535"/>
              <a:gd name="connsiteX4" fmla="*/ 15222 w 15222"/>
              <a:gd name="connsiteY4" fmla="*/ 9852 h 11535"/>
              <a:gd name="connsiteX5" fmla="*/ 7611 w 15222"/>
              <a:gd name="connsiteY5" fmla="*/ 11519 h 11535"/>
              <a:gd name="connsiteX6" fmla="*/ 2134 w 15222"/>
              <a:gd name="connsiteY6" fmla="*/ 11346 h 11535"/>
              <a:gd name="connsiteX0" fmla="*/ 12886 w 15222"/>
              <a:gd name="connsiteY0" fmla="*/ 1667 h 11535"/>
              <a:gd name="connsiteX1" fmla="*/ 7886 w 15222"/>
              <a:gd name="connsiteY1" fmla="*/ 3334 h 11535"/>
              <a:gd name="connsiteX2" fmla="*/ 2886 w 15222"/>
              <a:gd name="connsiteY2" fmla="*/ 1667 h 11535"/>
              <a:gd name="connsiteX0" fmla="*/ 2886 w 15222"/>
              <a:gd name="connsiteY0" fmla="*/ 1667 h 11535"/>
              <a:gd name="connsiteX1" fmla="*/ 7886 w 15222"/>
              <a:gd name="connsiteY1" fmla="*/ 0 h 11535"/>
              <a:gd name="connsiteX2" fmla="*/ 12886 w 15222"/>
              <a:gd name="connsiteY2" fmla="*/ 1667 h 11535"/>
              <a:gd name="connsiteX3" fmla="*/ 15222 w 15222"/>
              <a:gd name="connsiteY3" fmla="*/ 10054 h 11535"/>
              <a:gd name="connsiteX4" fmla="*/ 7749 w 15222"/>
              <a:gd name="connsiteY4" fmla="*/ 11519 h 11535"/>
              <a:gd name="connsiteX5" fmla="*/ 137 w 15222"/>
              <a:gd name="connsiteY5" fmla="*/ 9852 h 11535"/>
              <a:gd name="connsiteX6" fmla="*/ 2091 w 15222"/>
              <a:gd name="connsiteY6" fmla="*/ 3690 h 11535"/>
              <a:gd name="connsiteX7" fmla="*/ 2886 w 15222"/>
              <a:gd name="connsiteY7" fmla="*/ 1667 h 115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222" h="11535" stroke="0" extrusionOk="0">
                <a:moveTo>
                  <a:pt x="0" y="9548"/>
                </a:moveTo>
                <a:lnTo>
                  <a:pt x="2886" y="1667"/>
                </a:lnTo>
                <a:cubicBezTo>
                  <a:pt x="2886" y="746"/>
                  <a:pt x="5125" y="0"/>
                  <a:pt x="7886" y="0"/>
                </a:cubicBezTo>
                <a:cubicBezTo>
                  <a:pt x="10647" y="0"/>
                  <a:pt x="12886" y="746"/>
                  <a:pt x="12886" y="1667"/>
                </a:cubicBezTo>
                <a:lnTo>
                  <a:pt x="15222" y="9852"/>
                </a:lnTo>
                <a:cubicBezTo>
                  <a:pt x="15222" y="10773"/>
                  <a:pt x="10372" y="11519"/>
                  <a:pt x="7611" y="11519"/>
                </a:cubicBezTo>
                <a:cubicBezTo>
                  <a:pt x="5374" y="11642"/>
                  <a:pt x="2629" y="11038"/>
                  <a:pt x="2134" y="11346"/>
                </a:cubicBezTo>
              </a:path>
              <a:path w="15222" h="11535" fill="none" extrusionOk="0">
                <a:moveTo>
                  <a:pt x="12886" y="1667"/>
                </a:moveTo>
                <a:cubicBezTo>
                  <a:pt x="12886" y="2588"/>
                  <a:pt x="10647" y="3334"/>
                  <a:pt x="7886" y="3334"/>
                </a:cubicBezTo>
                <a:cubicBezTo>
                  <a:pt x="5125" y="3334"/>
                  <a:pt x="2886" y="2588"/>
                  <a:pt x="2886" y="1667"/>
                </a:cubicBezTo>
              </a:path>
              <a:path w="15222" h="11535" fill="none">
                <a:moveTo>
                  <a:pt x="2886" y="1667"/>
                </a:moveTo>
                <a:cubicBezTo>
                  <a:pt x="2886" y="746"/>
                  <a:pt x="5125" y="0"/>
                  <a:pt x="7886" y="0"/>
                </a:cubicBezTo>
                <a:cubicBezTo>
                  <a:pt x="10647" y="0"/>
                  <a:pt x="12886" y="746"/>
                  <a:pt x="12886" y="1667"/>
                </a:cubicBezTo>
                <a:lnTo>
                  <a:pt x="15222" y="10054"/>
                </a:lnTo>
                <a:cubicBezTo>
                  <a:pt x="15222" y="10975"/>
                  <a:pt x="10510" y="11519"/>
                  <a:pt x="7749" y="11519"/>
                </a:cubicBezTo>
                <a:cubicBezTo>
                  <a:pt x="5235" y="11485"/>
                  <a:pt x="1080" y="11157"/>
                  <a:pt x="137" y="9852"/>
                </a:cubicBezTo>
                <a:lnTo>
                  <a:pt x="2091" y="3690"/>
                </a:lnTo>
                <a:lnTo>
                  <a:pt x="2886" y="1667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magnetický disk 5"/>
          <p:cNvSpPr/>
          <p:nvPr/>
        </p:nvSpPr>
        <p:spPr>
          <a:xfrm rot="10800000">
            <a:off x="3851920" y="2132856"/>
            <a:ext cx="1152128" cy="1512168"/>
          </a:xfrm>
          <a:prstGeom prst="flowChartMagneticDisk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magnetický disk 11"/>
          <p:cNvSpPr/>
          <p:nvPr/>
        </p:nvSpPr>
        <p:spPr>
          <a:xfrm rot="10800000">
            <a:off x="6444208" y="2132856"/>
            <a:ext cx="1080120" cy="1512168"/>
          </a:xfrm>
          <a:custGeom>
            <a:avLst/>
            <a:gdLst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7726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7726 w 10000"/>
              <a:gd name="connsiteY3" fmla="*/ 8333 h 10000"/>
              <a:gd name="connsiteX4" fmla="*/ 5000 w 10000"/>
              <a:gd name="connsiteY4" fmla="*/ 10000 h 10000"/>
              <a:gd name="connsiteX5" fmla="*/ 2906 w 10000"/>
              <a:gd name="connsiteY5" fmla="*/ 815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2653 w 10000"/>
              <a:gd name="connsiteY5" fmla="*/ 8062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7726 w 10000"/>
              <a:gd name="connsiteY3" fmla="*/ 8333 h 10000"/>
              <a:gd name="connsiteX4" fmla="*/ 5000 w 10000"/>
              <a:gd name="connsiteY4" fmla="*/ 10000 h 10000"/>
              <a:gd name="connsiteX5" fmla="*/ 2906 w 10000"/>
              <a:gd name="connsiteY5" fmla="*/ 815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7473 w 10000"/>
              <a:gd name="connsiteY3" fmla="*/ 8243 h 10000"/>
              <a:gd name="connsiteX4" fmla="*/ 5000 w 10000"/>
              <a:gd name="connsiteY4" fmla="*/ 10000 h 10000"/>
              <a:gd name="connsiteX5" fmla="*/ 2653 w 10000"/>
              <a:gd name="connsiteY5" fmla="*/ 8062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7726 w 10000"/>
              <a:gd name="connsiteY3" fmla="*/ 8333 h 10000"/>
              <a:gd name="connsiteX4" fmla="*/ 5000 w 10000"/>
              <a:gd name="connsiteY4" fmla="*/ 10000 h 10000"/>
              <a:gd name="connsiteX5" fmla="*/ 2906 w 10000"/>
              <a:gd name="connsiteY5" fmla="*/ 8153 h 10000"/>
              <a:gd name="connsiteX6" fmla="*/ 0 w 10000"/>
              <a:gd name="connsiteY6" fmla="*/ 1667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000" h="10000" stroke="0" extrusionOk="0">
                <a:moveTo>
                  <a:pt x="0" y="1667"/>
                </a:moveTo>
                <a:cubicBezTo>
                  <a:pt x="0" y="746"/>
                  <a:pt x="2239" y="0"/>
                  <a:pt x="5000" y="0"/>
                </a:cubicBezTo>
                <a:cubicBezTo>
                  <a:pt x="7761" y="0"/>
                  <a:pt x="10000" y="746"/>
                  <a:pt x="10000" y="1667"/>
                </a:cubicBezTo>
                <a:lnTo>
                  <a:pt x="7473" y="8243"/>
                </a:lnTo>
                <a:cubicBezTo>
                  <a:pt x="7473" y="9164"/>
                  <a:pt x="7761" y="10000"/>
                  <a:pt x="5000" y="10000"/>
                </a:cubicBezTo>
                <a:cubicBezTo>
                  <a:pt x="2239" y="10000"/>
                  <a:pt x="2653" y="8983"/>
                  <a:pt x="2653" y="8062"/>
                </a:cubicBezTo>
                <a:lnTo>
                  <a:pt x="0" y="1667"/>
                </a:lnTo>
                <a:close/>
              </a:path>
              <a:path w="10000" h="10000" fill="none" extrusionOk="0">
                <a:moveTo>
                  <a:pt x="10000" y="1667"/>
                </a:moveTo>
                <a:cubicBezTo>
                  <a:pt x="10000" y="2588"/>
                  <a:pt x="7761" y="3334"/>
                  <a:pt x="5000" y="3334"/>
                </a:cubicBezTo>
                <a:cubicBezTo>
                  <a:pt x="2239" y="3334"/>
                  <a:pt x="0" y="2588"/>
                  <a:pt x="0" y="1667"/>
                </a:cubicBezTo>
              </a:path>
              <a:path w="10000" h="10000" fill="none">
                <a:moveTo>
                  <a:pt x="0" y="1667"/>
                </a:moveTo>
                <a:cubicBezTo>
                  <a:pt x="0" y="746"/>
                  <a:pt x="2239" y="0"/>
                  <a:pt x="5000" y="0"/>
                </a:cubicBezTo>
                <a:cubicBezTo>
                  <a:pt x="7761" y="0"/>
                  <a:pt x="10000" y="746"/>
                  <a:pt x="10000" y="1667"/>
                </a:cubicBezTo>
                <a:cubicBezTo>
                  <a:pt x="10000" y="3889"/>
                  <a:pt x="7726" y="6111"/>
                  <a:pt x="7726" y="8333"/>
                </a:cubicBezTo>
                <a:cubicBezTo>
                  <a:pt x="7726" y="9254"/>
                  <a:pt x="7761" y="10000"/>
                  <a:pt x="5000" y="10000"/>
                </a:cubicBezTo>
                <a:cubicBezTo>
                  <a:pt x="2239" y="10000"/>
                  <a:pt x="2906" y="9074"/>
                  <a:pt x="2906" y="8153"/>
                </a:cubicBezTo>
                <a:lnTo>
                  <a:pt x="0" y="1667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419872" y="4437112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F</a:t>
            </a:r>
            <a:r>
              <a:rPr lang="cs-CZ" sz="3600" baseline="-25000" dirty="0" smtClean="0"/>
              <a:t>t</a:t>
            </a:r>
            <a:r>
              <a:rPr lang="cs-CZ" sz="3600" dirty="0" smtClean="0"/>
              <a:t> = S . h .</a:t>
            </a:r>
            <a:r>
              <a:rPr lang="cs-CZ" sz="3600" dirty="0" smtClean="0">
                <a:sym typeface="Symbol"/>
              </a:rPr>
              <a:t> .g</a:t>
            </a:r>
            <a:endParaRPr lang="cs-CZ" sz="3600" dirty="0"/>
          </a:p>
        </p:txBody>
      </p:sp>
      <p:cxnSp>
        <p:nvCxnSpPr>
          <p:cNvPr id="19" name="Přímá spojnice se šipkou 18"/>
          <p:cNvCxnSpPr/>
          <p:nvPr/>
        </p:nvCxnSpPr>
        <p:spPr>
          <a:xfrm flipV="1">
            <a:off x="2195736" y="4869160"/>
            <a:ext cx="115212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2987824" y="5013176"/>
            <a:ext cx="1728192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779912" y="61653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hustota</a:t>
            </a:r>
            <a:endParaRPr lang="cs-CZ" dirty="0"/>
          </a:p>
        </p:txBody>
      </p:sp>
      <p:cxnSp>
        <p:nvCxnSpPr>
          <p:cNvPr id="23" name="Přímá spojnice se šipkou 22"/>
          <p:cNvCxnSpPr/>
          <p:nvPr/>
        </p:nvCxnSpPr>
        <p:spPr>
          <a:xfrm flipV="1">
            <a:off x="4572000" y="5085184"/>
            <a:ext cx="648072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5436096" y="5085184"/>
            <a:ext cx="360040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5148064" y="616530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g</a:t>
            </a:r>
            <a:r>
              <a:rPr lang="cs-CZ" dirty="0" smtClean="0"/>
              <a:t>ravitační konstanta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979712" y="609329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hloubka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27584" y="530120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Tlaková síla</a:t>
            </a:r>
            <a:endParaRPr lang="cs-CZ" dirty="0"/>
          </a:p>
        </p:txBody>
      </p:sp>
      <p:cxnSp>
        <p:nvCxnSpPr>
          <p:cNvPr id="28" name="Přímá spojnice se šipkou 27"/>
          <p:cNvCxnSpPr/>
          <p:nvPr/>
        </p:nvCxnSpPr>
        <p:spPr>
          <a:xfrm flipV="1">
            <a:off x="2915816" y="5085184"/>
            <a:ext cx="1296144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1403648" y="573325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bsah plochy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833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1" grpId="0"/>
      <p:bldP spid="25" grpId="0"/>
      <p:bldP spid="26" grpId="0"/>
      <p:bldP spid="27" grpId="0"/>
      <p:bldP spid="3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galerie Microsoft</a:t>
            </a:r>
          </a:p>
          <a:p>
            <a:endParaRPr lang="cs-CZ" dirty="0"/>
          </a:p>
          <a:p>
            <a:r>
              <a:rPr lang="cs-CZ" dirty="0"/>
              <a:t>Vytvořeno jako DUM do předmětu fyzika na </a:t>
            </a:r>
            <a:r>
              <a:rPr lang="cs-CZ" smtClean="0"/>
              <a:t>Základní škole </a:t>
            </a:r>
            <a:r>
              <a:rPr lang="cs-CZ" dirty="0"/>
              <a:t>a Mateřské škole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sedmý a devátý ročník </a:t>
            </a:r>
            <a:r>
              <a:rPr lang="cs-CZ" dirty="0"/>
              <a:t>základní školy.</a:t>
            </a:r>
          </a:p>
          <a:p>
            <a:endParaRPr lang="cs-CZ" dirty="0"/>
          </a:p>
          <a:p>
            <a:r>
              <a:rPr lang="cs-CZ" dirty="0"/>
              <a:t>Materiál slouží k doplnění </a:t>
            </a:r>
            <a:r>
              <a:rPr lang="cs-CZ" dirty="0" smtClean="0"/>
              <a:t>poznatků o kapalinách.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1672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Oslava</Template>
  <TotalTime>124</TotalTime>
  <Words>197</Words>
  <Application>Microsoft Office PowerPoint</Application>
  <PresentationFormat>Předvádění na obrazovce (4:3)</PresentationFormat>
  <Paragraphs>47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     </vt:lpstr>
      <vt:lpstr>Prezentace aplikace PowerPoint</vt:lpstr>
      <vt:lpstr>Prezentace aplikace PowerPoint</vt:lpstr>
      <vt:lpstr>Tlak v kapalinách</vt:lpstr>
      <vt:lpstr>Hydrostatický paradox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Vlasta Skořepová</cp:lastModifiedBy>
  <cp:revision>16</cp:revision>
  <dcterms:created xsi:type="dcterms:W3CDTF">2012-10-07T19:56:17Z</dcterms:created>
  <dcterms:modified xsi:type="dcterms:W3CDTF">2012-11-22T12:53:52Z</dcterms:modified>
</cp:coreProperties>
</file>