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7" r:id="rId3"/>
    <p:sldId id="258" r:id="rId4"/>
    <p:sldId id="267" r:id="rId5"/>
    <p:sldId id="259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D0E4F-20AC-45B2-8105-992E63A97B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4095E-0D4A-4FC8-AD51-3F8902D015E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7809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D4095E-0D4A-4FC8-AD51-3F8902D015ED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429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1140433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5701744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34079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36668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752772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726072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165427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7392027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1489949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14487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024938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919">
              <a:schemeClr val="tx2">
                <a:lumMod val="40000"/>
                <a:lumOff val="60000"/>
              </a:schemeClr>
            </a:gs>
            <a:gs pos="10414">
              <a:schemeClr val="accent1">
                <a:lumMod val="40000"/>
                <a:lumOff val="60000"/>
              </a:schemeClr>
            </a:gs>
            <a:gs pos="97000">
              <a:schemeClr val="accent3">
                <a:lumMod val="50000"/>
              </a:schemeClr>
            </a:gs>
            <a:gs pos="0">
              <a:schemeClr val="accent3">
                <a:lumMod val="20000"/>
                <a:lumOff val="80000"/>
              </a:schemeClr>
            </a:gs>
            <a:gs pos="77928">
              <a:schemeClr val="accent3">
                <a:lumMod val="75000"/>
              </a:schemeClr>
            </a:gs>
            <a:gs pos="59575">
              <a:schemeClr val="accent3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50C57-2A30-415F-96AB-B9724E7A3D21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45BCA0-3662-48D8-840D-A65F629EDC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4322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James_Watt" TargetMode="External"/><Relationship Id="rId7" Type="http://schemas.openxmlformats.org/officeDocument/2006/relationships/hyperlink" Target="http://www.steamzine.cz/?p=819" TargetMode="External"/><Relationship Id="rId2" Type="http://schemas.openxmlformats.org/officeDocument/2006/relationships/hyperlink" Target="http://cs.wikipedia.org/wiki/James_Wat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Watt&#367;v_odst&#345;ediv&#253;_regul&#225;tor" TargetMode="External"/><Relationship Id="rId5" Type="http://schemas.openxmlformats.org/officeDocument/2006/relationships/hyperlink" Target="http://en.wikipedia.org/wiki/Watt_steam_engine" TargetMode="External"/><Relationship Id="rId4" Type="http://schemas.openxmlformats.org/officeDocument/2006/relationships/hyperlink" Target="http://de.wikipedia.org/wiki/James_Wat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Fyzici a fyzikální jevy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VY_32_INOVACE_39_J.Watt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74153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James_Watt_by_Henry_Howard.jpg (2400×3056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74" y="404664"/>
            <a:ext cx="2827225" cy="36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orthographicFront"/>
            <a:lightRig rig="threePt" dir="t"/>
          </a:scene3d>
          <a:sp3d prstMaterial="matte"/>
          <a:extLst/>
        </p:spPr>
      </p:pic>
      <p:pic>
        <p:nvPicPr>
          <p:cNvPr id="1028" name="Picture 4" descr="Datei:James Watt Signature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74" y="4221088"/>
            <a:ext cx="375285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563888" y="969593"/>
            <a:ext cx="54726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yl </a:t>
            </a:r>
            <a:r>
              <a:rPr lang="cs-CZ" dirty="0"/>
              <a:t>skotský mechanik, vynálezce a fyzik – samouk, známý především skrze své vynálezy a vylepšení parních strojů.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45100" y="1604499"/>
            <a:ext cx="54748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Zásluhou J. Watta se mohla průmyslová revoluce ve Spojeném království roztočit opravdu na plné obrátky.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46902"/>
            <a:ext cx="2232248" cy="3348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716016" y="6309320"/>
            <a:ext cx="3888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James Watt památník v Glasgow</a:t>
            </a:r>
          </a:p>
        </p:txBody>
      </p:sp>
      <p:sp>
        <p:nvSpPr>
          <p:cNvPr id="9" name="Obdélník 8"/>
          <p:cNvSpPr/>
          <p:nvPr/>
        </p:nvSpPr>
        <p:spPr>
          <a:xfrm>
            <a:off x="3545100" y="266164"/>
            <a:ext cx="4176464" cy="73866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i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James   Watt</a:t>
            </a:r>
          </a:p>
          <a:p>
            <a:r>
              <a:rPr lang="cs-CZ" sz="1600" b="1" dirty="0" smtClean="0">
                <a:ln w="11430">
                  <a:noFill/>
                </a:ln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</a:t>
            </a:r>
            <a:r>
              <a:rPr lang="cs-CZ" sz="1600" b="1" dirty="0">
                <a:ln w="11430">
                  <a:noFill/>
                </a:ln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</a:t>
            </a:r>
            <a:r>
              <a:rPr lang="cs-CZ" sz="1600" b="1" dirty="0" smtClean="0">
                <a:ln w="11430">
                  <a:noFill/>
                </a:ln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</a:t>
            </a:r>
            <a:r>
              <a:rPr lang="cs-CZ" sz="1600" b="1" dirty="0">
                <a:ln w="11430">
                  <a:noFill/>
                </a:ln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 </a:t>
            </a:r>
            <a:r>
              <a:rPr lang="cs-CZ" sz="1600" b="1" dirty="0" smtClean="0">
                <a:ln w="11430">
                  <a:noFill/>
                </a:ln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1736 -</a:t>
            </a:r>
            <a:r>
              <a:rPr lang="cs-CZ" sz="1600" b="1" dirty="0">
                <a:ln w="11430">
                  <a:noFill/>
                </a:ln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 19. </a:t>
            </a:r>
            <a:r>
              <a:rPr lang="cs-CZ" sz="1600" b="1" dirty="0" smtClean="0">
                <a:ln w="11430">
                  <a:noFill/>
                </a:ln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8.</a:t>
            </a:r>
            <a:r>
              <a:rPr lang="cs-CZ" sz="1600" b="1" dirty="0">
                <a:ln w="11430">
                  <a:noFill/>
                </a:ln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 1819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9593590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3861048"/>
            <a:ext cx="4427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Schematické znázornění použitého zařízení </a:t>
            </a:r>
            <a:r>
              <a:rPr lang="cs-CZ" dirty="0" smtClean="0"/>
              <a:t>James Watt pro </a:t>
            </a:r>
            <a:r>
              <a:rPr lang="cs-CZ" dirty="0"/>
              <a:t>testování </a:t>
            </a:r>
            <a:r>
              <a:rPr lang="cs-CZ" dirty="0" smtClean="0"/>
              <a:t>svého nápadu </a:t>
            </a:r>
            <a:r>
              <a:rPr lang="cs-CZ" dirty="0"/>
              <a:t>na zlepšení účinnosti parních strojů.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101650" y="2259390"/>
            <a:ext cx="1740681" cy="3071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960233" y="5081430"/>
            <a:ext cx="27350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Původní kondenzátor Watt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-18770" y="188640"/>
            <a:ext cx="9162770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Vynálezy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18376" y="3193608"/>
            <a:ext cx="3816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43608" y="1268760"/>
            <a:ext cx="73803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	Watt </a:t>
            </a:r>
            <a:r>
              <a:rPr lang="cs-CZ" dirty="0"/>
              <a:t>ve skutečnosti nebyl vynálezcem parního stroje, provedl pouze taková vylepšení, která  měl zlepšit účinnost o parních motorů posunutím kondenzační proces od válce v samostatném kondenzátoru, umožnila tak jeho průmyslové využití.</a:t>
            </a:r>
          </a:p>
        </p:txBody>
      </p:sp>
    </p:spTree>
    <p:extLst>
      <p:ext uri="{BB962C8B-B14F-4D97-AF65-F5344CB8AC3E}">
        <p14:creationId xmlns:p14="http://schemas.microsoft.com/office/powerpoint/2010/main" val="33724971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12" y="1597143"/>
            <a:ext cx="3050864" cy="4076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19872" y="1700808"/>
            <a:ext cx="520317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upřesnění </a:t>
            </a:r>
            <a:r>
              <a:rPr lang="cs-CZ" dirty="0"/>
              <a:t>fyzikálního pojmu </a:t>
            </a:r>
            <a:r>
              <a:rPr lang="cs-CZ" dirty="0" smtClean="0"/>
              <a:t>práce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zavedení jednotky koňská síla,  </a:t>
            </a:r>
            <a:r>
              <a:rPr lang="cs-CZ" dirty="0" smtClean="0"/>
              <a:t>kterou </a:t>
            </a:r>
            <a:r>
              <a:rPr lang="cs-CZ" dirty="0"/>
              <a:t>později nahradil v soustavě SI po něm pojmenovaný </a:t>
            </a:r>
            <a:r>
              <a:rPr lang="cs-CZ" dirty="0" smtClean="0"/>
              <a:t>watt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dvojčinný parní stroj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nezávislý objev složení vody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odstředivý regulátor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vývěva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setrvačník parního stroje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dvojcestný ventil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přímo vod (jednoduchá soustava pák pro zajištění téměř přímočarého pohybu)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vyřešil utěsnění pístu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Vynálezy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27020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467545" y="752653"/>
            <a:ext cx="8208912" cy="2308324"/>
            <a:chOff x="3972380" y="404664"/>
            <a:chExt cx="4595556" cy="2940189"/>
          </a:xfrm>
        </p:grpSpPr>
        <p:sp>
          <p:nvSpPr>
            <p:cNvPr id="2" name="Obdélník 1"/>
            <p:cNvSpPr/>
            <p:nvPr/>
          </p:nvSpPr>
          <p:spPr>
            <a:xfrm>
              <a:off x="3995936" y="404664"/>
              <a:ext cx="4572000" cy="294018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dirty="0"/>
                <a:t>James Watt se narodil jako syn chudých, ale vzdělaný rodičů. </a:t>
              </a:r>
              <a:r>
                <a:rPr lang="cs-CZ" dirty="0" smtClean="0"/>
                <a:t>                                                         Jeho </a:t>
              </a:r>
              <a:r>
                <a:rPr lang="cs-CZ" dirty="0"/>
                <a:t>otec byl tesař a stavitel námořních </a:t>
              </a:r>
              <a:r>
                <a:rPr lang="cs-CZ" dirty="0" smtClean="0"/>
                <a:t>zařízení.                                                                             Zatímco </a:t>
              </a:r>
              <a:r>
                <a:rPr lang="cs-CZ" dirty="0"/>
                <a:t>jeho matka, Ágnes Muirhead, pocházel z významné rodiny a byla velmi vzdělaná</a:t>
              </a:r>
              <a:r>
                <a:rPr lang="cs-CZ" dirty="0" smtClean="0"/>
                <a:t>. </a:t>
              </a:r>
              <a:r>
                <a:rPr lang="cs-CZ" dirty="0"/>
                <a:t>Wattův dědeček, Thomas Watt, byl učitel matematiky a </a:t>
              </a:r>
              <a:r>
                <a:rPr lang="cs-CZ" dirty="0" smtClean="0"/>
                <a:t> </a:t>
              </a:r>
              <a:r>
                <a:rPr lang="cs-CZ" dirty="0"/>
                <a:t>občanský důstojník v místní vládě Skotska .</a:t>
              </a:r>
            </a:p>
            <a:p>
              <a:r>
                <a:rPr lang="cs-CZ" dirty="0" smtClean="0"/>
                <a:t> </a:t>
              </a:r>
              <a:endParaRPr lang="cs-CZ" dirty="0"/>
            </a:p>
            <a:p>
              <a:endParaRPr lang="cs-CZ" dirty="0"/>
            </a:p>
            <a:p>
              <a:endParaRPr lang="cs-CZ" dirty="0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3982030" y="730369"/>
              <a:ext cx="4585906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endParaRPr lang="cs-CZ" dirty="0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3972380" y="1050995"/>
              <a:ext cx="4572000" cy="369332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7" name="Obdélník 6"/>
          <p:cNvSpPr/>
          <p:nvPr/>
        </p:nvSpPr>
        <p:spPr>
          <a:xfrm>
            <a:off x="1" y="35913"/>
            <a:ext cx="9144000" cy="646331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Životopis</a:t>
            </a:r>
          </a:p>
        </p:txBody>
      </p:sp>
      <p:sp>
        <p:nvSpPr>
          <p:cNvPr id="9" name="Obdélník 8"/>
          <p:cNvSpPr/>
          <p:nvPr/>
        </p:nvSpPr>
        <p:spPr>
          <a:xfrm>
            <a:off x="1619672" y="2276872"/>
            <a:ext cx="48466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Watt nechodil do školy pravidelně, zpočátku byl většinou vzdělávaný doma jeho matkou, ale později navštěvoval </a:t>
            </a:r>
            <a:r>
              <a:rPr lang="cs-CZ" dirty="0" err="1" smtClean="0"/>
              <a:t>Greenock</a:t>
            </a:r>
            <a:r>
              <a:rPr lang="cs-CZ" dirty="0" smtClean="0"/>
              <a:t> gymnázium.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27984" y="4077072"/>
            <a:ext cx="319724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Vystavil velkou manuální zručnost, inženýrské dovednosti a nadání pro matematiku.</a:t>
            </a:r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6"/>
            <a:ext cx="3168352" cy="2450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54617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51520" y="301298"/>
            <a:ext cx="8784976" cy="923330"/>
            <a:chOff x="1115616" y="301298"/>
            <a:chExt cx="7920880" cy="923330"/>
          </a:xfrm>
        </p:grpSpPr>
        <p:sp>
          <p:nvSpPr>
            <p:cNvPr id="2" name="Obdélník 1"/>
            <p:cNvSpPr/>
            <p:nvPr/>
          </p:nvSpPr>
          <p:spPr>
            <a:xfrm>
              <a:off x="1115616" y="301298"/>
              <a:ext cx="7920880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/>
                <a:t>Když mu bylo osmnáct, jeho matka zemřela </a:t>
              </a:r>
              <a:r>
                <a:rPr lang="cs-CZ" dirty="0" smtClean="0"/>
                <a:t> a otcovo </a:t>
              </a:r>
              <a:r>
                <a:rPr lang="cs-CZ" dirty="0"/>
                <a:t>zdraví začalo </a:t>
              </a:r>
              <a:r>
                <a:rPr lang="cs-CZ" dirty="0" smtClean="0"/>
                <a:t> selhávat </a:t>
              </a:r>
              <a:r>
                <a:rPr lang="cs-CZ" dirty="0"/>
                <a:t>. </a:t>
              </a:r>
              <a:r>
                <a:rPr lang="cs-CZ" dirty="0" smtClean="0"/>
                <a:t>                         Po </a:t>
              </a:r>
              <a:r>
                <a:rPr lang="cs-CZ" dirty="0"/>
                <a:t>té odjel do Londýna kde se rok vzdělával  strojařinou  potom se vrátil do Skotska, usadil se  v hlavní obchodní města Glasgow v záměru založit vlastního nástrojařského obchodu.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115616" y="670630"/>
              <a:ext cx="73448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 </a:t>
              </a: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145" y="1370358"/>
            <a:ext cx="2223223" cy="2789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96046" y="4365104"/>
            <a:ext cx="88959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Dělal </a:t>
            </a:r>
            <a:r>
              <a:rPr lang="cs-CZ" dirty="0"/>
              <a:t>a </a:t>
            </a:r>
            <a:r>
              <a:rPr lang="cs-CZ" dirty="0" smtClean="0"/>
              <a:t>opravoval paralelní </a:t>
            </a:r>
            <a:r>
              <a:rPr lang="cs-CZ" dirty="0"/>
              <a:t>pravítka , váhy, díly pro dalekohledy a </a:t>
            </a:r>
            <a:r>
              <a:rPr lang="cs-CZ" dirty="0" smtClean="0"/>
              <a:t>barometry. </a:t>
            </a:r>
          </a:p>
          <a:p>
            <a:r>
              <a:rPr lang="cs-CZ" dirty="0" smtClean="0"/>
              <a:t>Protože </a:t>
            </a:r>
            <a:r>
              <a:rPr lang="cs-CZ" dirty="0"/>
              <a:t>nesloužil nejméně sedm let jako učeň , Glasgow spolek Hammerem blokoval jeho aplikaci, přestože tam nebyly žádní jiní tvůrci matematických nástrojů ve Skotsku.</a:t>
            </a: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95093"/>
            <a:ext cx="4570454" cy="1188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067944" y="3429000"/>
            <a:ext cx="45704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Paralelní </a:t>
            </a:r>
            <a:r>
              <a:rPr lang="cs-CZ" dirty="0"/>
              <a:t>pravítka </a:t>
            </a:r>
          </a:p>
        </p:txBody>
      </p:sp>
    </p:spTree>
    <p:extLst>
      <p:ext uri="{BB962C8B-B14F-4D97-AF65-F5344CB8AC3E}">
        <p14:creationId xmlns:p14="http://schemas.microsoft.com/office/powerpoint/2010/main" val="35731798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4624"/>
            <a:ext cx="9144000" cy="646331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parní </a:t>
            </a:r>
            <a:r>
              <a:rPr lang="cs-CZ" sz="3600" b="1" i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stroj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004577"/>
            <a:ext cx="2448458" cy="1816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23928" y="5157192"/>
            <a:ext cx="4788024" cy="1295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Pozdní verze W </a:t>
            </a:r>
            <a:r>
              <a:rPr lang="cs-CZ" dirty="0" smtClean="0"/>
              <a:t>dvojčinného parního stroje.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Parní </a:t>
            </a:r>
            <a:r>
              <a:rPr lang="cs-CZ" dirty="0"/>
              <a:t>stroje tohoto druhu poháněl průmyslovou revoluci ve Velké Británii a ve světě.</a:t>
            </a:r>
          </a:p>
        </p:txBody>
      </p:sp>
      <p:pic>
        <p:nvPicPr>
          <p:cNvPr id="3083" name="Picture 11" descr="C:\Users\AMD\Documents\01._Jirka_škola\Steam_engine_in_action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92696"/>
            <a:ext cx="6408712" cy="4170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3424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7057" y="5282271"/>
            <a:ext cx="849694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1 - Píst                		5 </a:t>
            </a:r>
            <a:r>
              <a:rPr lang="cs-CZ" dirty="0"/>
              <a:t>- Klika čepu ojnice</a:t>
            </a:r>
          </a:p>
          <a:p>
            <a:r>
              <a:rPr lang="cs-CZ" dirty="0" smtClean="0"/>
              <a:t>2 - Pístní tyč            		6 </a:t>
            </a:r>
            <a:r>
              <a:rPr lang="cs-CZ" dirty="0"/>
              <a:t>- Excentrický mechanismus (jednoduchý vnější rozvod)</a:t>
            </a:r>
          </a:p>
          <a:p>
            <a:r>
              <a:rPr lang="cs-CZ" dirty="0" smtClean="0"/>
              <a:t>3 - Křižák  		7 </a:t>
            </a:r>
            <a:r>
              <a:rPr lang="cs-CZ" dirty="0"/>
              <a:t>- Setrvačník</a:t>
            </a:r>
          </a:p>
          <a:p>
            <a:r>
              <a:rPr lang="cs-CZ" dirty="0" smtClean="0"/>
              <a:t>4 - Ojnice  		8 </a:t>
            </a:r>
            <a:r>
              <a:rPr lang="cs-CZ" dirty="0"/>
              <a:t>- Šoupátko</a:t>
            </a:r>
          </a:p>
          <a:p>
            <a:r>
              <a:rPr lang="cs-CZ" dirty="0" smtClean="0"/>
              <a:t>			9 </a:t>
            </a:r>
            <a:r>
              <a:rPr lang="cs-CZ" dirty="0"/>
              <a:t>- Wattův odstředivý regulátor.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66448"/>
            <a:ext cx="6552728" cy="3908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00" name="Obdélník 4099"/>
          <p:cNvSpPr/>
          <p:nvPr/>
        </p:nvSpPr>
        <p:spPr>
          <a:xfrm>
            <a:off x="0" y="44624"/>
            <a:ext cx="9144000" cy="1200329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i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Schematický popis jednoválcového parního stroje.</a:t>
            </a:r>
          </a:p>
        </p:txBody>
      </p:sp>
    </p:spTree>
    <p:extLst>
      <p:ext uri="{BB962C8B-B14F-4D97-AF65-F5344CB8AC3E}">
        <p14:creationId xmlns:p14="http://schemas.microsoft.com/office/powerpoint/2010/main" val="40519832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1346" y="908720"/>
            <a:ext cx="75608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textů a  obrázků: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http://cs.wikipedia.org/wiki/James_Watt</a:t>
            </a:r>
            <a:endParaRPr lang="cs-CZ" dirty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en.wikipedia.org/wiki/James_Watt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de.wikipedia.org/wiki/James_Watt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en.wikipedia.org/wiki/Watt_steam_engine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</a:t>
            </a:r>
            <a:r>
              <a:rPr lang="cs-CZ" dirty="0" err="1" smtClean="0">
                <a:hlinkClick r:id="rId6"/>
              </a:rPr>
              <a:t>Wattův_odstředivý_regulátor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http://www.steamzine.cz/?</a:t>
            </a:r>
            <a:r>
              <a:rPr lang="cs-CZ" dirty="0" smtClean="0">
                <a:hlinkClick r:id="rId7"/>
              </a:rPr>
              <a:t>p=819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smtClean="0"/>
              <a:t>Základní </a:t>
            </a:r>
            <a:r>
              <a:rPr lang="cs-CZ" smtClean="0"/>
              <a:t> škole </a:t>
            </a:r>
            <a:r>
              <a:rPr lang="cs-CZ" dirty="0" smtClean="0"/>
              <a:t>a </a:t>
            </a:r>
            <a:r>
              <a:rPr lang="cs-CZ" smtClean="0"/>
              <a:t>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výkon.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1988840"/>
            <a:ext cx="7470459" cy="369332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lgerian" pitchFamily="82" charset="0"/>
              </a:rPr>
              <a:t>            </a:t>
            </a:r>
            <a:endParaRPr lang="cs-CZ" b="1" spc="50" dirty="0">
              <a:ln w="11430"/>
              <a:noFill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793683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497</TotalTime>
  <Words>427</Words>
  <Application>Microsoft Office PowerPoint</Application>
  <PresentationFormat>Předvádění na obrazovce (4:3)</PresentationFormat>
  <Paragraphs>66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</vt:lpstr>
      <vt:lpstr>Prezentace aplikace PowerPoint</vt:lpstr>
      <vt:lpstr>Prezentace aplikace PowerPoint</vt:lpstr>
      <vt:lpstr>Vynálezy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Vlasta Skořepová</cp:lastModifiedBy>
  <cp:revision>52</cp:revision>
  <dcterms:created xsi:type="dcterms:W3CDTF">2012-10-06T10:12:55Z</dcterms:created>
  <dcterms:modified xsi:type="dcterms:W3CDTF">2012-11-22T12:53:18Z</dcterms:modified>
</cp:coreProperties>
</file>