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9" r:id="rId3"/>
    <p:sldId id="260" r:id="rId4"/>
    <p:sldId id="262" r:id="rId5"/>
    <p:sldId id="263" r:id="rId6"/>
    <p:sldId id="261" r:id="rId7"/>
    <p:sldId id="264" r:id="rId8"/>
    <p:sldId id="265" r:id="rId9"/>
    <p:sldId id="25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636" y="-3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Moonlight title.png"/>
          <p:cNvPicPr>
            <a:picLocks noChangeAspect="1"/>
          </p:cNvPicPr>
          <p:nvPr/>
        </p:nvPicPr>
        <p:blipFill>
          <a:blip r:embed="rId2"/>
          <a:srcRect l="6765" r="4151" b="4117"/>
          <a:stretch>
            <a:fillRect/>
          </a:stretch>
        </p:blipFill>
        <p:spPr>
          <a:xfrm>
            <a:off x="0" y="0"/>
            <a:ext cx="9144000" cy="685930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1752600"/>
            <a:ext cx="5410200" cy="1801906"/>
          </a:xfrm>
        </p:spPr>
        <p:txBody>
          <a:bodyPr vert="horz" lIns="91440" tIns="45720" rIns="91440" bIns="45720" rtlCol="0" anchor="b" anchorCtr="0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400" kern="1200">
                <a:gradFill>
                  <a:gsLst>
                    <a:gs pos="0">
                      <a:schemeClr val="bg1"/>
                    </a:gs>
                    <a:gs pos="90000">
                      <a:schemeClr val="bg2">
                        <a:lumMod val="90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2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47800" y="3733800"/>
            <a:ext cx="4724400" cy="1676400"/>
          </a:xfrm>
        </p:spPr>
        <p:txBody>
          <a:bodyPr>
            <a:normAutofit/>
          </a:bodyPr>
          <a:lstStyle>
            <a:lvl1pPr marL="0" indent="0" algn="l">
              <a:buNone/>
              <a:defRPr sz="2200" kern="1200">
                <a:gradFill>
                  <a:gsLst>
                    <a:gs pos="0">
                      <a:schemeClr val="bg1"/>
                    </a:gs>
                    <a:gs pos="90000">
                      <a:schemeClr val="bg2">
                        <a:lumMod val="90000"/>
                      </a:schemeClr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58000" y="6347908"/>
            <a:ext cx="2133600" cy="182880"/>
          </a:xfrm>
        </p:spPr>
        <p:txBody>
          <a:bodyPr/>
          <a:lstStyle>
            <a:lvl1pPr algn="r">
              <a:defRPr>
                <a:solidFill>
                  <a:schemeClr val="bg2"/>
                </a:solidFill>
              </a:defRPr>
            </a:lvl1pPr>
          </a:lstStyle>
          <a:p>
            <a:fld id="{3877B5A3-5E90-4369-8480-26E0945351D3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0" y="6544234"/>
            <a:ext cx="2895600" cy="182880"/>
          </a:xfrm>
        </p:spPr>
        <p:txBody>
          <a:bodyPr/>
          <a:lstStyle>
            <a:lvl1pPr algn="r">
              <a:defRPr>
                <a:solidFill>
                  <a:schemeClr val="bg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28600" y="6511960"/>
            <a:ext cx="1066800" cy="215154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EC35194B-36EF-42E2-8D0A-B8FF581E5162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7B5A3-5E90-4369-8480-26E0945351D3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5194B-36EF-42E2-8D0A-B8FF581E51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moonlight section.png"/>
          <p:cNvPicPr>
            <a:picLocks noChangeAspect="1"/>
          </p:cNvPicPr>
          <p:nvPr/>
        </p:nvPicPr>
        <p:blipFill>
          <a:blip r:embed="rId2"/>
          <a:srcRect l="6389" r="4959" b="27051"/>
          <a:stretch>
            <a:fillRect/>
          </a:stretch>
        </p:blipFill>
        <p:spPr>
          <a:xfrm>
            <a:off x="0" y="0"/>
            <a:ext cx="9144000" cy="685870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438400"/>
            <a:ext cx="7772400" cy="1362075"/>
          </a:xfrm>
        </p:spPr>
        <p:txBody>
          <a:bodyPr vert="horz" lIns="91440" tIns="45720" rIns="91440" bIns="45720" rtlCol="0" anchor="b" anchorCtr="0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gradFill>
                  <a:gsLst>
                    <a:gs pos="0">
                      <a:schemeClr val="bg1"/>
                    </a:gs>
                    <a:gs pos="90000">
                      <a:schemeClr val="bg2">
                        <a:lumMod val="90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2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3886200"/>
            <a:ext cx="7772400" cy="941294"/>
          </a:xfrm>
        </p:spPr>
        <p:txBody>
          <a:bodyPr anchor="t" anchorCtr="0">
            <a:normAutofit/>
          </a:bodyPr>
          <a:lstStyle>
            <a:lvl1pPr marL="0" indent="0" algn="ctr">
              <a:buNone/>
              <a:defRPr sz="2000" kern="1200">
                <a:gradFill>
                  <a:gsLst>
                    <a:gs pos="0">
                      <a:schemeClr val="bg1"/>
                    </a:gs>
                    <a:gs pos="90000">
                      <a:schemeClr val="bg2">
                        <a:lumMod val="90000"/>
                      </a:schemeClr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7B5A3-5E90-4369-8480-26E0945351D3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5194B-36EF-42E2-8D0A-B8FF581E5162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moonlight - two content.png"/>
          <p:cNvPicPr>
            <a:picLocks noChangeAspect="1"/>
          </p:cNvPicPr>
          <p:nvPr/>
        </p:nvPicPr>
        <p:blipFill>
          <a:blip r:embed="rId2"/>
          <a:srcRect l="2281" t="1035" r="4562"/>
          <a:stretch>
            <a:fillRect/>
          </a:stretch>
        </p:blipFill>
        <p:spPr>
          <a:xfrm>
            <a:off x="0" y="0"/>
            <a:ext cx="9144000" cy="685430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792162"/>
            <a:ext cx="6019799" cy="808038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76438" y="2003425"/>
            <a:ext cx="2971800" cy="383222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29200" y="2003425"/>
            <a:ext cx="2971800" cy="383222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7B5A3-5E90-4369-8480-26E0945351D3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5194B-36EF-42E2-8D0A-B8FF581E51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moonlight - two content.png"/>
          <p:cNvPicPr>
            <a:picLocks noChangeAspect="1"/>
          </p:cNvPicPr>
          <p:nvPr/>
        </p:nvPicPr>
        <p:blipFill>
          <a:blip r:embed="rId2"/>
          <a:srcRect l="2281" t="1035" r="4562"/>
          <a:stretch>
            <a:fillRect/>
          </a:stretch>
        </p:blipFill>
        <p:spPr>
          <a:xfrm>
            <a:off x="0" y="0"/>
            <a:ext cx="9144000" cy="685430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792162"/>
            <a:ext cx="6019799" cy="808038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81200" y="1700960"/>
            <a:ext cx="2971800" cy="750887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81200" y="2541494"/>
            <a:ext cx="2971800" cy="329415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199" y="1700960"/>
            <a:ext cx="2971800" cy="750887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2541494"/>
            <a:ext cx="2971800" cy="329415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7B5A3-5E90-4369-8480-26E0945351D3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5194B-36EF-42E2-8D0A-B8FF581E51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7B5A3-5E90-4369-8480-26E0945351D3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5194B-36EF-42E2-8D0A-B8FF581E51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7B5A3-5E90-4369-8480-26E0945351D3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5194B-36EF-42E2-8D0A-B8FF581E51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moonlight - two content.png"/>
          <p:cNvPicPr>
            <a:picLocks noChangeAspect="1"/>
          </p:cNvPicPr>
          <p:nvPr/>
        </p:nvPicPr>
        <p:blipFill>
          <a:blip r:embed="rId2"/>
          <a:srcRect l="2281" t="1035" r="4562"/>
          <a:stretch>
            <a:fillRect/>
          </a:stretch>
        </p:blipFill>
        <p:spPr>
          <a:xfrm>
            <a:off x="0" y="0"/>
            <a:ext cx="9144000" cy="685430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1033272"/>
            <a:ext cx="1298448" cy="2624328"/>
          </a:xfrm>
        </p:spPr>
        <p:txBody>
          <a:bodyPr anchor="t" anchorCtr="0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33600" y="1371600"/>
            <a:ext cx="4953000" cy="38862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127248" y="5486400"/>
            <a:ext cx="4498848" cy="75895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7B5A3-5E90-4369-8480-26E0945351D3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5194B-36EF-42E2-8D0A-B8FF581E51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moonlight - two content.png"/>
          <p:cNvPicPr>
            <a:picLocks noChangeAspect="1"/>
          </p:cNvPicPr>
          <p:nvPr/>
        </p:nvPicPr>
        <p:blipFill>
          <a:blip r:embed="rId2"/>
          <a:srcRect l="2281" t="1035" r="4562"/>
          <a:stretch>
            <a:fillRect/>
          </a:stretch>
        </p:blipFill>
        <p:spPr>
          <a:xfrm>
            <a:off x="0" y="0"/>
            <a:ext cx="9144000" cy="685430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033462"/>
            <a:ext cx="1295400" cy="2624138"/>
          </a:xfrm>
        </p:spPr>
        <p:txBody>
          <a:bodyPr anchor="t" anchorCtr="0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05000" y="914400"/>
            <a:ext cx="5486400" cy="4495800"/>
          </a:xfrm>
          <a:prstGeom prst="ellipse">
            <a:avLst/>
          </a:prstGeom>
          <a:effectLst>
            <a:innerShdw blurRad="254000">
              <a:schemeClr val="tx1"/>
            </a:innerShdw>
            <a:softEdge rad="1270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124200" y="5486400"/>
            <a:ext cx="4495800" cy="76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7B5A3-5E90-4369-8480-26E0945351D3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5194B-36EF-42E2-8D0A-B8FF581E51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76438" y="1981201"/>
            <a:ext cx="5325315" cy="384137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7B5A3-5E90-4369-8480-26E0945351D3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5194B-36EF-42E2-8D0A-B8FF581E51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6600" y="793751"/>
            <a:ext cx="1371600" cy="50419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76438" y="793751"/>
            <a:ext cx="4500562" cy="50419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7B5A3-5E90-4369-8480-26E0945351D3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5194B-36EF-42E2-8D0A-B8FF581E51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moonlight master 2.png"/>
          <p:cNvPicPr>
            <a:picLocks noChangeAspect="1"/>
          </p:cNvPicPr>
          <p:nvPr/>
        </p:nvPicPr>
        <p:blipFill>
          <a:blip r:embed="rId13"/>
          <a:srcRect l="2391" t="1099" r="198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81201" y="792162"/>
            <a:ext cx="5311562" cy="8080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1981201"/>
            <a:ext cx="5015753" cy="38413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28600" y="6347908"/>
            <a:ext cx="2133600" cy="1828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bg2"/>
                </a:solidFill>
              </a:defRPr>
            </a:lvl1pPr>
          </a:lstStyle>
          <a:p>
            <a:fld id="{3877B5A3-5E90-4369-8480-26E0945351D3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8600" y="6544234"/>
            <a:ext cx="2895600" cy="1828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bg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28600" y="6033246"/>
            <a:ext cx="1066800" cy="21515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00">
                <a:solidFill>
                  <a:schemeClr val="bg2"/>
                </a:solidFill>
              </a:defRPr>
            </a:lvl1pPr>
          </a:lstStyle>
          <a:p>
            <a:fld id="{EC35194B-36EF-42E2-8D0A-B8FF581E5162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600" kern="1200">
          <a:gradFill>
            <a:gsLst>
              <a:gs pos="0">
                <a:schemeClr val="bg1"/>
              </a:gs>
              <a:gs pos="90000">
                <a:schemeClr val="bg2">
                  <a:lumMod val="90000"/>
                </a:schemeClr>
              </a:gs>
            </a:gsLst>
            <a:lin ang="5400000" scaled="0"/>
          </a:gradFill>
          <a:effectLst>
            <a:reflection blurRad="6350" stA="55000" endA="300" endPos="25500" dir="5400000" sy="-100000" algn="bl" rotWithShape="0"/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spcBef>
          <a:spcPts val="1200"/>
        </a:spcBef>
        <a:buClr>
          <a:schemeClr val="bg2"/>
        </a:buClr>
        <a:buFontTx/>
        <a:buBlip>
          <a:blip r:embed="rId14"/>
        </a:buBlip>
        <a:defRPr sz="2200" kern="1200">
          <a:gradFill>
            <a:gsLst>
              <a:gs pos="0">
                <a:schemeClr val="bg1"/>
              </a:gs>
              <a:gs pos="90000">
                <a:schemeClr val="bg2">
                  <a:lumMod val="90000"/>
                </a:schemeClr>
              </a:gs>
            </a:gsLst>
            <a:lin ang="5400000" scaled="0"/>
          </a:gra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spcBef>
          <a:spcPts val="1200"/>
        </a:spcBef>
        <a:buFontTx/>
        <a:buBlip>
          <a:blip r:embed="rId15"/>
        </a:buBlip>
        <a:defRPr sz="2000" kern="1200">
          <a:gradFill>
            <a:gsLst>
              <a:gs pos="0">
                <a:schemeClr val="bg1"/>
              </a:gs>
              <a:gs pos="90000">
                <a:schemeClr val="bg2">
                  <a:lumMod val="90000"/>
                </a:schemeClr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spcBef>
          <a:spcPts val="1200"/>
        </a:spcBef>
        <a:buFontTx/>
        <a:buBlip>
          <a:blip r:embed="rId15"/>
        </a:buBlip>
        <a:defRPr sz="2000" kern="1200">
          <a:gradFill>
            <a:gsLst>
              <a:gs pos="0">
                <a:schemeClr val="bg1"/>
              </a:gs>
              <a:gs pos="90000">
                <a:schemeClr val="bg2">
                  <a:lumMod val="90000"/>
                </a:schemeClr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spcBef>
          <a:spcPts val="1200"/>
        </a:spcBef>
        <a:buFontTx/>
        <a:buBlip>
          <a:blip r:embed="rId15"/>
        </a:buBlip>
        <a:defRPr sz="2000" kern="1200">
          <a:gradFill>
            <a:gsLst>
              <a:gs pos="0">
                <a:schemeClr val="bg1"/>
              </a:gs>
              <a:gs pos="90000">
                <a:schemeClr val="bg2">
                  <a:lumMod val="90000"/>
                </a:schemeClr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spcBef>
          <a:spcPts val="1200"/>
        </a:spcBef>
        <a:buFontTx/>
        <a:buBlip>
          <a:blip r:embed="rId15"/>
        </a:buBlip>
        <a:defRPr sz="2000" kern="1200">
          <a:gradFill>
            <a:gsLst>
              <a:gs pos="0">
                <a:schemeClr val="bg1"/>
              </a:gs>
              <a:gs pos="90000">
                <a:schemeClr val="bg2">
                  <a:lumMod val="90000"/>
                </a:schemeClr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//upload.wikimedia.org/wikipedia/commons/8/80/Arts_et_Metiers_Pascaline_dsc03869.jpg" TargetMode="Externa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fr.wikipedia.org/wiki/Blaise_Pascal" TargetMode="External"/><Relationship Id="rId2" Type="http://schemas.openxmlformats.org/officeDocument/2006/relationships/hyperlink" Target="http://cs.wikipedia.org/wiki/Blaise_Pascal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physedu.science.upjs.sk/kvapaliny/pascal.htm" TargetMode="External"/><Relationship Id="rId5" Type="http://schemas.openxmlformats.org/officeDocument/2006/relationships/hyperlink" Target="http://cs.wikipedia.org/wiki/Troj%C3%BAheln%C3%ADk" TargetMode="External"/><Relationship Id="rId4" Type="http://schemas.openxmlformats.org/officeDocument/2006/relationships/hyperlink" Target="http://en.wikipedia.org/wiki/Blaise_Pasca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611560" y="1981201"/>
            <a:ext cx="7848872" cy="4328119"/>
          </a:xfrm>
        </p:spPr>
        <p:txBody>
          <a:bodyPr>
            <a:normAutofit lnSpcReduction="10000"/>
          </a:bodyPr>
          <a:lstStyle/>
          <a:p>
            <a:endParaRPr lang="cs-CZ" dirty="0" smtClean="0">
              <a:solidFill>
                <a:schemeClr val="bg1"/>
              </a:solidFill>
            </a:endParaRPr>
          </a:p>
          <a:p>
            <a:pPr marL="0" indent="0" algn="ctr">
              <a:buNone/>
            </a:pPr>
            <a:endParaRPr lang="cs-CZ" dirty="0" smtClean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cs-CZ" sz="3200" b="1" dirty="0" smtClean="0">
                <a:solidFill>
                  <a:schemeClr val="bg1"/>
                </a:solidFill>
              </a:rPr>
              <a:t> Fyzici a fyzikální jevy</a:t>
            </a:r>
            <a:endParaRPr lang="cs-CZ" sz="3200" b="1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cs-CZ" sz="3200" dirty="0" smtClean="0">
                <a:solidFill>
                  <a:schemeClr val="bg1"/>
                </a:solidFill>
              </a:rPr>
              <a:t>Autor:  Mgr. M. Vejražková</a:t>
            </a:r>
          </a:p>
          <a:p>
            <a:endParaRPr lang="cs-CZ" dirty="0" smtClean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cs-CZ" sz="2800" dirty="0" smtClean="0">
                <a:solidFill>
                  <a:schemeClr val="bg1"/>
                </a:solidFill>
              </a:rPr>
              <a:t>VY_32_INOVACE_40_Pascal</a:t>
            </a:r>
            <a:endParaRPr lang="cs-CZ" sz="2800" dirty="0">
              <a:solidFill>
                <a:schemeClr val="bg1"/>
              </a:solidFill>
            </a:endParaRPr>
          </a:p>
          <a:p>
            <a:endParaRPr lang="cs-CZ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cs-CZ" sz="1400" dirty="0" smtClean="0">
                <a:solidFill>
                  <a:schemeClr val="bg1"/>
                </a:solidFill>
              </a:rPr>
              <a:t>Vytvořeno v rámci projektu „EU peníze školám“.</a:t>
            </a:r>
          </a:p>
          <a:p>
            <a:pPr marL="0" indent="0" algn="ctr">
              <a:buNone/>
            </a:pPr>
            <a:r>
              <a:rPr lang="cs-CZ" sz="1400" dirty="0" smtClean="0">
                <a:solidFill>
                  <a:schemeClr val="bg1"/>
                </a:solidFill>
              </a:rPr>
              <a:t>OP VK oblast podpory 1.4 s názvem Zlepšení podmínek pro vzdělávání na základních školách.</a:t>
            </a:r>
            <a:endParaRPr lang="cs-CZ" sz="1400" dirty="0">
              <a:solidFill>
                <a:schemeClr val="bg1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648"/>
            <a:ext cx="9144000" cy="1496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83511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91680" y="3717032"/>
            <a:ext cx="6300192" cy="1919064"/>
          </a:xfrm>
        </p:spPr>
        <p:txBody>
          <a:bodyPr>
            <a:no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 19</a:t>
            </a:r>
            <a:r>
              <a:rPr lang="cs-CZ" sz="2400" dirty="0">
                <a:solidFill>
                  <a:schemeClr val="bg1"/>
                </a:solidFill>
              </a:rPr>
              <a:t>. června 1623 Clermont – 19. srpna 1662 </a:t>
            </a:r>
            <a:r>
              <a:rPr lang="cs-CZ" sz="2400" dirty="0" smtClean="0">
                <a:solidFill>
                  <a:schemeClr val="bg1"/>
                </a:solidFill>
              </a:rPr>
              <a:t>Paříž</a:t>
            </a:r>
          </a:p>
          <a:p>
            <a:r>
              <a:rPr lang="cs-CZ" sz="2400" dirty="0" smtClean="0">
                <a:solidFill>
                  <a:schemeClr val="bg1"/>
                </a:solidFill>
              </a:rPr>
              <a:t> </a:t>
            </a:r>
            <a:r>
              <a:rPr lang="cs-CZ" sz="2400" dirty="0">
                <a:solidFill>
                  <a:schemeClr val="bg1"/>
                </a:solidFill>
              </a:rPr>
              <a:t>byl francouzský matematik, fyzik, spisovatel, teolog a náboženský filosof.</a:t>
            </a:r>
          </a:p>
          <a:p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755576" y="332656"/>
            <a:ext cx="7772400" cy="1362075"/>
          </a:xfrm>
        </p:spPr>
        <p:txBody>
          <a:bodyPr/>
          <a:lstStyle/>
          <a:p>
            <a:r>
              <a:rPr lang="cs-CZ" dirty="0" err="1"/>
              <a:t>Blaise</a:t>
            </a:r>
            <a:r>
              <a:rPr lang="cs-CZ" dirty="0"/>
              <a:t> </a:t>
            </a:r>
            <a:r>
              <a:rPr lang="cs-CZ" dirty="0" smtClean="0"/>
              <a:t>Pascal</a:t>
            </a:r>
            <a:endParaRPr lang="cs-CZ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04664"/>
            <a:ext cx="2857500" cy="299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82986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27584" y="1772816"/>
            <a:ext cx="7772400" cy="4824536"/>
          </a:xfrm>
        </p:spPr>
        <p:txBody>
          <a:bodyPr>
            <a:normAutofit/>
          </a:bodyPr>
          <a:lstStyle/>
          <a:p>
            <a:pPr marL="342900" indent="-342900" algn="l">
              <a:buFont typeface="Wingdings" pitchFamily="2" charset="2"/>
              <a:buChar char="§"/>
            </a:pPr>
            <a:r>
              <a:rPr lang="cs-CZ" dirty="0">
                <a:solidFill>
                  <a:schemeClr val="bg1"/>
                </a:solidFill>
              </a:rPr>
              <a:t>Pocházel ze zámožné a vzdělané </a:t>
            </a:r>
            <a:r>
              <a:rPr lang="cs-CZ" dirty="0" smtClean="0">
                <a:solidFill>
                  <a:schemeClr val="bg1"/>
                </a:solidFill>
              </a:rPr>
              <a:t>rodiny.  Matka </a:t>
            </a:r>
            <a:r>
              <a:rPr lang="cs-CZ" dirty="0">
                <a:solidFill>
                  <a:schemeClr val="bg1"/>
                </a:solidFill>
              </a:rPr>
              <a:t>brzy zemřela a otec, který se roku 1631 přestěhoval s dětmi do Paříže, mu poskytl vynikající humanitní vzdělání; ač sám byl dobrým matematikem, před chlapcem vědu zatajil. </a:t>
            </a:r>
            <a:endParaRPr lang="cs-CZ" dirty="0" smtClean="0">
              <a:solidFill>
                <a:schemeClr val="bg1"/>
              </a:solidFill>
            </a:endParaRPr>
          </a:p>
          <a:p>
            <a:pPr marL="342900" indent="-342900" algn="l">
              <a:buFont typeface="Wingdings" pitchFamily="2" charset="2"/>
              <a:buChar char="§"/>
            </a:pPr>
            <a:r>
              <a:rPr lang="cs-CZ" dirty="0" smtClean="0">
                <a:solidFill>
                  <a:schemeClr val="bg1"/>
                </a:solidFill>
              </a:rPr>
              <a:t>Musel </a:t>
            </a:r>
            <a:r>
              <a:rPr lang="cs-CZ" dirty="0">
                <a:solidFill>
                  <a:schemeClr val="bg1"/>
                </a:solidFill>
              </a:rPr>
              <a:t>však kapitulovat, když zjistil, že asi desetiletý </a:t>
            </a:r>
            <a:r>
              <a:rPr lang="cs-CZ" dirty="0" err="1">
                <a:solidFill>
                  <a:schemeClr val="bg1"/>
                </a:solidFill>
              </a:rPr>
              <a:t>Blaise</a:t>
            </a:r>
            <a:r>
              <a:rPr lang="cs-CZ" dirty="0">
                <a:solidFill>
                  <a:schemeClr val="bg1"/>
                </a:solidFill>
              </a:rPr>
              <a:t> už si sám odvodil několik vět </a:t>
            </a:r>
            <a:r>
              <a:rPr lang="cs-CZ" dirty="0" err="1">
                <a:solidFill>
                  <a:schemeClr val="bg1"/>
                </a:solidFill>
              </a:rPr>
              <a:t>Eukleidovy</a:t>
            </a:r>
            <a:r>
              <a:rPr lang="cs-CZ" dirty="0">
                <a:solidFill>
                  <a:schemeClr val="bg1"/>
                </a:solidFill>
              </a:rPr>
              <a:t> geometrie</a:t>
            </a:r>
            <a:r>
              <a:rPr lang="cs-CZ" dirty="0" smtClean="0">
                <a:solidFill>
                  <a:schemeClr val="bg1"/>
                </a:solidFill>
              </a:rPr>
              <a:t>...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755576" y="-171400"/>
            <a:ext cx="7772400" cy="1362075"/>
          </a:xfrm>
        </p:spPr>
        <p:txBody>
          <a:bodyPr/>
          <a:lstStyle/>
          <a:p>
            <a:r>
              <a:rPr lang="cs-CZ" dirty="0" err="1"/>
              <a:t>Blaise</a:t>
            </a:r>
            <a:r>
              <a:rPr lang="cs-CZ" dirty="0"/>
              <a:t> </a:t>
            </a:r>
            <a:r>
              <a:rPr lang="cs-CZ" dirty="0" smtClean="0"/>
              <a:t>Pascal</a:t>
            </a:r>
            <a:endParaRPr lang="cs-CZ" dirty="0"/>
          </a:p>
        </p:txBody>
      </p:sp>
      <p:pic>
        <p:nvPicPr>
          <p:cNvPr id="3076" name="Picture 4" descr="http://upload.wikimedia.org/wikipedia/commons/a/ab/KruzniceOpsanaTrojuhelniku.jpg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110"/>
          <a:stretch/>
        </p:blipFill>
        <p:spPr bwMode="auto">
          <a:xfrm>
            <a:off x="539552" y="260648"/>
            <a:ext cx="1365691" cy="1350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789040"/>
            <a:ext cx="2095500" cy="2495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08102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2132856"/>
            <a:ext cx="7772400" cy="4536504"/>
          </a:xfrm>
        </p:spPr>
        <p:txBody>
          <a:bodyPr>
            <a:normAutofit/>
          </a:bodyPr>
          <a:lstStyle/>
          <a:p>
            <a:pPr marL="342900" indent="-342900" algn="l">
              <a:buFont typeface="Wingdings" pitchFamily="2" charset="2"/>
              <a:buChar char="§"/>
            </a:pPr>
            <a:r>
              <a:rPr lang="cs-CZ" dirty="0"/>
              <a:t>Roku 1638 se jeho otec – správce královských daní - dostal do konfliktu s kardinálem </a:t>
            </a:r>
            <a:r>
              <a:rPr lang="cs-CZ" dirty="0" err="1"/>
              <a:t>Richelieu</a:t>
            </a:r>
            <a:r>
              <a:rPr lang="cs-CZ" dirty="0"/>
              <a:t> kvůli novým daním a odstěhoval se do Rouenu; pro něho </a:t>
            </a:r>
            <a:r>
              <a:rPr lang="cs-CZ" dirty="0" err="1"/>
              <a:t>Blaise</a:t>
            </a:r>
            <a:r>
              <a:rPr lang="cs-CZ" dirty="0"/>
              <a:t> zkonstruoval svůj počítací stroj</a:t>
            </a:r>
            <a:r>
              <a:rPr lang="cs-CZ" dirty="0" smtClean="0"/>
              <a:t>.</a:t>
            </a:r>
          </a:p>
          <a:p>
            <a:pPr marL="342900" indent="-342900" algn="l">
              <a:buFont typeface="Wingdings" pitchFamily="2" charset="2"/>
              <a:buChar char="§"/>
            </a:pPr>
            <a:r>
              <a:rPr lang="cs-CZ" dirty="0" smtClean="0"/>
              <a:t> </a:t>
            </a:r>
            <a:r>
              <a:rPr lang="cs-CZ" dirty="0"/>
              <a:t>V 17 letech napsal </a:t>
            </a:r>
            <a:r>
              <a:rPr lang="cs-CZ" i="1" dirty="0"/>
              <a:t>Pojednání o kuželosečkách</a:t>
            </a:r>
            <a:r>
              <a:rPr lang="cs-CZ" dirty="0"/>
              <a:t>, které ocenila Pařížská královská akademie a Descartes je pokládal za práci jeho otce. </a:t>
            </a:r>
          </a:p>
        </p:txBody>
      </p:sp>
      <p:pic>
        <p:nvPicPr>
          <p:cNvPr id="2050" name="Picture 2" descr="Soubor:Arts et Metiers Pascaline dsc03869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581128"/>
            <a:ext cx="3674357" cy="2011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900113" y="404813"/>
            <a:ext cx="7772400" cy="1362075"/>
          </a:xfrm>
        </p:spPr>
        <p:txBody>
          <a:bodyPr/>
          <a:lstStyle/>
          <a:p>
            <a:r>
              <a:rPr lang="cs-CZ" dirty="0" err="1"/>
              <a:t>Blaise</a:t>
            </a:r>
            <a:r>
              <a:rPr lang="cs-CZ" dirty="0"/>
              <a:t> </a:t>
            </a:r>
            <a:r>
              <a:rPr lang="cs-CZ" dirty="0" smtClean="0"/>
              <a:t>Pascal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55478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55576" y="2348880"/>
            <a:ext cx="7772400" cy="3384376"/>
          </a:xfrm>
        </p:spPr>
        <p:txBody>
          <a:bodyPr>
            <a:normAutofit lnSpcReduction="10000"/>
          </a:bodyPr>
          <a:lstStyle/>
          <a:p>
            <a:pPr marL="342900" indent="-342900" algn="l">
              <a:buFont typeface="Wingdings" pitchFamily="2" charset="2"/>
              <a:buChar char="§"/>
            </a:pPr>
            <a:r>
              <a:rPr lang="cs-CZ" dirty="0"/>
              <a:t>Po otcově smrti (1651) vedl v Paříži nákladný život s velkým dvorem a rozešel se se svou sestrou Jacqueline, která vstoupila do přísného kláštera Port-</a:t>
            </a:r>
            <a:r>
              <a:rPr lang="cs-CZ" dirty="0" err="1"/>
              <a:t>Royal</a:t>
            </a:r>
            <a:r>
              <a:rPr lang="cs-CZ" dirty="0" smtClean="0"/>
              <a:t>.</a:t>
            </a:r>
          </a:p>
          <a:p>
            <a:pPr marL="342900" indent="-342900" algn="l">
              <a:buFont typeface="Wingdings" pitchFamily="2" charset="2"/>
              <a:buChar char="§"/>
            </a:pPr>
            <a:r>
              <a:rPr lang="cs-CZ" dirty="0" smtClean="0"/>
              <a:t> </a:t>
            </a:r>
            <a:r>
              <a:rPr lang="cs-CZ" dirty="0"/>
              <a:t>Od mládí měl chatrné zdraví, trpěl různými bolestmi a roku 1647 na čas ochrnul. Roku 1654 se při jedné vyjížďce málem zabil, když se na mostě v Neuilly-sur-Seine splašili koně a jeho kočár zůstal viset </a:t>
            </a:r>
            <a:r>
              <a:rPr lang="cs-CZ" dirty="0" smtClean="0"/>
              <a:t>na zábradlí;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dirty="0" smtClean="0"/>
              <a:t>Pascal </a:t>
            </a:r>
            <a:r>
              <a:rPr lang="cs-CZ" dirty="0"/>
              <a:t>se zachránil, ale upadl na dva týdny do bezvědomí. Když koncem listopadu 1654 přišel k sobě, měl mystické </a:t>
            </a:r>
            <a:r>
              <a:rPr lang="cs-CZ" dirty="0" smtClean="0"/>
              <a:t>vidění a </a:t>
            </a:r>
            <a:r>
              <a:rPr lang="cs-CZ" dirty="0"/>
              <a:t>věnoval se pak už jen filosofii a náboženství</a:t>
            </a:r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827584" y="-31463"/>
            <a:ext cx="7772400" cy="1944067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gradFill>
                  <a:gsLst>
                    <a:gs pos="0">
                      <a:schemeClr val="bg1"/>
                    </a:gs>
                    <a:gs pos="90000">
                      <a:schemeClr val="bg2">
                        <a:lumMod val="90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2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err="1" smtClean="0"/>
              <a:t>Blaise</a:t>
            </a:r>
            <a:r>
              <a:rPr lang="cs-CZ" dirty="0" smtClean="0"/>
              <a:t> Pascal život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70468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771800" y="260648"/>
            <a:ext cx="5756176" cy="1362075"/>
          </a:xfrm>
        </p:spPr>
        <p:txBody>
          <a:bodyPr/>
          <a:lstStyle/>
          <a:p>
            <a:r>
              <a:rPr lang="cs-CZ" dirty="0" smtClean="0"/>
              <a:t>Křesťanství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27584" y="2924944"/>
            <a:ext cx="8172400" cy="3672408"/>
          </a:xfrm>
        </p:spPr>
        <p:txBody>
          <a:bodyPr>
            <a:normAutofit/>
          </a:bodyPr>
          <a:lstStyle/>
          <a:p>
            <a:pPr marL="342900" indent="-342900" algn="l">
              <a:buFont typeface="Wingdings" pitchFamily="2" charset="2"/>
              <a:buChar char="§"/>
            </a:pPr>
            <a:r>
              <a:rPr lang="cs-CZ" dirty="0" smtClean="0"/>
              <a:t>Klášter </a:t>
            </a:r>
            <a:r>
              <a:rPr lang="cs-CZ" dirty="0"/>
              <a:t>v Port-</a:t>
            </a:r>
            <a:r>
              <a:rPr lang="cs-CZ" dirty="0" err="1"/>
              <a:t>Royal</a:t>
            </a:r>
            <a:r>
              <a:rPr lang="cs-CZ" dirty="0"/>
              <a:t>, kde pobývala i jeho sestra a kam se po svém zážitku uchýlil, byl střediskem jansenismu, morálně přísného </a:t>
            </a:r>
            <a:r>
              <a:rPr lang="cs-CZ" dirty="0" smtClean="0"/>
              <a:t>katolictví. </a:t>
            </a:r>
          </a:p>
          <a:p>
            <a:pPr marL="342900" indent="-342900" algn="l">
              <a:buFont typeface="Wingdings" pitchFamily="2" charset="2"/>
              <a:buChar char="§"/>
            </a:pPr>
            <a:r>
              <a:rPr lang="cs-CZ" dirty="0" smtClean="0"/>
              <a:t>Pascalovo </a:t>
            </a:r>
            <a:r>
              <a:rPr lang="cs-CZ" dirty="0"/>
              <a:t>bouřlivé obrácení ještě podpořilo uzdravení jeho desetileté neteře M. </a:t>
            </a:r>
            <a:r>
              <a:rPr lang="cs-CZ" dirty="0" err="1"/>
              <a:t>Perrier</a:t>
            </a:r>
            <a:r>
              <a:rPr lang="cs-CZ" dirty="0"/>
              <a:t>, jež trpěla nebezpečným očním nádorem, který po doteku relikvie v Port-</a:t>
            </a:r>
            <a:r>
              <a:rPr lang="cs-CZ" dirty="0" err="1"/>
              <a:t>Royal</a:t>
            </a:r>
            <a:r>
              <a:rPr lang="cs-CZ" dirty="0"/>
              <a:t> zmizel. </a:t>
            </a:r>
          </a:p>
          <a:p>
            <a:pPr marL="342900" indent="-342900" algn="l">
              <a:buFont typeface="Wingdings" pitchFamily="2" charset="2"/>
              <a:buChar char="§"/>
            </a:pPr>
            <a:r>
              <a:rPr lang="cs-CZ" dirty="0" smtClean="0"/>
              <a:t>V </a:t>
            </a:r>
            <a:r>
              <a:rPr lang="cs-CZ" dirty="0"/>
              <a:t>posledních letech žil opět v ústraní na venkově jako asketický poustevník, pomáhal chudým a odmítal lékařskou pomoc. Věnoval se velkému projektu obrany křesťanství, který však nedokončil. Jeho poznámky vyšly posmrtně jako </a:t>
            </a:r>
            <a:r>
              <a:rPr lang="cs-CZ" i="1" dirty="0"/>
              <a:t>Myšlenky</a:t>
            </a:r>
            <a:r>
              <a:rPr lang="cs-CZ" dirty="0"/>
              <a:t> (</a:t>
            </a:r>
            <a:r>
              <a:rPr lang="cs-CZ" i="1" dirty="0" err="1"/>
              <a:t>Pensées</a:t>
            </a:r>
            <a:r>
              <a:rPr lang="cs-CZ" dirty="0"/>
              <a:t>) a jsou jeho nejslavnějším dílem.</a:t>
            </a:r>
          </a:p>
          <a:p>
            <a:pPr algn="l"/>
            <a:endParaRPr lang="cs-CZ" dirty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58097">
            <a:off x="427115" y="470527"/>
            <a:ext cx="3045614" cy="2029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68863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188640"/>
            <a:ext cx="7772400" cy="1362075"/>
          </a:xfrm>
        </p:spPr>
        <p:txBody>
          <a:bodyPr/>
          <a:lstStyle/>
          <a:p>
            <a:r>
              <a:rPr lang="cs-CZ" dirty="0" smtClean="0"/>
              <a:t>Empirické poznávání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99592" y="2996952"/>
            <a:ext cx="7704856" cy="2376264"/>
          </a:xfrm>
        </p:spPr>
        <p:txBody>
          <a:bodyPr>
            <a:normAutofit/>
          </a:bodyPr>
          <a:lstStyle/>
          <a:p>
            <a:r>
              <a:rPr lang="cs-CZ" dirty="0">
                <a:solidFill>
                  <a:schemeClr val="bg1"/>
                </a:solidFill>
              </a:rPr>
              <a:t>Na rozdíl od většiny svých více spekulativních předchůdců i současníků (včetně Galileiho a Descarta), kteří spoléhali na racionální povahu světa, stvořeného podle matematických pravidel, která tudíž stačí objevit, třeba i intuitivně, snažil se opírat o pečlivě rozmyšlené experimenty a přesně dokumentovaná měření. Patří tak mezi zakladatele moderní empirické vědy, která žádné jiné zdroje nepokládá za spolehlivé</a:t>
            </a:r>
            <a:r>
              <a:rPr lang="cs-CZ" dirty="0" smtClean="0">
                <a:solidFill>
                  <a:schemeClr val="bg1"/>
                </a:solidFill>
              </a:rPr>
              <a:t>.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2416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3200"/>
            <a:ext cx="7772400" cy="1362075"/>
          </a:xfrm>
        </p:spPr>
        <p:txBody>
          <a:bodyPr/>
          <a:lstStyle/>
          <a:p>
            <a:r>
              <a:rPr lang="cs-CZ" dirty="0" smtClean="0"/>
              <a:t>Pascal ve fyzice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27584" y="1412776"/>
            <a:ext cx="7772400" cy="3600400"/>
          </a:xfrm>
        </p:spPr>
        <p:txBody>
          <a:bodyPr>
            <a:normAutofit/>
          </a:bodyPr>
          <a:lstStyle/>
          <a:p>
            <a:r>
              <a:rPr lang="cs-CZ" dirty="0"/>
              <a:t>Jeho první pokusy navázaly na Torricelliho pokusy se rtuťovou trubicí: </a:t>
            </a:r>
            <a:endParaRPr lang="cs-CZ" dirty="0" smtClean="0"/>
          </a:p>
          <a:p>
            <a:pPr marL="342900" indent="-342900" algn="l">
              <a:buFont typeface="Wingdings" pitchFamily="2" charset="2"/>
              <a:buChar char="§"/>
            </a:pPr>
            <a:r>
              <a:rPr lang="cs-CZ" dirty="0" smtClean="0"/>
              <a:t>řadu </a:t>
            </a:r>
            <a:r>
              <a:rPr lang="cs-CZ" dirty="0"/>
              <a:t>přesných srovnávacích měření rtuťového sloupce v různých nadmořských výškách </a:t>
            </a:r>
            <a:endParaRPr lang="cs-CZ" dirty="0" smtClean="0"/>
          </a:p>
          <a:p>
            <a:pPr marL="342900" indent="-342900" algn="l">
              <a:buFont typeface="Wingdings" pitchFamily="2" charset="2"/>
              <a:buChar char="§"/>
            </a:pPr>
            <a:r>
              <a:rPr lang="cs-CZ" dirty="0" smtClean="0"/>
              <a:t>dokázal </a:t>
            </a:r>
            <a:r>
              <a:rPr lang="cs-CZ" dirty="0"/>
              <a:t>jednak možnost vakua, kterou starší fyzika popírala</a:t>
            </a:r>
            <a:r>
              <a:rPr lang="cs-CZ" dirty="0" smtClean="0"/>
              <a:t>,</a:t>
            </a:r>
          </a:p>
          <a:p>
            <a:pPr marL="342900" indent="-342900" algn="l">
              <a:buFont typeface="Wingdings" pitchFamily="2" charset="2"/>
              <a:buChar char="§"/>
            </a:pPr>
            <a:r>
              <a:rPr lang="cs-CZ" dirty="0" smtClean="0"/>
              <a:t> </a:t>
            </a:r>
            <a:r>
              <a:rPr lang="cs-CZ" dirty="0"/>
              <a:t>Další pokusy se týkaly spojitých nádob a šíření tlaku v kapalinách, kde formuloval tzv. Pascalův princip: tlak v kapalině se šíří všemi směry stejně. Na tom je založena celá hydraulická technika. Na jeho počest se proto jednotka tlaku nazývá Pascal.</a:t>
            </a:r>
          </a:p>
          <a:p>
            <a:endParaRPr lang="cs-CZ" dirty="0"/>
          </a:p>
          <a:p>
            <a:endParaRPr lang="cs-CZ" dirty="0"/>
          </a:p>
        </p:txBody>
      </p:sp>
      <p:pic>
        <p:nvPicPr>
          <p:cNvPr id="6146" name="Picture 2" descr="http://upload.wikimedia.org/wikipedia/commons/thumb/1/11/Rtut_tlakomer.png/220px-Rtut_tlakomer.pn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9506" y="4437112"/>
            <a:ext cx="2095500" cy="2562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ydraulicke zariadenie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5085184"/>
            <a:ext cx="2271564" cy="1654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25345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83568" y="1268760"/>
            <a:ext cx="7776864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Zdroj textů a </a:t>
            </a:r>
            <a:r>
              <a:rPr lang="cs-CZ" dirty="0">
                <a:solidFill>
                  <a:schemeClr val="bg1"/>
                </a:solidFill>
              </a:rPr>
              <a:t>obrázků – galerie Microsoft</a:t>
            </a:r>
          </a:p>
          <a:p>
            <a:r>
              <a:rPr lang="cs-CZ" dirty="0" smtClean="0">
                <a:solidFill>
                  <a:schemeClr val="bg1"/>
                </a:solidFill>
                <a:hlinkClick r:id="rId2"/>
              </a:rPr>
              <a:t>http://cs.wikipedia.org/wiki/Blaise_Pascal</a:t>
            </a:r>
            <a:endParaRPr lang="cs-CZ" dirty="0" smtClean="0">
              <a:solidFill>
                <a:schemeClr val="bg1"/>
              </a:solidFill>
            </a:endParaRPr>
          </a:p>
          <a:p>
            <a:r>
              <a:rPr lang="cs-CZ" dirty="0" smtClean="0">
                <a:solidFill>
                  <a:schemeClr val="bg1"/>
                </a:solidFill>
                <a:hlinkClick r:id="rId3"/>
              </a:rPr>
              <a:t>http://fr.wikipedia.org/wiki/Blaise_Pascal</a:t>
            </a:r>
            <a:endParaRPr lang="cs-CZ" dirty="0" smtClean="0">
              <a:solidFill>
                <a:schemeClr val="bg1"/>
              </a:solidFill>
            </a:endParaRPr>
          </a:p>
          <a:p>
            <a:r>
              <a:rPr lang="cs-CZ" dirty="0" smtClean="0">
                <a:solidFill>
                  <a:schemeClr val="bg1"/>
                </a:solidFill>
                <a:hlinkClick r:id="rId4"/>
              </a:rPr>
              <a:t>http://en.wikipedia.org/wiki/Blaise_Pascal</a:t>
            </a:r>
            <a:endParaRPr lang="cs-CZ" dirty="0" smtClean="0">
              <a:solidFill>
                <a:schemeClr val="bg1"/>
              </a:solidFill>
            </a:endParaRPr>
          </a:p>
          <a:p>
            <a:r>
              <a:rPr lang="cs-CZ" dirty="0" smtClean="0">
                <a:solidFill>
                  <a:schemeClr val="bg1"/>
                </a:solidFill>
                <a:hlinkClick r:id="rId5"/>
              </a:rPr>
              <a:t>http://cs.wikipedia.org/wiki/Troj%C3%BAheln%C3%ADk</a:t>
            </a:r>
            <a:endParaRPr lang="cs-CZ" dirty="0" smtClean="0">
              <a:solidFill>
                <a:schemeClr val="bg1"/>
              </a:solidFill>
            </a:endParaRPr>
          </a:p>
          <a:p>
            <a:r>
              <a:rPr lang="cs-CZ" dirty="0" smtClean="0">
                <a:solidFill>
                  <a:schemeClr val="bg1"/>
                </a:solidFill>
                <a:hlinkClick r:id="rId6"/>
              </a:rPr>
              <a:t>http://physedu.science.upjs.sk/kvapaliny/pascal.htm</a:t>
            </a:r>
            <a:endParaRPr lang="cs-CZ" dirty="0" smtClean="0">
              <a:solidFill>
                <a:schemeClr val="bg1"/>
              </a:solidFill>
            </a:endParaRPr>
          </a:p>
          <a:p>
            <a:endParaRPr lang="cs-CZ" dirty="0" smtClean="0">
              <a:solidFill>
                <a:schemeClr val="bg1"/>
              </a:solidFill>
            </a:endParaRPr>
          </a:p>
          <a:p>
            <a:endParaRPr lang="cs-CZ" dirty="0">
              <a:solidFill>
                <a:schemeClr val="bg1"/>
              </a:solidFill>
            </a:endParaRPr>
          </a:p>
          <a:p>
            <a:r>
              <a:rPr lang="cs-CZ" dirty="0">
                <a:solidFill>
                  <a:schemeClr val="bg1"/>
                </a:solidFill>
              </a:rPr>
              <a:t>Vytvořeno jako DUM do předmětu fyzika na </a:t>
            </a:r>
            <a:r>
              <a:rPr lang="cs-CZ">
                <a:solidFill>
                  <a:schemeClr val="bg1"/>
                </a:solidFill>
              </a:rPr>
              <a:t>Základní </a:t>
            </a:r>
            <a:r>
              <a:rPr lang="cs-CZ" smtClean="0">
                <a:solidFill>
                  <a:schemeClr val="bg1"/>
                </a:solidFill>
              </a:rPr>
              <a:t>škole a </a:t>
            </a:r>
            <a:r>
              <a:rPr lang="cs-CZ" dirty="0">
                <a:solidFill>
                  <a:schemeClr val="bg1"/>
                </a:solidFill>
              </a:rPr>
              <a:t>Mateřské škole </a:t>
            </a:r>
            <a:r>
              <a:rPr lang="cs-CZ" dirty="0" smtClean="0">
                <a:solidFill>
                  <a:schemeClr val="bg1"/>
                </a:solidFill>
              </a:rPr>
              <a:t>  </a:t>
            </a:r>
            <a:r>
              <a:rPr lang="en-GB" dirty="0">
                <a:solidFill>
                  <a:schemeClr val="bg1"/>
                </a:solidFill>
              </a:rPr>
              <a:t>17.listopadu 1325, </a:t>
            </a:r>
            <a:r>
              <a:rPr lang="en-GB" dirty="0" err="1">
                <a:solidFill>
                  <a:schemeClr val="bg1"/>
                </a:solidFill>
              </a:rPr>
              <a:t>příspěvková</a:t>
            </a:r>
            <a:r>
              <a:rPr lang="en-GB" dirty="0">
                <a:solidFill>
                  <a:schemeClr val="bg1"/>
                </a:solidFill>
              </a:rPr>
              <a:t> </a:t>
            </a:r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en-GB" dirty="0" err="1">
                <a:solidFill>
                  <a:schemeClr val="bg1"/>
                </a:solidFill>
              </a:rPr>
              <a:t>organizace</a:t>
            </a:r>
            <a:r>
              <a:rPr lang="cs-CZ" dirty="0">
                <a:solidFill>
                  <a:schemeClr val="bg1"/>
                </a:solidFill>
              </a:rPr>
              <a:t> , Mladá Boleslav pro sedmý </a:t>
            </a:r>
            <a:r>
              <a:rPr lang="cs-CZ" dirty="0" smtClean="0">
                <a:solidFill>
                  <a:schemeClr val="bg1"/>
                </a:solidFill>
              </a:rPr>
              <a:t>a devátý ročník </a:t>
            </a:r>
            <a:r>
              <a:rPr lang="cs-CZ" dirty="0">
                <a:solidFill>
                  <a:schemeClr val="bg1"/>
                </a:solidFill>
              </a:rPr>
              <a:t>základní školy.</a:t>
            </a:r>
          </a:p>
          <a:p>
            <a:endParaRPr lang="cs-CZ" dirty="0">
              <a:solidFill>
                <a:schemeClr val="bg1"/>
              </a:solidFill>
            </a:endParaRPr>
          </a:p>
          <a:p>
            <a:r>
              <a:rPr lang="cs-CZ" dirty="0">
                <a:solidFill>
                  <a:schemeClr val="bg1"/>
                </a:solidFill>
              </a:rPr>
              <a:t>Materiál slouží k doplnění </a:t>
            </a:r>
            <a:r>
              <a:rPr lang="cs-CZ" dirty="0" smtClean="0">
                <a:solidFill>
                  <a:schemeClr val="bg1"/>
                </a:solidFill>
              </a:rPr>
              <a:t>výkladu o tlaku.</a:t>
            </a:r>
            <a:endParaRPr lang="cs-CZ" dirty="0">
              <a:solidFill>
                <a:schemeClr val="bg1"/>
              </a:solidFill>
            </a:endParaRPr>
          </a:p>
          <a:p>
            <a:r>
              <a:rPr lang="cs-CZ" dirty="0">
                <a:solidFill>
                  <a:schemeClr val="bg1"/>
                </a:solidFill>
              </a:rPr>
              <a:t>Materiál doporučuji prezentovat pomocí dataprojektoru.</a:t>
            </a:r>
          </a:p>
          <a:p>
            <a:r>
              <a:rPr lang="cs-CZ" dirty="0">
                <a:solidFill>
                  <a:schemeClr val="bg1"/>
                </a:solidFill>
              </a:rPr>
              <a:t>Materiál byl vytvořen a pilotován ve I. pololetí školního roku </a:t>
            </a:r>
            <a:r>
              <a:rPr lang="cs-CZ" dirty="0" smtClean="0">
                <a:solidFill>
                  <a:schemeClr val="bg1"/>
                </a:solidFill>
              </a:rPr>
              <a:t>2012/2013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8762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">
  <a:themeElements>
    <a:clrScheme name="Moonlight">
      <a:dk1>
        <a:srgbClr val="595959"/>
      </a:dk1>
      <a:lt1>
        <a:srgbClr val="FFFFFF"/>
      </a:lt1>
      <a:dk2>
        <a:srgbClr val="2AB7FF"/>
      </a:dk2>
      <a:lt2>
        <a:srgbClr val="DBE5F1"/>
      </a:lt2>
      <a:accent1>
        <a:srgbClr val="20378C"/>
      </a:accent1>
      <a:accent2>
        <a:srgbClr val="A20000"/>
      </a:accent2>
      <a:accent3>
        <a:srgbClr val="534088"/>
      </a:accent3>
      <a:accent4>
        <a:srgbClr val="2D9123"/>
      </a:accent4>
      <a:accent5>
        <a:srgbClr val="7E2C80"/>
      </a:accent5>
      <a:accent6>
        <a:srgbClr val="4A4EC5"/>
      </a:accent6>
      <a:hlink>
        <a:srgbClr val="BBECFF"/>
      </a:hlink>
      <a:folHlink>
        <a:srgbClr val="DDDDDD"/>
      </a:folHlink>
    </a:clrScheme>
    <a:fontScheme name="Moonlight">
      <a:majorFont>
        <a:latin typeface="Candara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andara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onlight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  <a:satMod val="150000"/>
              </a:schemeClr>
            </a:gs>
            <a:gs pos="35000">
              <a:schemeClr val="phClr">
                <a:tint val="80000"/>
                <a:satMod val="200000"/>
              </a:schemeClr>
            </a:gs>
            <a:gs pos="100000">
              <a:schemeClr val="phClr">
                <a:tint val="75000"/>
                <a:satMod val="250000"/>
              </a:schemeClr>
            </a:gs>
          </a:gsLst>
          <a:path path="rect">
            <a:fillToRect l="100000" t="100000"/>
          </a:path>
        </a:gradFill>
        <a:gradFill rotWithShape="1">
          <a:gsLst>
            <a:gs pos="0">
              <a:schemeClr val="phClr">
                <a:shade val="60000"/>
                <a:satMod val="150000"/>
              </a:schemeClr>
            </a:gs>
            <a:gs pos="80000">
              <a:schemeClr val="phClr">
                <a:shade val="100000"/>
                <a:satMod val="130000"/>
              </a:schemeClr>
            </a:gs>
            <a:gs pos="100000">
              <a:schemeClr val="phClr">
                <a:tint val="90000"/>
                <a:shade val="100000"/>
                <a:satMod val="115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6350" cap="flat" cmpd="sng" algn="ctr">
          <a:solidFill>
            <a:schemeClr val="phClr">
              <a:shade val="95000"/>
              <a:satMod val="115000"/>
            </a:schemeClr>
          </a:solidFill>
          <a:prstDash val="solid"/>
        </a:ln>
        <a:ln w="12700" cap="flat" cmpd="sng" algn="ctr">
          <a:solidFill>
            <a:schemeClr val="phClr">
              <a:satMod val="110000"/>
            </a:schemeClr>
          </a:solidFill>
          <a:prstDash val="solid"/>
        </a:ln>
        <a:ln w="25400" cap="flat" cmpd="sng" algn="ctr">
          <a:solidFill>
            <a:schemeClr val="phClr">
              <a:shade val="90000"/>
              <a:satMod val="115000"/>
            </a:schemeClr>
          </a:solidFill>
          <a:prstDash val="solid"/>
        </a:ln>
      </a:lnStyleLst>
      <a:effectStyleLst>
        <a:effectStyle>
          <a:effectLst>
            <a:outerShdw blurRad="50800" dist="25400" dir="5400000" sx="101000" sy="101000" algn="ctr" rotWithShape="0">
              <a:srgbClr val="000000">
                <a:alpha val="60000"/>
              </a:srgbClr>
            </a:outerShdw>
          </a:effectLst>
        </a:effectStyle>
        <a:effectStyle>
          <a:effectLst>
            <a:innerShdw blurRad="76200" dist="25400" dir="13500000">
              <a:srgbClr val="000000">
                <a:alpha val="60000"/>
              </a:srgbClr>
            </a:innerShdw>
          </a:effectLst>
          <a:scene3d>
            <a:camera prst="orthographicFront">
              <a:rot lat="0" lon="0" rev="0"/>
            </a:camera>
            <a:lightRig rig="balanced" dir="tl">
              <a:rot lat="0" lon="0" rev="4200000"/>
            </a:lightRig>
          </a:scene3d>
          <a:sp3d>
            <a:bevelT w="25400" h="12700" prst="softRound"/>
          </a:sp3d>
        </a:effectStyle>
        <a:effectStyle>
          <a:effectLst>
            <a:innerShdw blurRad="76200" dist="25400" dir="13500000">
              <a:srgbClr val="000000">
                <a:alpha val="60000"/>
              </a:srgbClr>
            </a:innerShdw>
            <a:softEdge rad="3175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lumMod val="90000"/>
              </a:schemeClr>
            </a:gs>
            <a:gs pos="30000">
              <a:schemeClr val="phClr">
                <a:lumMod val="75000"/>
              </a:schemeClr>
            </a:gs>
            <a:gs pos="100000">
              <a:schemeClr val="phClr">
                <a:lumMod val="10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lumMod val="90000"/>
              </a:schemeClr>
            </a:gs>
            <a:gs pos="30000">
              <a:schemeClr val="phClr">
                <a:lumMod val="75000"/>
              </a:schemeClr>
            </a:gs>
            <a:gs pos="100000">
              <a:schemeClr val="phClr">
                <a:lumMod val="10000"/>
              </a:schemeClr>
            </a:gs>
          </a:gsLst>
          <a:path path="rect">
            <a:fillToRect l="100000" t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Motiv Měsíční svit</Template>
  <TotalTime>246</TotalTime>
  <Words>614</Words>
  <Application>Microsoft Office PowerPoint</Application>
  <PresentationFormat>Předvádění na obrazovce (4:3)</PresentationFormat>
  <Paragraphs>47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1</vt:lpstr>
      <vt:lpstr>     </vt:lpstr>
      <vt:lpstr>Blaise Pascal</vt:lpstr>
      <vt:lpstr>Blaise Pascal</vt:lpstr>
      <vt:lpstr>Blaise Pascal</vt:lpstr>
      <vt:lpstr>Prezentace aplikace PowerPoint</vt:lpstr>
      <vt:lpstr>Křesťanství</vt:lpstr>
      <vt:lpstr>Empirické poznávání</vt:lpstr>
      <vt:lpstr>Pascal ve fyzice</vt:lpstr>
      <vt:lpstr>Prezentace aplikace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</dc:title>
  <dc:creator>Monika</dc:creator>
  <cp:lastModifiedBy>Vlasta Skořepová</cp:lastModifiedBy>
  <cp:revision>18</cp:revision>
  <dcterms:created xsi:type="dcterms:W3CDTF">2012-10-21T16:31:01Z</dcterms:created>
  <dcterms:modified xsi:type="dcterms:W3CDTF">2012-11-22T12:52:28Z</dcterms:modified>
</cp:coreProperties>
</file>