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sldIdLst>
    <p:sldId id="257" r:id="rId2"/>
    <p:sldId id="259" r:id="rId3"/>
    <p:sldId id="260" r:id="rId4"/>
    <p:sldId id="264" r:id="rId5"/>
    <p:sldId id="265" r:id="rId6"/>
    <p:sldId id="266" r:id="rId7"/>
    <p:sldId id="268" r:id="rId8"/>
    <p:sldId id="261" r:id="rId9"/>
    <p:sldId id="267" r:id="rId10"/>
    <p:sldId id="270" r:id="rId11"/>
    <p:sldId id="271" r:id="rId12"/>
    <p:sldId id="272" r:id="rId13"/>
    <p:sldId id="262" r:id="rId14"/>
    <p:sldId id="263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F938520-FAD1-49D7-A78A-60E03A76C8D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c/cd/2007_01_3000_muchowka_sciarida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/index.php?title=Datei:NGruev.kaolin.mine.bulgaria.jpg&amp;filetimestamp=20041113081146" TargetMode="External"/><Relationship Id="rId7" Type="http://schemas.openxmlformats.org/officeDocument/2006/relationships/hyperlink" Target="http://de.wikipedia.org/w/index.php?title=Datei:Ceske-Stredohori.jpg&amp;filetimestamp=20061213203209" TargetMode="External"/><Relationship Id="rId2" Type="http://schemas.openxmlformats.org/officeDocument/2006/relationships/hyperlink" Target="http://cs.wikipedia.org/wiki/Soubor:Oliv%C3%ADn1b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de.wikipedia.org/w/index.php?title=Datei:Biotite,_Sanidine_and_Nepheline_-_Ochtendung,_Eifel,_Germany.jpg&amp;filetimestamp=20100420203602" TargetMode="External"/><Relationship Id="rId5" Type="http://schemas.openxmlformats.org/officeDocument/2006/relationships/hyperlink" Target="http://cs.wikipedia.org/wiki/Soubor:Plagioklas1.jpg" TargetMode="External"/><Relationship Id="rId4" Type="http://schemas.openxmlformats.org/officeDocument/2006/relationships/hyperlink" Target="http://cs.wikipedia.org/wiki/Soubor:Mineraly.sk_-_ortoklas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/index.php?title=Datei:Zonierter_amphibol.jpg&amp;filetimestamp=20111215030008" TargetMode="External"/><Relationship Id="rId2" Type="http://schemas.openxmlformats.org/officeDocument/2006/relationships/hyperlink" Target="http://en.wikipedia.org/wiki/File:Augite-54563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de.wikipedia.org/w/index.php?title=Datei:2007_01_3000_muchowka_sciaridae.jpg&amp;filetimestamp=2007022121203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 fontScale="90000"/>
          </a:bodyPr>
          <a:lstStyle/>
          <a:p>
            <a:r>
              <a:rPr lang="cs-CZ" sz="4000" i="1" dirty="0" smtClean="0">
                <a:solidFill>
                  <a:schemeClr val="accent6"/>
                </a:solidFill>
              </a:rPr>
              <a:t>9) Křemičitany, </a:t>
            </a:r>
            <a:br>
              <a:rPr lang="cs-CZ" sz="4000" i="1" dirty="0" smtClean="0">
                <a:solidFill>
                  <a:schemeClr val="accent6"/>
                </a:solidFill>
              </a:rPr>
            </a:br>
            <a:r>
              <a:rPr lang="cs-CZ" sz="4000" i="1" dirty="0" smtClean="0">
                <a:solidFill>
                  <a:schemeClr val="accent6"/>
                </a:solidFill>
              </a:rPr>
              <a:t>10) </a:t>
            </a:r>
            <a:r>
              <a:rPr lang="cs-CZ" sz="4000" i="1" dirty="0" err="1" smtClean="0">
                <a:solidFill>
                  <a:schemeClr val="accent6"/>
                </a:solidFill>
              </a:rPr>
              <a:t>Organolity</a:t>
            </a:r>
            <a:endParaRPr lang="cs-CZ" sz="4000" i="1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</a:t>
            </a:r>
            <a:r>
              <a:rPr lang="cs-CZ" sz="2000" smtClean="0"/>
              <a:t>VY_32_INOVACE_06_B_10_Křemičitany</a:t>
            </a:r>
            <a:r>
              <a:rPr lang="cs-CZ" sz="2000" dirty="0"/>
              <a:t>, </a:t>
            </a:r>
            <a:r>
              <a:rPr lang="cs-CZ" sz="2000" dirty="0" err="1"/>
              <a:t>organolity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4324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1514014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29/9 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17/10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Minerály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Křemičitany, </a:t>
                      </a:r>
                      <a:r>
                        <a:rPr lang="cs-CZ" sz="1800" dirty="0" err="1" smtClean="0">
                          <a:solidFill>
                            <a:schemeClr val="tx1"/>
                          </a:solidFill>
                        </a:rPr>
                        <a:t>organolity</a:t>
                      </a:r>
                      <a:endParaRPr lang="cs-CZ" sz="1800" dirty="0" smtClean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Křemičitan, fosforečnan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5197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9) Křemičitany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>
            <a:normAutofit/>
          </a:bodyPr>
          <a:lstStyle/>
          <a:p>
            <a:r>
              <a:rPr lang="cs-CZ" b="1" i="1" dirty="0" smtClean="0"/>
              <a:t>Olivín</a:t>
            </a:r>
            <a:r>
              <a:rPr lang="cs-CZ" dirty="0" smtClean="0"/>
              <a:t> – </a:t>
            </a:r>
            <a:r>
              <a:rPr lang="cs-CZ" dirty="0" err="1" smtClean="0"/>
              <a:t>hořečnato</a:t>
            </a:r>
            <a:r>
              <a:rPr lang="cs-CZ" dirty="0" smtClean="0"/>
              <a:t> – železnatý – odrůda</a:t>
            </a:r>
            <a:r>
              <a:rPr lang="cs-CZ" b="1" i="1" dirty="0" smtClean="0"/>
              <a:t> chryzolit </a:t>
            </a:r>
            <a:r>
              <a:rPr lang="cs-CZ" dirty="0" smtClean="0"/>
              <a:t>– 					</a:t>
            </a:r>
            <a:r>
              <a:rPr lang="cs-CZ" dirty="0" err="1" smtClean="0"/>
              <a:t>Kozákov</a:t>
            </a:r>
            <a:r>
              <a:rPr lang="cs-CZ" dirty="0" smtClean="0"/>
              <a:t> u Semil</a:t>
            </a:r>
          </a:p>
          <a:p>
            <a:r>
              <a:rPr lang="cs-CZ" b="1" i="1" dirty="0" smtClean="0"/>
              <a:t>ŽIVCE</a:t>
            </a:r>
            <a:r>
              <a:rPr lang="cs-CZ" dirty="0" smtClean="0"/>
              <a:t>  = nejdůležitější nerosty hornin = živiny pro 	rostliny – zvětráváním uvolňují  K, Ca, Na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b="1" i="1" dirty="0" smtClean="0"/>
              <a:t>	Ortoklas </a:t>
            </a:r>
            <a:r>
              <a:rPr lang="cs-CZ" dirty="0" smtClean="0"/>
              <a:t>– draselný živec</a:t>
            </a:r>
          </a:p>
          <a:p>
            <a:r>
              <a:rPr lang="cs-CZ" dirty="0"/>
              <a:t> </a:t>
            </a:r>
            <a:r>
              <a:rPr lang="cs-CZ" b="1" i="1" dirty="0" smtClean="0"/>
              <a:t>	Plagioklas </a:t>
            </a:r>
            <a:r>
              <a:rPr lang="cs-CZ" dirty="0" smtClean="0"/>
              <a:t>– sodnovápenatý živec</a:t>
            </a:r>
          </a:p>
          <a:p>
            <a:endParaRPr lang="cs-CZ" dirty="0" smtClean="0"/>
          </a:p>
          <a:p>
            <a:r>
              <a:rPr lang="cs-CZ" b="1" i="1" dirty="0" smtClean="0"/>
              <a:t>Kaolinit</a:t>
            </a:r>
            <a:r>
              <a:rPr lang="cs-CZ" dirty="0" smtClean="0"/>
              <a:t> – vznik zvětráváním živců – porcelán, kamenina</a:t>
            </a:r>
          </a:p>
        </p:txBody>
      </p:sp>
    </p:spTree>
    <p:extLst>
      <p:ext uri="{BB962C8B-B14F-4D97-AF65-F5344CB8AC3E}">
        <p14:creationId xmlns:p14="http://schemas.microsoft.com/office/powerpoint/2010/main" val="341540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093296"/>
            <a:ext cx="83899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Olivín </a:t>
            </a:r>
            <a:r>
              <a:rPr lang="cs-CZ" sz="2800" b="1" i="1" dirty="0" smtClean="0"/>
              <a:t>+ zrna olivínu v gabru – mikroskopická fotografie</a:t>
            </a:r>
            <a:endParaRPr lang="cs-CZ" sz="28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879"/>
            <a:ext cx="4819797" cy="5315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329729" y="537430"/>
            <a:ext cx="5345832" cy="4270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9974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04068" y="5949280"/>
            <a:ext cx="39445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Kaolinový důl - Bulharsko</a:t>
            </a:r>
            <a:endParaRPr lang="cs-CZ" sz="2800" b="1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02055"/>
            <a:ext cx="9186599" cy="2583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6297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65557" y="5949280"/>
            <a:ext cx="14536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Ortoklas</a:t>
            </a:r>
            <a:endParaRPr lang="cs-CZ" sz="2800" b="1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3999" cy="5378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173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09005" y="6093296"/>
            <a:ext cx="17107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Plagioklas</a:t>
            </a:r>
            <a:endParaRPr lang="cs-CZ" sz="2800" b="1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0648"/>
            <a:ext cx="69723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3511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5760640"/>
          </a:xfrm>
        </p:spPr>
        <p:txBody>
          <a:bodyPr/>
          <a:lstStyle/>
          <a:p>
            <a:r>
              <a:rPr lang="cs-CZ" b="1" i="1" dirty="0"/>
              <a:t>Slídy</a:t>
            </a:r>
            <a:r>
              <a:rPr lang="cs-CZ" dirty="0"/>
              <a:t> – ohnivzdorné – tmavý </a:t>
            </a:r>
            <a:r>
              <a:rPr lang="cs-CZ" b="1" i="1" dirty="0"/>
              <a:t>biotit</a:t>
            </a:r>
          </a:p>
          <a:p>
            <a:pPr marL="585216" lvl="1" indent="0">
              <a:buNone/>
            </a:pPr>
            <a:r>
              <a:rPr lang="cs-CZ" dirty="0"/>
              <a:t> 				</a:t>
            </a:r>
            <a:r>
              <a:rPr lang="cs-CZ" sz="2800" dirty="0"/>
              <a:t>světlý </a:t>
            </a:r>
            <a:r>
              <a:rPr lang="cs-CZ" sz="2800" b="1" i="1" dirty="0" smtClean="0"/>
              <a:t>muskovit</a:t>
            </a:r>
          </a:p>
          <a:p>
            <a:pPr marL="585216" lvl="1" indent="0">
              <a:buNone/>
            </a:pPr>
            <a:endParaRPr lang="cs-CZ" sz="2800" dirty="0"/>
          </a:p>
          <a:p>
            <a:pPr marL="585216" lvl="1" indent="0">
              <a:buNone/>
            </a:pPr>
            <a:r>
              <a:rPr lang="cs-CZ" sz="2800" b="1" i="1" dirty="0"/>
              <a:t>Granáty</a:t>
            </a:r>
            <a:r>
              <a:rPr lang="cs-CZ" sz="2800" dirty="0"/>
              <a:t> – vždy dva atomy kovu v molekule</a:t>
            </a:r>
          </a:p>
          <a:p>
            <a:pPr marL="585216" lvl="1" indent="0">
              <a:buNone/>
            </a:pPr>
            <a:r>
              <a:rPr lang="cs-CZ" sz="2800" dirty="0"/>
              <a:t> 				Ca, Mg, </a:t>
            </a:r>
            <a:r>
              <a:rPr lang="cs-CZ" sz="2800" dirty="0" err="1"/>
              <a:t>Mn</a:t>
            </a:r>
            <a:r>
              <a:rPr lang="cs-CZ" sz="2800" dirty="0"/>
              <a:t>, </a:t>
            </a:r>
            <a:r>
              <a:rPr lang="cs-CZ" sz="2800" dirty="0" err="1"/>
              <a:t>Fe</a:t>
            </a:r>
            <a:r>
              <a:rPr lang="cs-CZ" sz="2800" dirty="0"/>
              <a:t>, Al, </a:t>
            </a:r>
            <a:r>
              <a:rPr lang="cs-CZ" sz="2800" dirty="0" err="1"/>
              <a:t>Cr</a:t>
            </a:r>
            <a:r>
              <a:rPr lang="cs-CZ" sz="2800" dirty="0" smtClean="0"/>
              <a:t>…</a:t>
            </a:r>
          </a:p>
          <a:p>
            <a:pPr marL="585216" lvl="1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- České středohoří, Jičínsko – Železnice</a:t>
            </a:r>
          </a:p>
          <a:p>
            <a:pPr marL="585216" lvl="1" indent="0">
              <a:buNone/>
            </a:pPr>
            <a:endParaRPr lang="cs-CZ" sz="2800" dirty="0"/>
          </a:p>
          <a:p>
            <a:pPr marL="585216" lvl="1" indent="0">
              <a:buNone/>
            </a:pPr>
            <a:r>
              <a:rPr lang="cs-CZ" sz="2800" b="1" i="1" dirty="0"/>
              <a:t>Augit, amfibol </a:t>
            </a:r>
            <a:r>
              <a:rPr lang="cs-CZ" sz="2800" dirty="0"/>
              <a:t>– tmavé, součásti </a:t>
            </a:r>
            <a:r>
              <a:rPr lang="cs-CZ" sz="2800" dirty="0" smtClean="0"/>
              <a:t>horniny čedič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946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59402" y="6165304"/>
            <a:ext cx="19848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Slída - biotit</a:t>
            </a:r>
            <a:endParaRPr lang="cs-CZ" sz="2800" b="1" i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8640"/>
            <a:ext cx="76104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6434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9941" y="4581128"/>
            <a:ext cx="68050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České </a:t>
            </a:r>
            <a:r>
              <a:rPr lang="cs-CZ" sz="2800" b="1" i="1" dirty="0" smtClean="0"/>
              <a:t>středohoří – pohled z hradu </a:t>
            </a:r>
            <a:r>
              <a:rPr lang="cs-CZ" sz="2800" b="1" i="1" dirty="0" err="1" smtClean="0"/>
              <a:t>Hazmburk</a:t>
            </a:r>
            <a:endParaRPr lang="cs-CZ" sz="2800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147" y="1916831"/>
            <a:ext cx="9220548" cy="2086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8610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14906" y="5733256"/>
            <a:ext cx="21194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Český granát</a:t>
            </a:r>
            <a:endParaRPr lang="cs-CZ" sz="2800" b="1" i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2656"/>
            <a:ext cx="6912768" cy="5284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7847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8090" y="5949280"/>
            <a:ext cx="67597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Augit - krystal </a:t>
            </a:r>
            <a:r>
              <a:rPr lang="cs-CZ" sz="2800" b="1" i="1" dirty="0" smtClean="0"/>
              <a:t>+ </a:t>
            </a:r>
            <a:r>
              <a:rPr lang="cs-CZ" sz="2800" b="1" i="1" dirty="0" smtClean="0"/>
              <a:t>Amfibol (pod mikroskopem)</a:t>
            </a:r>
            <a:endParaRPr lang="cs-CZ" sz="2800" b="1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8113"/>
            <a:ext cx="3624242" cy="5409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999026" y="660609"/>
            <a:ext cx="5424956" cy="4339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4965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10) </a:t>
            </a:r>
            <a:r>
              <a:rPr lang="cs-CZ" dirty="0" err="1" smtClean="0"/>
              <a:t>Organolity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= nerosty organického původu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Vzácný výskyt</a:t>
            </a:r>
          </a:p>
          <a:p>
            <a:r>
              <a:rPr lang="cs-CZ" dirty="0" smtClean="0"/>
              <a:t>Jantar </a:t>
            </a:r>
            <a:r>
              <a:rPr lang="cs-CZ" dirty="0" smtClean="0"/>
              <a:t>– směs ztuhlých pryskyřic třetihorních 								jehličnanů</a:t>
            </a:r>
          </a:p>
          <a:p>
            <a:endParaRPr lang="cs-CZ" dirty="0"/>
          </a:p>
        </p:txBody>
      </p:sp>
      <p:pic>
        <p:nvPicPr>
          <p:cNvPr id="9218" name="Picture 2" descr="Datei:2007 01 3000 muchowka sciarida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02598"/>
            <a:ext cx="5256584" cy="4155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356992"/>
            <a:ext cx="4211960" cy="3153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0890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5471" y="12544"/>
            <a:ext cx="9130858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 </a:t>
            </a:r>
            <a:r>
              <a:rPr lang="cs-CZ" dirty="0" smtClean="0"/>
              <a:t>Černík</a:t>
            </a:r>
            <a:r>
              <a:rPr lang="cs-CZ" dirty="0" smtClean="0"/>
              <a:t>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</a:t>
            </a:r>
            <a:r>
              <a:rPr lang="cs-CZ" dirty="0" err="1" smtClean="0"/>
              <a:t>vyd</a:t>
            </a:r>
            <a:r>
              <a:rPr lang="cs-CZ" dirty="0" smtClean="0"/>
              <a:t>. Praha SPN 1998, 87 s. ISBN </a:t>
            </a:r>
            <a:r>
              <a:rPr lang="cs-CZ" dirty="0" smtClean="0"/>
              <a:t>80-7235-044-7</a:t>
            </a:r>
          </a:p>
          <a:p>
            <a:r>
              <a:rPr lang="pt-BR" dirty="0"/>
              <a:t>AUTOR NEUVEDEN. </a:t>
            </a:r>
            <a:r>
              <a:rPr lang="pt-BR" i="1" dirty="0"/>
              <a:t>http://en.wikipedia.org/wiki/Olivine</a:t>
            </a:r>
            <a:r>
              <a:rPr lang="pt-BR" dirty="0"/>
              <a:t> [online]. [cit. 8.12.2012]. Dostupný na WWW: http://en.wikipedia.org/wiki/File:Peridot2.jpg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http://cs.wikipedia.org/wiki/Oliv%C3%ADn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cs.wikipedia.org/wiki/Soubor:Oliv%C3%ADn1b.jpg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http://de.wikipedia.org/wiki/Kaolin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de.wikipedia.org/w/index.php?title=Datei:NGruev.kaolin.mine.bulgaria.jpg&amp;filetimestamp=20041113081146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http://cs.wikipedia.org/wiki/Ortoklas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4"/>
              </a:rPr>
              <a:t>http://cs.wikipedia.org/wiki/Soubor:Mineraly.sk_-_</a:t>
            </a:r>
            <a:r>
              <a:rPr lang="pt-BR" dirty="0" smtClean="0">
                <a:hlinkClick r:id="rId4"/>
              </a:rPr>
              <a:t>ortoklas.jpg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http://cs.wikipedia.org/wiki/Plagioklas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cs.wikipedia.org/wiki/Soubor:Plagioklas1.jpg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http://de.wikipedia.org/wiki/Glimmergruppe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6"/>
              </a:rPr>
              <a:t>http://de.wikipedia.org/w/index.php?title=Datei:Biotite,_Sanidine_and_Nepheline_-_Ochtendung,_Eifel,_</a:t>
            </a:r>
            <a:r>
              <a:rPr lang="pt-BR" dirty="0" smtClean="0">
                <a:hlinkClick r:id="rId6"/>
              </a:rPr>
              <a:t>Germany.jpg&amp;filetimestamp=20100420203602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http://de.wikipedia.org/wiki/B%C3%B6hmisches_Mittelgebirge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7"/>
              </a:rPr>
              <a:t>http://</a:t>
            </a:r>
            <a:r>
              <a:rPr lang="pt-BR" dirty="0" smtClean="0">
                <a:hlinkClick r:id="rId7"/>
              </a:rPr>
              <a:t>de.wikipedia.org/w/index.php?title=Datei:Ceske-Stredohori.jpg&amp;filetimestamp=20061213203209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http://en.wikipedia.org/wiki/Pyrope</a:t>
            </a:r>
            <a:r>
              <a:rPr lang="pt-BR" dirty="0"/>
              <a:t> [online]. [cit. 8.12.2012]. Dostupný na WWW: http://en.wikipedia.org/wiki/File:Pyrope.jpg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5635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9325" y="0"/>
            <a:ext cx="91440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/>
              <a:t>AUTOR NEUVEDEN. http://en.wikipedia.org/wiki/Augite [online]. [cit. 8.12.2012].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en.wikipedia.org/wiki/File:Augite-54563.jpg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http://de.wikipedia.org/wiki/Amphibolgruppe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de.wikipedia.org/w/index.php?title=Datei:Zonierter_amphibol.jpg&amp;filetimestamp=20111215030008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http://de.wikipedia.org/wiki/Bernstein</a:t>
            </a:r>
            <a:r>
              <a:rPr lang="pt-BR" dirty="0"/>
              <a:t> [online]. [cit. 8.12.2012].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de.wikipedia.org/w/index.php?title=Datei:2007_01_3000_muchowka_sciaridae.jpg&amp;filetimestamp=20070221212032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http://cs.wikipedia.org/wiki/Jantar</a:t>
            </a:r>
            <a:r>
              <a:rPr lang="pt-BR" dirty="0"/>
              <a:t> [online]. [cit. 8.12.2012]. Dostupný na WWW: http://cs.wikipedia.org/wiki/Soubor:Amber.pendants.800pix.050203.jpg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598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158</TotalTime>
  <Words>440</Words>
  <Application>Microsoft Office PowerPoint</Application>
  <PresentationFormat>Předvádění na obrazovce (4:3)</PresentationFormat>
  <Paragraphs>65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Vrchol</vt:lpstr>
      <vt:lpstr>9) Křemičitany,  10) Organolity</vt:lpstr>
      <vt:lpstr>Prezentace aplikace PowerPoint</vt:lpstr>
      <vt:lpstr>9) Křemičitany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10) Organolity = nerosty organického původu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Lubor</dc:creator>
  <cp:lastModifiedBy>Lubor</cp:lastModifiedBy>
  <cp:revision>62</cp:revision>
  <dcterms:created xsi:type="dcterms:W3CDTF">2012-09-08T19:31:28Z</dcterms:created>
  <dcterms:modified xsi:type="dcterms:W3CDTF">2012-12-08T07:15:05Z</dcterms:modified>
</cp:coreProperties>
</file>