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75000"/>
              </a:schemeClr>
            </a:gs>
            <a:gs pos="86000">
              <a:schemeClr val="tx2">
                <a:lumMod val="75000"/>
              </a:schemeClr>
            </a:gs>
            <a:gs pos="100000">
              <a:schemeClr val="tx2">
                <a:lumMod val="75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18CCCC02-377C-44CD-A779-CB9723058991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86CBB419-BE9A-4999-976D-C8E4109181D4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>
    <p:push dir="u"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microsoft.com/office/2007/relationships/hdphoto" Target="../media/hdphoto3.wdp"/><Relationship Id="rId5" Type="http://schemas.openxmlformats.org/officeDocument/2006/relationships/image" Target="../media/image13.pn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Hydraulick%C3%BD_lis" TargetMode="External"/><Relationship Id="rId2" Type="http://schemas.openxmlformats.org/officeDocument/2006/relationships/hyperlink" Target="http://cs.wikipedia.org/wiki/Pascal%C5%AFv_z%C3%A1ko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emg-cestina.com/main.php?rub=3&amp;srub=6" TargetMode="External"/><Relationship Id="rId5" Type="http://schemas.openxmlformats.org/officeDocument/2006/relationships/hyperlink" Target="http://www.maritime.org/fleetsub/hydr/chap1.htm" TargetMode="External"/><Relationship Id="rId4" Type="http://schemas.openxmlformats.org/officeDocument/2006/relationships/hyperlink" Target="http://www.makronet.cz/zbozi/5209/Hydraulicky--zvedak---hever--pojiz-2t-130-345mm-9k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Fyzici a fyzikální jevy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Autor:  Mgr. M. Vejražková</a:t>
            </a:r>
          </a:p>
          <a:p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VY_32_INOVACE_38_Pasclův zákon</a:t>
            </a: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accent1">
                    <a:lumMod val="75000"/>
                  </a:schemeClr>
                </a:solidFill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65769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16632"/>
            <a:ext cx="7772400" cy="1470025"/>
          </a:xfrm>
        </p:spPr>
        <p:txBody>
          <a:bodyPr/>
          <a:lstStyle/>
          <a:p>
            <a:r>
              <a:rPr lang="cs-CZ" dirty="0" smtClean="0"/>
              <a:t>Pascalův zákon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1772816"/>
            <a:ext cx="6400800" cy="17526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Jestliže na kapalinu působí vnější tlaková síla, pak tlak v každém místě kapaliny vzroste 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o stejnou hodnotu.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2411760" y="4653136"/>
            <a:ext cx="1728192" cy="1512168"/>
          </a:xfrm>
          <a:prstGeom prst="ellipse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3500000" scaled="1"/>
            <a:tileRect/>
          </a:gradFill>
          <a:ln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915816" y="4437111"/>
            <a:ext cx="723116" cy="287961"/>
          </a:xfrm>
          <a:custGeom>
            <a:avLst/>
            <a:gdLst>
              <a:gd name="connsiteX0" fmla="*/ 0 w 720080"/>
              <a:gd name="connsiteY0" fmla="*/ 0 h 432048"/>
              <a:gd name="connsiteX1" fmla="*/ 720080 w 720080"/>
              <a:gd name="connsiteY1" fmla="*/ 0 h 432048"/>
              <a:gd name="connsiteX2" fmla="*/ 720080 w 720080"/>
              <a:gd name="connsiteY2" fmla="*/ 432048 h 432048"/>
              <a:gd name="connsiteX3" fmla="*/ 0 w 720080"/>
              <a:gd name="connsiteY3" fmla="*/ 432048 h 432048"/>
              <a:gd name="connsiteX4" fmla="*/ 0 w 720080"/>
              <a:gd name="connsiteY4" fmla="*/ 0 h 432048"/>
              <a:gd name="connsiteX0" fmla="*/ 0 w 720080"/>
              <a:gd name="connsiteY0" fmla="*/ 0 h 432048"/>
              <a:gd name="connsiteX1" fmla="*/ 720080 w 720080"/>
              <a:gd name="connsiteY1" fmla="*/ 0 h 432048"/>
              <a:gd name="connsiteX2" fmla="*/ 720080 w 720080"/>
              <a:gd name="connsiteY2" fmla="*/ 432048 h 432048"/>
              <a:gd name="connsiteX3" fmla="*/ 0 w 720080"/>
              <a:gd name="connsiteY3" fmla="*/ 265794 h 432048"/>
              <a:gd name="connsiteX4" fmla="*/ 0 w 720080"/>
              <a:gd name="connsiteY4" fmla="*/ 0 h 432048"/>
              <a:gd name="connsiteX0" fmla="*/ 0 w 747789"/>
              <a:gd name="connsiteY0" fmla="*/ 0 h 279648"/>
              <a:gd name="connsiteX1" fmla="*/ 720080 w 747789"/>
              <a:gd name="connsiteY1" fmla="*/ 0 h 279648"/>
              <a:gd name="connsiteX2" fmla="*/ 747789 w 747789"/>
              <a:gd name="connsiteY2" fmla="*/ 279648 h 279648"/>
              <a:gd name="connsiteX3" fmla="*/ 0 w 747789"/>
              <a:gd name="connsiteY3" fmla="*/ 265794 h 279648"/>
              <a:gd name="connsiteX4" fmla="*/ 0 w 747789"/>
              <a:gd name="connsiteY4" fmla="*/ 0 h 279648"/>
              <a:gd name="connsiteX0" fmla="*/ 747789 w 839229"/>
              <a:gd name="connsiteY0" fmla="*/ 279648 h 371088"/>
              <a:gd name="connsiteX1" fmla="*/ 0 w 839229"/>
              <a:gd name="connsiteY1" fmla="*/ 265794 h 371088"/>
              <a:gd name="connsiteX2" fmla="*/ 0 w 839229"/>
              <a:gd name="connsiteY2" fmla="*/ 0 h 371088"/>
              <a:gd name="connsiteX3" fmla="*/ 720080 w 839229"/>
              <a:gd name="connsiteY3" fmla="*/ 0 h 371088"/>
              <a:gd name="connsiteX4" fmla="*/ 839229 w 839229"/>
              <a:gd name="connsiteY4" fmla="*/ 371088 h 371088"/>
              <a:gd name="connsiteX0" fmla="*/ 27353 w 839229"/>
              <a:gd name="connsiteY0" fmla="*/ 335067 h 371088"/>
              <a:gd name="connsiteX1" fmla="*/ 0 w 839229"/>
              <a:gd name="connsiteY1" fmla="*/ 265794 h 371088"/>
              <a:gd name="connsiteX2" fmla="*/ 0 w 839229"/>
              <a:gd name="connsiteY2" fmla="*/ 0 h 371088"/>
              <a:gd name="connsiteX3" fmla="*/ 720080 w 839229"/>
              <a:gd name="connsiteY3" fmla="*/ 0 h 371088"/>
              <a:gd name="connsiteX4" fmla="*/ 839229 w 839229"/>
              <a:gd name="connsiteY4" fmla="*/ 371088 h 371088"/>
              <a:gd name="connsiteX0" fmla="*/ 27353 w 723116"/>
              <a:gd name="connsiteY0" fmla="*/ 335067 h 335067"/>
              <a:gd name="connsiteX1" fmla="*/ 0 w 723116"/>
              <a:gd name="connsiteY1" fmla="*/ 265794 h 335067"/>
              <a:gd name="connsiteX2" fmla="*/ 0 w 723116"/>
              <a:gd name="connsiteY2" fmla="*/ 0 h 335067"/>
              <a:gd name="connsiteX3" fmla="*/ 720080 w 723116"/>
              <a:gd name="connsiteY3" fmla="*/ 0 h 335067"/>
              <a:gd name="connsiteX4" fmla="*/ 714538 w 723116"/>
              <a:gd name="connsiteY4" fmla="*/ 287961 h 335067"/>
              <a:gd name="connsiteX0" fmla="*/ 0 w 723116"/>
              <a:gd name="connsiteY0" fmla="*/ 265794 h 287961"/>
              <a:gd name="connsiteX1" fmla="*/ 0 w 723116"/>
              <a:gd name="connsiteY1" fmla="*/ 0 h 287961"/>
              <a:gd name="connsiteX2" fmla="*/ 720080 w 723116"/>
              <a:gd name="connsiteY2" fmla="*/ 0 h 287961"/>
              <a:gd name="connsiteX3" fmla="*/ 714538 w 723116"/>
              <a:gd name="connsiteY3" fmla="*/ 287961 h 2879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3116" h="287961">
                <a:moveTo>
                  <a:pt x="0" y="265794"/>
                </a:moveTo>
                <a:lnTo>
                  <a:pt x="0" y="0"/>
                </a:lnTo>
                <a:lnTo>
                  <a:pt x="720080" y="0"/>
                </a:lnTo>
                <a:cubicBezTo>
                  <a:pt x="729316" y="93216"/>
                  <a:pt x="714538" y="287961"/>
                  <a:pt x="714538" y="287961"/>
                </a:cubicBezTo>
              </a:path>
            </a:pathLst>
          </a:cu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5400000" scaled="1"/>
            <a:tileRect/>
          </a:gra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915816" y="4221088"/>
            <a:ext cx="720080" cy="28803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se šipkou 8"/>
          <p:cNvCxnSpPr>
            <a:endCxn id="6" idx="0"/>
          </p:cNvCxnSpPr>
          <p:nvPr/>
        </p:nvCxnSpPr>
        <p:spPr>
          <a:xfrm>
            <a:off x="3275856" y="3501008"/>
            <a:ext cx="0" cy="72008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491880" y="364502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C00000"/>
                </a:solidFill>
              </a:rPr>
              <a:t>F</a:t>
            </a:r>
            <a:endParaRPr lang="cs-CZ" sz="2800" dirty="0">
              <a:solidFill>
                <a:srgbClr val="C00000"/>
              </a:solidFill>
            </a:endParaRPr>
          </a:p>
        </p:txBody>
      </p:sp>
      <p:grpSp>
        <p:nvGrpSpPr>
          <p:cNvPr id="18" name="Skupina 17"/>
          <p:cNvGrpSpPr/>
          <p:nvPr/>
        </p:nvGrpSpPr>
        <p:grpSpPr>
          <a:xfrm rot="293655">
            <a:off x="3870779" y="4462146"/>
            <a:ext cx="606846" cy="468008"/>
            <a:chOff x="3851920" y="4437112"/>
            <a:chExt cx="606846" cy="468008"/>
          </a:xfrm>
        </p:grpSpPr>
        <p:sp>
          <p:nvSpPr>
            <p:cNvPr id="12" name="Volný tvar 11"/>
            <p:cNvSpPr/>
            <p:nvPr/>
          </p:nvSpPr>
          <p:spPr>
            <a:xfrm>
              <a:off x="3923928" y="4437112"/>
              <a:ext cx="362309" cy="396815"/>
            </a:xfrm>
            <a:custGeom>
              <a:avLst/>
              <a:gdLst>
                <a:gd name="connsiteX0" fmla="*/ 0 w 362309"/>
                <a:gd name="connsiteY0" fmla="*/ 396815 h 396815"/>
                <a:gd name="connsiteX1" fmla="*/ 301924 w 362309"/>
                <a:gd name="connsiteY1" fmla="*/ 60385 h 396815"/>
                <a:gd name="connsiteX2" fmla="*/ 362309 w 362309"/>
                <a:gd name="connsiteY2" fmla="*/ 8627 h 396815"/>
                <a:gd name="connsiteX3" fmla="*/ 362309 w 362309"/>
                <a:gd name="connsiteY3" fmla="*/ 8627 h 396815"/>
                <a:gd name="connsiteX4" fmla="*/ 362309 w 362309"/>
                <a:gd name="connsiteY4" fmla="*/ 0 h 396815"/>
                <a:gd name="connsiteX5" fmla="*/ 362309 w 362309"/>
                <a:gd name="connsiteY5" fmla="*/ 0 h 396815"/>
                <a:gd name="connsiteX6" fmla="*/ 362309 w 362309"/>
                <a:gd name="connsiteY6" fmla="*/ 8627 h 396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2309" h="396815">
                  <a:moveTo>
                    <a:pt x="0" y="396815"/>
                  </a:moveTo>
                  <a:cubicBezTo>
                    <a:pt x="120769" y="260949"/>
                    <a:pt x="241539" y="125083"/>
                    <a:pt x="301924" y="60385"/>
                  </a:cubicBezTo>
                  <a:cubicBezTo>
                    <a:pt x="362309" y="-4313"/>
                    <a:pt x="362309" y="8627"/>
                    <a:pt x="362309" y="8627"/>
                  </a:cubicBezTo>
                  <a:lnTo>
                    <a:pt x="362309" y="8627"/>
                  </a:lnTo>
                  <a:lnTo>
                    <a:pt x="362309" y="0"/>
                  </a:lnTo>
                  <a:lnTo>
                    <a:pt x="362309" y="0"/>
                  </a:lnTo>
                  <a:lnTo>
                    <a:pt x="362309" y="8627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olný tvar 12"/>
            <p:cNvSpPr/>
            <p:nvPr/>
          </p:nvSpPr>
          <p:spPr>
            <a:xfrm>
              <a:off x="3923928" y="4581128"/>
              <a:ext cx="534838" cy="267758"/>
            </a:xfrm>
            <a:custGeom>
              <a:avLst/>
              <a:gdLst>
                <a:gd name="connsiteX0" fmla="*/ 0 w 534838"/>
                <a:gd name="connsiteY0" fmla="*/ 267758 h 267758"/>
                <a:gd name="connsiteX1" fmla="*/ 422694 w 534838"/>
                <a:gd name="connsiteY1" fmla="*/ 339 h 267758"/>
                <a:gd name="connsiteX2" fmla="*/ 534838 w 534838"/>
                <a:gd name="connsiteY2" fmla="*/ 207373 h 267758"/>
                <a:gd name="connsiteX3" fmla="*/ 534838 w 534838"/>
                <a:gd name="connsiteY3" fmla="*/ 207373 h 267758"/>
                <a:gd name="connsiteX4" fmla="*/ 534838 w 534838"/>
                <a:gd name="connsiteY4" fmla="*/ 207373 h 267758"/>
                <a:gd name="connsiteX5" fmla="*/ 526211 w 534838"/>
                <a:gd name="connsiteY5" fmla="*/ 233252 h 267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4838" h="267758">
                  <a:moveTo>
                    <a:pt x="0" y="267758"/>
                  </a:moveTo>
                  <a:cubicBezTo>
                    <a:pt x="166777" y="139080"/>
                    <a:pt x="333554" y="10403"/>
                    <a:pt x="422694" y="339"/>
                  </a:cubicBezTo>
                  <a:cubicBezTo>
                    <a:pt x="511834" y="-9725"/>
                    <a:pt x="534838" y="207373"/>
                    <a:pt x="534838" y="207373"/>
                  </a:cubicBezTo>
                  <a:lnTo>
                    <a:pt x="534838" y="207373"/>
                  </a:lnTo>
                  <a:lnTo>
                    <a:pt x="534838" y="207373"/>
                  </a:lnTo>
                  <a:lnTo>
                    <a:pt x="526211" y="23325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851920" y="4437112"/>
              <a:ext cx="164784" cy="431862"/>
            </a:xfrm>
            <a:custGeom>
              <a:avLst/>
              <a:gdLst>
                <a:gd name="connsiteX0" fmla="*/ 60385 w 164784"/>
                <a:gd name="connsiteY0" fmla="*/ 431862 h 431862"/>
                <a:gd name="connsiteX1" fmla="*/ 163902 w 164784"/>
                <a:gd name="connsiteY1" fmla="*/ 43673 h 431862"/>
                <a:gd name="connsiteX2" fmla="*/ 8627 w 164784"/>
                <a:gd name="connsiteY2" fmla="*/ 9168 h 431862"/>
                <a:gd name="connsiteX3" fmla="*/ 8627 w 164784"/>
                <a:gd name="connsiteY3" fmla="*/ 9168 h 431862"/>
                <a:gd name="connsiteX4" fmla="*/ 0 w 164784"/>
                <a:gd name="connsiteY4" fmla="*/ 17794 h 431862"/>
                <a:gd name="connsiteX5" fmla="*/ 0 w 164784"/>
                <a:gd name="connsiteY5" fmla="*/ 17794 h 431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84" h="431862">
                  <a:moveTo>
                    <a:pt x="60385" y="431862"/>
                  </a:moveTo>
                  <a:cubicBezTo>
                    <a:pt x="116456" y="272992"/>
                    <a:pt x="172528" y="114122"/>
                    <a:pt x="163902" y="43673"/>
                  </a:cubicBezTo>
                  <a:cubicBezTo>
                    <a:pt x="155276" y="-26776"/>
                    <a:pt x="8627" y="9168"/>
                    <a:pt x="8627" y="9168"/>
                  </a:cubicBezTo>
                  <a:lnTo>
                    <a:pt x="8627" y="9168"/>
                  </a:lnTo>
                  <a:lnTo>
                    <a:pt x="0" y="17794"/>
                  </a:lnTo>
                  <a:lnTo>
                    <a:pt x="0" y="17794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olný tvar 15"/>
            <p:cNvSpPr/>
            <p:nvPr/>
          </p:nvSpPr>
          <p:spPr>
            <a:xfrm>
              <a:off x="3932449" y="4745994"/>
              <a:ext cx="329184" cy="159126"/>
            </a:xfrm>
            <a:custGeom>
              <a:avLst/>
              <a:gdLst>
                <a:gd name="connsiteX0" fmla="*/ 0 w 329184"/>
                <a:gd name="connsiteY0" fmla="*/ 116711 h 159126"/>
                <a:gd name="connsiteX1" fmla="*/ 290705 w 329184"/>
                <a:gd name="connsiteY1" fmla="*/ 429 h 159126"/>
                <a:gd name="connsiteX2" fmla="*/ 327704 w 329184"/>
                <a:gd name="connsiteY2" fmla="*/ 153710 h 159126"/>
                <a:gd name="connsiteX3" fmla="*/ 322418 w 329184"/>
                <a:gd name="connsiteY3" fmla="*/ 127282 h 159126"/>
                <a:gd name="connsiteX4" fmla="*/ 322418 w 329184"/>
                <a:gd name="connsiteY4" fmla="*/ 127282 h 159126"/>
                <a:gd name="connsiteX5" fmla="*/ 322418 w 329184"/>
                <a:gd name="connsiteY5" fmla="*/ 127282 h 159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9184" h="159126">
                  <a:moveTo>
                    <a:pt x="0" y="116711"/>
                  </a:moveTo>
                  <a:cubicBezTo>
                    <a:pt x="118044" y="55487"/>
                    <a:pt x="236088" y="-5737"/>
                    <a:pt x="290705" y="429"/>
                  </a:cubicBezTo>
                  <a:cubicBezTo>
                    <a:pt x="345322" y="6595"/>
                    <a:pt x="322419" y="132568"/>
                    <a:pt x="327704" y="153710"/>
                  </a:cubicBezTo>
                  <a:cubicBezTo>
                    <a:pt x="332990" y="174852"/>
                    <a:pt x="322418" y="127282"/>
                    <a:pt x="322418" y="127282"/>
                  </a:cubicBezTo>
                  <a:lnTo>
                    <a:pt x="322418" y="127282"/>
                  </a:lnTo>
                  <a:lnTo>
                    <a:pt x="322418" y="12728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 rot="16414351">
            <a:off x="2070577" y="4534154"/>
            <a:ext cx="606846" cy="468008"/>
            <a:chOff x="3851920" y="4437112"/>
            <a:chExt cx="606846" cy="468008"/>
          </a:xfrm>
          <a:noFill/>
        </p:grpSpPr>
        <p:sp>
          <p:nvSpPr>
            <p:cNvPr id="20" name="Volný tvar 19"/>
            <p:cNvSpPr/>
            <p:nvPr/>
          </p:nvSpPr>
          <p:spPr>
            <a:xfrm>
              <a:off x="3923928" y="4437112"/>
              <a:ext cx="362309" cy="396815"/>
            </a:xfrm>
            <a:custGeom>
              <a:avLst/>
              <a:gdLst>
                <a:gd name="connsiteX0" fmla="*/ 0 w 362309"/>
                <a:gd name="connsiteY0" fmla="*/ 396815 h 396815"/>
                <a:gd name="connsiteX1" fmla="*/ 301924 w 362309"/>
                <a:gd name="connsiteY1" fmla="*/ 60385 h 396815"/>
                <a:gd name="connsiteX2" fmla="*/ 362309 w 362309"/>
                <a:gd name="connsiteY2" fmla="*/ 8627 h 396815"/>
                <a:gd name="connsiteX3" fmla="*/ 362309 w 362309"/>
                <a:gd name="connsiteY3" fmla="*/ 8627 h 396815"/>
                <a:gd name="connsiteX4" fmla="*/ 362309 w 362309"/>
                <a:gd name="connsiteY4" fmla="*/ 0 h 396815"/>
                <a:gd name="connsiteX5" fmla="*/ 362309 w 362309"/>
                <a:gd name="connsiteY5" fmla="*/ 0 h 396815"/>
                <a:gd name="connsiteX6" fmla="*/ 362309 w 362309"/>
                <a:gd name="connsiteY6" fmla="*/ 8627 h 396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2309" h="396815">
                  <a:moveTo>
                    <a:pt x="0" y="396815"/>
                  </a:moveTo>
                  <a:cubicBezTo>
                    <a:pt x="120769" y="260949"/>
                    <a:pt x="241539" y="125083"/>
                    <a:pt x="301924" y="60385"/>
                  </a:cubicBezTo>
                  <a:cubicBezTo>
                    <a:pt x="362309" y="-4313"/>
                    <a:pt x="362309" y="8627"/>
                    <a:pt x="362309" y="8627"/>
                  </a:cubicBezTo>
                  <a:lnTo>
                    <a:pt x="362309" y="8627"/>
                  </a:lnTo>
                  <a:lnTo>
                    <a:pt x="362309" y="0"/>
                  </a:lnTo>
                  <a:lnTo>
                    <a:pt x="362309" y="0"/>
                  </a:lnTo>
                  <a:lnTo>
                    <a:pt x="362309" y="8627"/>
                  </a:lnTo>
                </a:path>
              </a:pathLst>
            </a:custGeom>
            <a:grpFill/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Volný tvar 20"/>
            <p:cNvSpPr/>
            <p:nvPr/>
          </p:nvSpPr>
          <p:spPr>
            <a:xfrm>
              <a:off x="3923928" y="4581128"/>
              <a:ext cx="534838" cy="267758"/>
            </a:xfrm>
            <a:custGeom>
              <a:avLst/>
              <a:gdLst>
                <a:gd name="connsiteX0" fmla="*/ 0 w 534838"/>
                <a:gd name="connsiteY0" fmla="*/ 267758 h 267758"/>
                <a:gd name="connsiteX1" fmla="*/ 422694 w 534838"/>
                <a:gd name="connsiteY1" fmla="*/ 339 h 267758"/>
                <a:gd name="connsiteX2" fmla="*/ 534838 w 534838"/>
                <a:gd name="connsiteY2" fmla="*/ 207373 h 267758"/>
                <a:gd name="connsiteX3" fmla="*/ 534838 w 534838"/>
                <a:gd name="connsiteY3" fmla="*/ 207373 h 267758"/>
                <a:gd name="connsiteX4" fmla="*/ 534838 w 534838"/>
                <a:gd name="connsiteY4" fmla="*/ 207373 h 267758"/>
                <a:gd name="connsiteX5" fmla="*/ 526211 w 534838"/>
                <a:gd name="connsiteY5" fmla="*/ 233252 h 267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4838" h="267758">
                  <a:moveTo>
                    <a:pt x="0" y="267758"/>
                  </a:moveTo>
                  <a:cubicBezTo>
                    <a:pt x="166777" y="139080"/>
                    <a:pt x="333554" y="10403"/>
                    <a:pt x="422694" y="339"/>
                  </a:cubicBezTo>
                  <a:cubicBezTo>
                    <a:pt x="511834" y="-9725"/>
                    <a:pt x="534838" y="207373"/>
                    <a:pt x="534838" y="207373"/>
                  </a:cubicBezTo>
                  <a:lnTo>
                    <a:pt x="534838" y="207373"/>
                  </a:lnTo>
                  <a:lnTo>
                    <a:pt x="534838" y="207373"/>
                  </a:lnTo>
                  <a:lnTo>
                    <a:pt x="526211" y="233252"/>
                  </a:lnTo>
                </a:path>
              </a:pathLst>
            </a:custGeom>
            <a:grpFill/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3851920" y="4437112"/>
              <a:ext cx="164784" cy="431862"/>
            </a:xfrm>
            <a:custGeom>
              <a:avLst/>
              <a:gdLst>
                <a:gd name="connsiteX0" fmla="*/ 60385 w 164784"/>
                <a:gd name="connsiteY0" fmla="*/ 431862 h 431862"/>
                <a:gd name="connsiteX1" fmla="*/ 163902 w 164784"/>
                <a:gd name="connsiteY1" fmla="*/ 43673 h 431862"/>
                <a:gd name="connsiteX2" fmla="*/ 8627 w 164784"/>
                <a:gd name="connsiteY2" fmla="*/ 9168 h 431862"/>
                <a:gd name="connsiteX3" fmla="*/ 8627 w 164784"/>
                <a:gd name="connsiteY3" fmla="*/ 9168 h 431862"/>
                <a:gd name="connsiteX4" fmla="*/ 0 w 164784"/>
                <a:gd name="connsiteY4" fmla="*/ 17794 h 431862"/>
                <a:gd name="connsiteX5" fmla="*/ 0 w 164784"/>
                <a:gd name="connsiteY5" fmla="*/ 17794 h 431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84" h="431862">
                  <a:moveTo>
                    <a:pt x="60385" y="431862"/>
                  </a:moveTo>
                  <a:cubicBezTo>
                    <a:pt x="116456" y="272992"/>
                    <a:pt x="172528" y="114122"/>
                    <a:pt x="163902" y="43673"/>
                  </a:cubicBezTo>
                  <a:cubicBezTo>
                    <a:pt x="155276" y="-26776"/>
                    <a:pt x="8627" y="9168"/>
                    <a:pt x="8627" y="9168"/>
                  </a:cubicBezTo>
                  <a:lnTo>
                    <a:pt x="8627" y="9168"/>
                  </a:lnTo>
                  <a:lnTo>
                    <a:pt x="0" y="17794"/>
                  </a:lnTo>
                  <a:lnTo>
                    <a:pt x="0" y="17794"/>
                  </a:lnTo>
                </a:path>
              </a:pathLst>
            </a:custGeom>
            <a:grpFill/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olný tvar 22"/>
            <p:cNvSpPr/>
            <p:nvPr/>
          </p:nvSpPr>
          <p:spPr>
            <a:xfrm>
              <a:off x="3932449" y="4745994"/>
              <a:ext cx="329184" cy="159126"/>
            </a:xfrm>
            <a:custGeom>
              <a:avLst/>
              <a:gdLst>
                <a:gd name="connsiteX0" fmla="*/ 0 w 329184"/>
                <a:gd name="connsiteY0" fmla="*/ 116711 h 159126"/>
                <a:gd name="connsiteX1" fmla="*/ 290705 w 329184"/>
                <a:gd name="connsiteY1" fmla="*/ 429 h 159126"/>
                <a:gd name="connsiteX2" fmla="*/ 327704 w 329184"/>
                <a:gd name="connsiteY2" fmla="*/ 153710 h 159126"/>
                <a:gd name="connsiteX3" fmla="*/ 322418 w 329184"/>
                <a:gd name="connsiteY3" fmla="*/ 127282 h 159126"/>
                <a:gd name="connsiteX4" fmla="*/ 322418 w 329184"/>
                <a:gd name="connsiteY4" fmla="*/ 127282 h 159126"/>
                <a:gd name="connsiteX5" fmla="*/ 322418 w 329184"/>
                <a:gd name="connsiteY5" fmla="*/ 127282 h 159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9184" h="159126">
                  <a:moveTo>
                    <a:pt x="0" y="116711"/>
                  </a:moveTo>
                  <a:cubicBezTo>
                    <a:pt x="118044" y="55487"/>
                    <a:pt x="236088" y="-5737"/>
                    <a:pt x="290705" y="429"/>
                  </a:cubicBezTo>
                  <a:cubicBezTo>
                    <a:pt x="345322" y="6595"/>
                    <a:pt x="322419" y="132568"/>
                    <a:pt x="327704" y="153710"/>
                  </a:cubicBezTo>
                  <a:cubicBezTo>
                    <a:pt x="332990" y="174852"/>
                    <a:pt x="322418" y="127282"/>
                    <a:pt x="322418" y="127282"/>
                  </a:cubicBezTo>
                  <a:lnTo>
                    <a:pt x="322418" y="127282"/>
                  </a:lnTo>
                  <a:lnTo>
                    <a:pt x="322418" y="127282"/>
                  </a:lnTo>
                </a:path>
              </a:pathLst>
            </a:custGeom>
            <a:grpFill/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4" name="Skupina 23"/>
          <p:cNvGrpSpPr/>
          <p:nvPr/>
        </p:nvGrpSpPr>
        <p:grpSpPr>
          <a:xfrm rot="2564961">
            <a:off x="4146173" y="5300984"/>
            <a:ext cx="606846" cy="468008"/>
            <a:chOff x="3851920" y="4437112"/>
            <a:chExt cx="606846" cy="468008"/>
          </a:xfrm>
        </p:grpSpPr>
        <p:sp>
          <p:nvSpPr>
            <p:cNvPr id="25" name="Volný tvar 24"/>
            <p:cNvSpPr/>
            <p:nvPr/>
          </p:nvSpPr>
          <p:spPr>
            <a:xfrm>
              <a:off x="3923928" y="4437112"/>
              <a:ext cx="362309" cy="396815"/>
            </a:xfrm>
            <a:custGeom>
              <a:avLst/>
              <a:gdLst>
                <a:gd name="connsiteX0" fmla="*/ 0 w 362309"/>
                <a:gd name="connsiteY0" fmla="*/ 396815 h 396815"/>
                <a:gd name="connsiteX1" fmla="*/ 301924 w 362309"/>
                <a:gd name="connsiteY1" fmla="*/ 60385 h 396815"/>
                <a:gd name="connsiteX2" fmla="*/ 362309 w 362309"/>
                <a:gd name="connsiteY2" fmla="*/ 8627 h 396815"/>
                <a:gd name="connsiteX3" fmla="*/ 362309 w 362309"/>
                <a:gd name="connsiteY3" fmla="*/ 8627 h 396815"/>
                <a:gd name="connsiteX4" fmla="*/ 362309 w 362309"/>
                <a:gd name="connsiteY4" fmla="*/ 0 h 396815"/>
                <a:gd name="connsiteX5" fmla="*/ 362309 w 362309"/>
                <a:gd name="connsiteY5" fmla="*/ 0 h 396815"/>
                <a:gd name="connsiteX6" fmla="*/ 362309 w 362309"/>
                <a:gd name="connsiteY6" fmla="*/ 8627 h 396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2309" h="396815">
                  <a:moveTo>
                    <a:pt x="0" y="396815"/>
                  </a:moveTo>
                  <a:cubicBezTo>
                    <a:pt x="120769" y="260949"/>
                    <a:pt x="241539" y="125083"/>
                    <a:pt x="301924" y="60385"/>
                  </a:cubicBezTo>
                  <a:cubicBezTo>
                    <a:pt x="362309" y="-4313"/>
                    <a:pt x="362309" y="8627"/>
                    <a:pt x="362309" y="8627"/>
                  </a:cubicBezTo>
                  <a:lnTo>
                    <a:pt x="362309" y="8627"/>
                  </a:lnTo>
                  <a:lnTo>
                    <a:pt x="362309" y="0"/>
                  </a:lnTo>
                  <a:lnTo>
                    <a:pt x="362309" y="0"/>
                  </a:lnTo>
                  <a:lnTo>
                    <a:pt x="362309" y="8627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Volný tvar 25"/>
            <p:cNvSpPr/>
            <p:nvPr/>
          </p:nvSpPr>
          <p:spPr>
            <a:xfrm>
              <a:off x="3923928" y="4581128"/>
              <a:ext cx="534838" cy="267758"/>
            </a:xfrm>
            <a:custGeom>
              <a:avLst/>
              <a:gdLst>
                <a:gd name="connsiteX0" fmla="*/ 0 w 534838"/>
                <a:gd name="connsiteY0" fmla="*/ 267758 h 267758"/>
                <a:gd name="connsiteX1" fmla="*/ 422694 w 534838"/>
                <a:gd name="connsiteY1" fmla="*/ 339 h 267758"/>
                <a:gd name="connsiteX2" fmla="*/ 534838 w 534838"/>
                <a:gd name="connsiteY2" fmla="*/ 207373 h 267758"/>
                <a:gd name="connsiteX3" fmla="*/ 534838 w 534838"/>
                <a:gd name="connsiteY3" fmla="*/ 207373 h 267758"/>
                <a:gd name="connsiteX4" fmla="*/ 534838 w 534838"/>
                <a:gd name="connsiteY4" fmla="*/ 207373 h 267758"/>
                <a:gd name="connsiteX5" fmla="*/ 526211 w 534838"/>
                <a:gd name="connsiteY5" fmla="*/ 233252 h 267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4838" h="267758">
                  <a:moveTo>
                    <a:pt x="0" y="267758"/>
                  </a:moveTo>
                  <a:cubicBezTo>
                    <a:pt x="166777" y="139080"/>
                    <a:pt x="333554" y="10403"/>
                    <a:pt x="422694" y="339"/>
                  </a:cubicBezTo>
                  <a:cubicBezTo>
                    <a:pt x="511834" y="-9725"/>
                    <a:pt x="534838" y="207373"/>
                    <a:pt x="534838" y="207373"/>
                  </a:cubicBezTo>
                  <a:lnTo>
                    <a:pt x="534838" y="207373"/>
                  </a:lnTo>
                  <a:lnTo>
                    <a:pt x="534838" y="207373"/>
                  </a:lnTo>
                  <a:lnTo>
                    <a:pt x="526211" y="23325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Volný tvar 26"/>
            <p:cNvSpPr/>
            <p:nvPr/>
          </p:nvSpPr>
          <p:spPr>
            <a:xfrm>
              <a:off x="3851920" y="4437112"/>
              <a:ext cx="164784" cy="431862"/>
            </a:xfrm>
            <a:custGeom>
              <a:avLst/>
              <a:gdLst>
                <a:gd name="connsiteX0" fmla="*/ 60385 w 164784"/>
                <a:gd name="connsiteY0" fmla="*/ 431862 h 431862"/>
                <a:gd name="connsiteX1" fmla="*/ 163902 w 164784"/>
                <a:gd name="connsiteY1" fmla="*/ 43673 h 431862"/>
                <a:gd name="connsiteX2" fmla="*/ 8627 w 164784"/>
                <a:gd name="connsiteY2" fmla="*/ 9168 h 431862"/>
                <a:gd name="connsiteX3" fmla="*/ 8627 w 164784"/>
                <a:gd name="connsiteY3" fmla="*/ 9168 h 431862"/>
                <a:gd name="connsiteX4" fmla="*/ 0 w 164784"/>
                <a:gd name="connsiteY4" fmla="*/ 17794 h 431862"/>
                <a:gd name="connsiteX5" fmla="*/ 0 w 164784"/>
                <a:gd name="connsiteY5" fmla="*/ 17794 h 431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84" h="431862">
                  <a:moveTo>
                    <a:pt x="60385" y="431862"/>
                  </a:moveTo>
                  <a:cubicBezTo>
                    <a:pt x="116456" y="272992"/>
                    <a:pt x="172528" y="114122"/>
                    <a:pt x="163902" y="43673"/>
                  </a:cubicBezTo>
                  <a:cubicBezTo>
                    <a:pt x="155276" y="-26776"/>
                    <a:pt x="8627" y="9168"/>
                    <a:pt x="8627" y="9168"/>
                  </a:cubicBezTo>
                  <a:lnTo>
                    <a:pt x="8627" y="9168"/>
                  </a:lnTo>
                  <a:lnTo>
                    <a:pt x="0" y="17794"/>
                  </a:lnTo>
                  <a:lnTo>
                    <a:pt x="0" y="17794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Volný tvar 27"/>
            <p:cNvSpPr/>
            <p:nvPr/>
          </p:nvSpPr>
          <p:spPr>
            <a:xfrm>
              <a:off x="3932449" y="4745994"/>
              <a:ext cx="329184" cy="159126"/>
            </a:xfrm>
            <a:custGeom>
              <a:avLst/>
              <a:gdLst>
                <a:gd name="connsiteX0" fmla="*/ 0 w 329184"/>
                <a:gd name="connsiteY0" fmla="*/ 116711 h 159126"/>
                <a:gd name="connsiteX1" fmla="*/ 290705 w 329184"/>
                <a:gd name="connsiteY1" fmla="*/ 429 h 159126"/>
                <a:gd name="connsiteX2" fmla="*/ 327704 w 329184"/>
                <a:gd name="connsiteY2" fmla="*/ 153710 h 159126"/>
                <a:gd name="connsiteX3" fmla="*/ 322418 w 329184"/>
                <a:gd name="connsiteY3" fmla="*/ 127282 h 159126"/>
                <a:gd name="connsiteX4" fmla="*/ 322418 w 329184"/>
                <a:gd name="connsiteY4" fmla="*/ 127282 h 159126"/>
                <a:gd name="connsiteX5" fmla="*/ 322418 w 329184"/>
                <a:gd name="connsiteY5" fmla="*/ 127282 h 159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9184" h="159126">
                  <a:moveTo>
                    <a:pt x="0" y="116711"/>
                  </a:moveTo>
                  <a:cubicBezTo>
                    <a:pt x="118044" y="55487"/>
                    <a:pt x="236088" y="-5737"/>
                    <a:pt x="290705" y="429"/>
                  </a:cubicBezTo>
                  <a:cubicBezTo>
                    <a:pt x="345322" y="6595"/>
                    <a:pt x="322419" y="132568"/>
                    <a:pt x="327704" y="153710"/>
                  </a:cubicBezTo>
                  <a:cubicBezTo>
                    <a:pt x="332990" y="174852"/>
                    <a:pt x="322418" y="127282"/>
                    <a:pt x="322418" y="127282"/>
                  </a:cubicBezTo>
                  <a:lnTo>
                    <a:pt x="322418" y="127282"/>
                  </a:lnTo>
                  <a:lnTo>
                    <a:pt x="322418" y="12728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9" name="Skupina 28"/>
          <p:cNvGrpSpPr/>
          <p:nvPr/>
        </p:nvGrpSpPr>
        <p:grpSpPr>
          <a:xfrm rot="13273257">
            <a:off x="1852790" y="5358550"/>
            <a:ext cx="606846" cy="468008"/>
            <a:chOff x="3851920" y="4437112"/>
            <a:chExt cx="606846" cy="468008"/>
          </a:xfrm>
        </p:grpSpPr>
        <p:sp>
          <p:nvSpPr>
            <p:cNvPr id="30" name="Volný tvar 29"/>
            <p:cNvSpPr/>
            <p:nvPr/>
          </p:nvSpPr>
          <p:spPr>
            <a:xfrm>
              <a:off x="3923928" y="4437112"/>
              <a:ext cx="362309" cy="396815"/>
            </a:xfrm>
            <a:custGeom>
              <a:avLst/>
              <a:gdLst>
                <a:gd name="connsiteX0" fmla="*/ 0 w 362309"/>
                <a:gd name="connsiteY0" fmla="*/ 396815 h 396815"/>
                <a:gd name="connsiteX1" fmla="*/ 301924 w 362309"/>
                <a:gd name="connsiteY1" fmla="*/ 60385 h 396815"/>
                <a:gd name="connsiteX2" fmla="*/ 362309 w 362309"/>
                <a:gd name="connsiteY2" fmla="*/ 8627 h 396815"/>
                <a:gd name="connsiteX3" fmla="*/ 362309 w 362309"/>
                <a:gd name="connsiteY3" fmla="*/ 8627 h 396815"/>
                <a:gd name="connsiteX4" fmla="*/ 362309 w 362309"/>
                <a:gd name="connsiteY4" fmla="*/ 0 h 396815"/>
                <a:gd name="connsiteX5" fmla="*/ 362309 w 362309"/>
                <a:gd name="connsiteY5" fmla="*/ 0 h 396815"/>
                <a:gd name="connsiteX6" fmla="*/ 362309 w 362309"/>
                <a:gd name="connsiteY6" fmla="*/ 8627 h 396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2309" h="396815">
                  <a:moveTo>
                    <a:pt x="0" y="396815"/>
                  </a:moveTo>
                  <a:cubicBezTo>
                    <a:pt x="120769" y="260949"/>
                    <a:pt x="241539" y="125083"/>
                    <a:pt x="301924" y="60385"/>
                  </a:cubicBezTo>
                  <a:cubicBezTo>
                    <a:pt x="362309" y="-4313"/>
                    <a:pt x="362309" y="8627"/>
                    <a:pt x="362309" y="8627"/>
                  </a:cubicBezTo>
                  <a:lnTo>
                    <a:pt x="362309" y="8627"/>
                  </a:lnTo>
                  <a:lnTo>
                    <a:pt x="362309" y="0"/>
                  </a:lnTo>
                  <a:lnTo>
                    <a:pt x="362309" y="0"/>
                  </a:lnTo>
                  <a:lnTo>
                    <a:pt x="362309" y="8627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Volný tvar 30"/>
            <p:cNvSpPr/>
            <p:nvPr/>
          </p:nvSpPr>
          <p:spPr>
            <a:xfrm>
              <a:off x="3923928" y="4581128"/>
              <a:ext cx="534838" cy="267758"/>
            </a:xfrm>
            <a:custGeom>
              <a:avLst/>
              <a:gdLst>
                <a:gd name="connsiteX0" fmla="*/ 0 w 534838"/>
                <a:gd name="connsiteY0" fmla="*/ 267758 h 267758"/>
                <a:gd name="connsiteX1" fmla="*/ 422694 w 534838"/>
                <a:gd name="connsiteY1" fmla="*/ 339 h 267758"/>
                <a:gd name="connsiteX2" fmla="*/ 534838 w 534838"/>
                <a:gd name="connsiteY2" fmla="*/ 207373 h 267758"/>
                <a:gd name="connsiteX3" fmla="*/ 534838 w 534838"/>
                <a:gd name="connsiteY3" fmla="*/ 207373 h 267758"/>
                <a:gd name="connsiteX4" fmla="*/ 534838 w 534838"/>
                <a:gd name="connsiteY4" fmla="*/ 207373 h 267758"/>
                <a:gd name="connsiteX5" fmla="*/ 526211 w 534838"/>
                <a:gd name="connsiteY5" fmla="*/ 233252 h 267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4838" h="267758">
                  <a:moveTo>
                    <a:pt x="0" y="267758"/>
                  </a:moveTo>
                  <a:cubicBezTo>
                    <a:pt x="166777" y="139080"/>
                    <a:pt x="333554" y="10403"/>
                    <a:pt x="422694" y="339"/>
                  </a:cubicBezTo>
                  <a:cubicBezTo>
                    <a:pt x="511834" y="-9725"/>
                    <a:pt x="534838" y="207373"/>
                    <a:pt x="534838" y="207373"/>
                  </a:cubicBezTo>
                  <a:lnTo>
                    <a:pt x="534838" y="207373"/>
                  </a:lnTo>
                  <a:lnTo>
                    <a:pt x="534838" y="207373"/>
                  </a:lnTo>
                  <a:lnTo>
                    <a:pt x="526211" y="23325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Volný tvar 31"/>
            <p:cNvSpPr/>
            <p:nvPr/>
          </p:nvSpPr>
          <p:spPr>
            <a:xfrm>
              <a:off x="3851920" y="4437112"/>
              <a:ext cx="164784" cy="431862"/>
            </a:xfrm>
            <a:custGeom>
              <a:avLst/>
              <a:gdLst>
                <a:gd name="connsiteX0" fmla="*/ 60385 w 164784"/>
                <a:gd name="connsiteY0" fmla="*/ 431862 h 431862"/>
                <a:gd name="connsiteX1" fmla="*/ 163902 w 164784"/>
                <a:gd name="connsiteY1" fmla="*/ 43673 h 431862"/>
                <a:gd name="connsiteX2" fmla="*/ 8627 w 164784"/>
                <a:gd name="connsiteY2" fmla="*/ 9168 h 431862"/>
                <a:gd name="connsiteX3" fmla="*/ 8627 w 164784"/>
                <a:gd name="connsiteY3" fmla="*/ 9168 h 431862"/>
                <a:gd name="connsiteX4" fmla="*/ 0 w 164784"/>
                <a:gd name="connsiteY4" fmla="*/ 17794 h 431862"/>
                <a:gd name="connsiteX5" fmla="*/ 0 w 164784"/>
                <a:gd name="connsiteY5" fmla="*/ 17794 h 431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84" h="431862">
                  <a:moveTo>
                    <a:pt x="60385" y="431862"/>
                  </a:moveTo>
                  <a:cubicBezTo>
                    <a:pt x="116456" y="272992"/>
                    <a:pt x="172528" y="114122"/>
                    <a:pt x="163902" y="43673"/>
                  </a:cubicBezTo>
                  <a:cubicBezTo>
                    <a:pt x="155276" y="-26776"/>
                    <a:pt x="8627" y="9168"/>
                    <a:pt x="8627" y="9168"/>
                  </a:cubicBezTo>
                  <a:lnTo>
                    <a:pt x="8627" y="9168"/>
                  </a:lnTo>
                  <a:lnTo>
                    <a:pt x="0" y="17794"/>
                  </a:lnTo>
                  <a:lnTo>
                    <a:pt x="0" y="17794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3" name="Volný tvar 32"/>
            <p:cNvSpPr/>
            <p:nvPr/>
          </p:nvSpPr>
          <p:spPr>
            <a:xfrm>
              <a:off x="3932449" y="4745994"/>
              <a:ext cx="329184" cy="159126"/>
            </a:xfrm>
            <a:custGeom>
              <a:avLst/>
              <a:gdLst>
                <a:gd name="connsiteX0" fmla="*/ 0 w 329184"/>
                <a:gd name="connsiteY0" fmla="*/ 116711 h 159126"/>
                <a:gd name="connsiteX1" fmla="*/ 290705 w 329184"/>
                <a:gd name="connsiteY1" fmla="*/ 429 h 159126"/>
                <a:gd name="connsiteX2" fmla="*/ 327704 w 329184"/>
                <a:gd name="connsiteY2" fmla="*/ 153710 h 159126"/>
                <a:gd name="connsiteX3" fmla="*/ 322418 w 329184"/>
                <a:gd name="connsiteY3" fmla="*/ 127282 h 159126"/>
                <a:gd name="connsiteX4" fmla="*/ 322418 w 329184"/>
                <a:gd name="connsiteY4" fmla="*/ 127282 h 159126"/>
                <a:gd name="connsiteX5" fmla="*/ 322418 w 329184"/>
                <a:gd name="connsiteY5" fmla="*/ 127282 h 159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9184" h="159126">
                  <a:moveTo>
                    <a:pt x="0" y="116711"/>
                  </a:moveTo>
                  <a:cubicBezTo>
                    <a:pt x="118044" y="55487"/>
                    <a:pt x="236088" y="-5737"/>
                    <a:pt x="290705" y="429"/>
                  </a:cubicBezTo>
                  <a:cubicBezTo>
                    <a:pt x="345322" y="6595"/>
                    <a:pt x="322419" y="132568"/>
                    <a:pt x="327704" y="153710"/>
                  </a:cubicBezTo>
                  <a:cubicBezTo>
                    <a:pt x="332990" y="174852"/>
                    <a:pt x="322418" y="127282"/>
                    <a:pt x="322418" y="127282"/>
                  </a:cubicBezTo>
                  <a:lnTo>
                    <a:pt x="322418" y="127282"/>
                  </a:lnTo>
                  <a:lnTo>
                    <a:pt x="322418" y="12728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4" name="Skupina 33"/>
          <p:cNvGrpSpPr/>
          <p:nvPr/>
        </p:nvGrpSpPr>
        <p:grpSpPr>
          <a:xfrm rot="8231550">
            <a:off x="2995312" y="6250083"/>
            <a:ext cx="606846" cy="468008"/>
            <a:chOff x="3851920" y="4437112"/>
            <a:chExt cx="606846" cy="468008"/>
          </a:xfrm>
        </p:grpSpPr>
        <p:sp>
          <p:nvSpPr>
            <p:cNvPr id="35" name="Volný tvar 34"/>
            <p:cNvSpPr/>
            <p:nvPr/>
          </p:nvSpPr>
          <p:spPr>
            <a:xfrm>
              <a:off x="3923928" y="4437112"/>
              <a:ext cx="362309" cy="396815"/>
            </a:xfrm>
            <a:custGeom>
              <a:avLst/>
              <a:gdLst>
                <a:gd name="connsiteX0" fmla="*/ 0 w 362309"/>
                <a:gd name="connsiteY0" fmla="*/ 396815 h 396815"/>
                <a:gd name="connsiteX1" fmla="*/ 301924 w 362309"/>
                <a:gd name="connsiteY1" fmla="*/ 60385 h 396815"/>
                <a:gd name="connsiteX2" fmla="*/ 362309 w 362309"/>
                <a:gd name="connsiteY2" fmla="*/ 8627 h 396815"/>
                <a:gd name="connsiteX3" fmla="*/ 362309 w 362309"/>
                <a:gd name="connsiteY3" fmla="*/ 8627 h 396815"/>
                <a:gd name="connsiteX4" fmla="*/ 362309 w 362309"/>
                <a:gd name="connsiteY4" fmla="*/ 0 h 396815"/>
                <a:gd name="connsiteX5" fmla="*/ 362309 w 362309"/>
                <a:gd name="connsiteY5" fmla="*/ 0 h 396815"/>
                <a:gd name="connsiteX6" fmla="*/ 362309 w 362309"/>
                <a:gd name="connsiteY6" fmla="*/ 8627 h 3968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62309" h="396815">
                  <a:moveTo>
                    <a:pt x="0" y="396815"/>
                  </a:moveTo>
                  <a:cubicBezTo>
                    <a:pt x="120769" y="260949"/>
                    <a:pt x="241539" y="125083"/>
                    <a:pt x="301924" y="60385"/>
                  </a:cubicBezTo>
                  <a:cubicBezTo>
                    <a:pt x="362309" y="-4313"/>
                    <a:pt x="362309" y="8627"/>
                    <a:pt x="362309" y="8627"/>
                  </a:cubicBezTo>
                  <a:lnTo>
                    <a:pt x="362309" y="8627"/>
                  </a:lnTo>
                  <a:lnTo>
                    <a:pt x="362309" y="0"/>
                  </a:lnTo>
                  <a:lnTo>
                    <a:pt x="362309" y="0"/>
                  </a:lnTo>
                  <a:lnTo>
                    <a:pt x="362309" y="8627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6" name="Volný tvar 35"/>
            <p:cNvSpPr/>
            <p:nvPr/>
          </p:nvSpPr>
          <p:spPr>
            <a:xfrm>
              <a:off x="3923928" y="4581128"/>
              <a:ext cx="534838" cy="267758"/>
            </a:xfrm>
            <a:custGeom>
              <a:avLst/>
              <a:gdLst>
                <a:gd name="connsiteX0" fmla="*/ 0 w 534838"/>
                <a:gd name="connsiteY0" fmla="*/ 267758 h 267758"/>
                <a:gd name="connsiteX1" fmla="*/ 422694 w 534838"/>
                <a:gd name="connsiteY1" fmla="*/ 339 h 267758"/>
                <a:gd name="connsiteX2" fmla="*/ 534838 w 534838"/>
                <a:gd name="connsiteY2" fmla="*/ 207373 h 267758"/>
                <a:gd name="connsiteX3" fmla="*/ 534838 w 534838"/>
                <a:gd name="connsiteY3" fmla="*/ 207373 h 267758"/>
                <a:gd name="connsiteX4" fmla="*/ 534838 w 534838"/>
                <a:gd name="connsiteY4" fmla="*/ 207373 h 267758"/>
                <a:gd name="connsiteX5" fmla="*/ 526211 w 534838"/>
                <a:gd name="connsiteY5" fmla="*/ 233252 h 26775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534838" h="267758">
                  <a:moveTo>
                    <a:pt x="0" y="267758"/>
                  </a:moveTo>
                  <a:cubicBezTo>
                    <a:pt x="166777" y="139080"/>
                    <a:pt x="333554" y="10403"/>
                    <a:pt x="422694" y="339"/>
                  </a:cubicBezTo>
                  <a:cubicBezTo>
                    <a:pt x="511834" y="-9725"/>
                    <a:pt x="534838" y="207373"/>
                    <a:pt x="534838" y="207373"/>
                  </a:cubicBezTo>
                  <a:lnTo>
                    <a:pt x="534838" y="207373"/>
                  </a:lnTo>
                  <a:lnTo>
                    <a:pt x="534838" y="207373"/>
                  </a:lnTo>
                  <a:lnTo>
                    <a:pt x="526211" y="23325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7" name="Volný tvar 36"/>
            <p:cNvSpPr/>
            <p:nvPr/>
          </p:nvSpPr>
          <p:spPr>
            <a:xfrm>
              <a:off x="3851920" y="4437112"/>
              <a:ext cx="164784" cy="431862"/>
            </a:xfrm>
            <a:custGeom>
              <a:avLst/>
              <a:gdLst>
                <a:gd name="connsiteX0" fmla="*/ 60385 w 164784"/>
                <a:gd name="connsiteY0" fmla="*/ 431862 h 431862"/>
                <a:gd name="connsiteX1" fmla="*/ 163902 w 164784"/>
                <a:gd name="connsiteY1" fmla="*/ 43673 h 431862"/>
                <a:gd name="connsiteX2" fmla="*/ 8627 w 164784"/>
                <a:gd name="connsiteY2" fmla="*/ 9168 h 431862"/>
                <a:gd name="connsiteX3" fmla="*/ 8627 w 164784"/>
                <a:gd name="connsiteY3" fmla="*/ 9168 h 431862"/>
                <a:gd name="connsiteX4" fmla="*/ 0 w 164784"/>
                <a:gd name="connsiteY4" fmla="*/ 17794 h 431862"/>
                <a:gd name="connsiteX5" fmla="*/ 0 w 164784"/>
                <a:gd name="connsiteY5" fmla="*/ 17794 h 4318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64784" h="431862">
                  <a:moveTo>
                    <a:pt x="60385" y="431862"/>
                  </a:moveTo>
                  <a:cubicBezTo>
                    <a:pt x="116456" y="272992"/>
                    <a:pt x="172528" y="114122"/>
                    <a:pt x="163902" y="43673"/>
                  </a:cubicBezTo>
                  <a:cubicBezTo>
                    <a:pt x="155276" y="-26776"/>
                    <a:pt x="8627" y="9168"/>
                    <a:pt x="8627" y="9168"/>
                  </a:cubicBezTo>
                  <a:lnTo>
                    <a:pt x="8627" y="9168"/>
                  </a:lnTo>
                  <a:lnTo>
                    <a:pt x="0" y="17794"/>
                  </a:lnTo>
                  <a:lnTo>
                    <a:pt x="0" y="17794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8" name="Volný tvar 37"/>
            <p:cNvSpPr/>
            <p:nvPr/>
          </p:nvSpPr>
          <p:spPr>
            <a:xfrm>
              <a:off x="3932449" y="4745994"/>
              <a:ext cx="329184" cy="159126"/>
            </a:xfrm>
            <a:custGeom>
              <a:avLst/>
              <a:gdLst>
                <a:gd name="connsiteX0" fmla="*/ 0 w 329184"/>
                <a:gd name="connsiteY0" fmla="*/ 116711 h 159126"/>
                <a:gd name="connsiteX1" fmla="*/ 290705 w 329184"/>
                <a:gd name="connsiteY1" fmla="*/ 429 h 159126"/>
                <a:gd name="connsiteX2" fmla="*/ 327704 w 329184"/>
                <a:gd name="connsiteY2" fmla="*/ 153710 h 159126"/>
                <a:gd name="connsiteX3" fmla="*/ 322418 w 329184"/>
                <a:gd name="connsiteY3" fmla="*/ 127282 h 159126"/>
                <a:gd name="connsiteX4" fmla="*/ 322418 w 329184"/>
                <a:gd name="connsiteY4" fmla="*/ 127282 h 159126"/>
                <a:gd name="connsiteX5" fmla="*/ 322418 w 329184"/>
                <a:gd name="connsiteY5" fmla="*/ 127282 h 1591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29184" h="159126">
                  <a:moveTo>
                    <a:pt x="0" y="116711"/>
                  </a:moveTo>
                  <a:cubicBezTo>
                    <a:pt x="118044" y="55487"/>
                    <a:pt x="236088" y="-5737"/>
                    <a:pt x="290705" y="429"/>
                  </a:cubicBezTo>
                  <a:cubicBezTo>
                    <a:pt x="345322" y="6595"/>
                    <a:pt x="322419" y="132568"/>
                    <a:pt x="327704" y="153710"/>
                  </a:cubicBezTo>
                  <a:cubicBezTo>
                    <a:pt x="332990" y="174852"/>
                    <a:pt x="322418" y="127282"/>
                    <a:pt x="322418" y="127282"/>
                  </a:cubicBezTo>
                  <a:lnTo>
                    <a:pt x="322418" y="127282"/>
                  </a:lnTo>
                  <a:lnTo>
                    <a:pt x="322418" y="127282"/>
                  </a:lnTo>
                </a:path>
              </a:pathLst>
            </a:custGeom>
            <a:ln>
              <a:solidFill>
                <a:schemeClr val="tx2">
                  <a:lumMod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40" name="TextovéPole 39"/>
          <p:cNvSpPr txBox="1"/>
          <p:nvPr/>
        </p:nvSpPr>
        <p:spPr>
          <a:xfrm>
            <a:off x="5796136" y="4869160"/>
            <a:ext cx="1512168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p= konstanta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754530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42" presetClass="path" presetSubtype="0" accel="50000" decel="50000" fill="hold" grpId="0" nodeType="withEffect">
                                  <p:stCondLst>
                                    <p:cond delay="700"/>
                                  </p:stCondLst>
                                  <p:childTnLst>
                                    <p:animMotion origin="layout" path="M 2.77778E-7 -0.01042 L 0.00017 0.01065 " pathEditMode="relative" rAng="0" ptsTypes="AA">
                                      <p:cBhvr>
                                        <p:cTn id="11" dur="8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042"/>
                                    </p:animMotion>
                                  </p:childTnLst>
                                </p:cTn>
                              </p:par>
                              <p:par>
                                <p:cTn id="12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18 -0.03171 L -0.00018 0.06297 " pathEditMode="relative" rAng="0" ptsTypes="AA">
                                      <p:cBhvr>
                                        <p:cTn id="13" dur="16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22"/>
                                    </p:animMotion>
                                  </p:childTnLst>
                                </p:cTn>
                              </p:par>
                              <p:par>
                                <p:cTn id="14" presetID="9" presetClass="emph" presetSubtype="0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5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6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600"/>
                            </p:stCondLst>
                            <p:childTnLst>
                              <p:par>
                                <p:cTn id="18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6" grpId="1" animBg="1"/>
      <p:bldP spid="10" grpId="0"/>
      <p:bldP spid="4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2060848"/>
            <a:ext cx="756084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Pascalův zákon je základem </a:t>
            </a:r>
            <a:r>
              <a:rPr lang="cs-CZ" b="1" dirty="0" smtClean="0">
                <a:solidFill>
                  <a:srgbClr val="C00000"/>
                </a:solidFill>
              </a:rPr>
              <a:t>hydraulických zařízení</a:t>
            </a:r>
            <a:r>
              <a:rPr lang="cs-CZ" b="1" dirty="0" smtClean="0">
                <a:solidFill>
                  <a:schemeClr val="bg1"/>
                </a:solidFill>
              </a:rPr>
              <a:t>, </a:t>
            </a:r>
            <a:r>
              <a:rPr lang="cs-CZ" dirty="0" smtClean="0">
                <a:solidFill>
                  <a:schemeClr val="bg1"/>
                </a:solidFill>
              </a:rPr>
              <a:t>která využívají přenosu tlaku a tím i tlakové síly od jednoho pístu k druhému. Velikostí pístu se dá ovlivnit i velikost tlakové síly.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3933056"/>
            <a:ext cx="79928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Hydraulický lis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je stroj, který k vytváření tlaku využívá vlastností kapaliny.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44" name="Picture 20" descr="S_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80650" y="557213"/>
            <a:ext cx="171450" cy="16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F_2 = pS_2 = F_1\frac{S_2}{S_1}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88700" y="557213"/>
            <a:ext cx="1371600" cy="42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\frac{F_2}{F_1} = \frac{S_2}{S_1}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8889" b="100000" l="8451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5013176"/>
            <a:ext cx="795288" cy="50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9" name="TextovéPole 48"/>
          <p:cNvSpPr txBox="1"/>
          <p:nvPr/>
        </p:nvSpPr>
        <p:spPr>
          <a:xfrm>
            <a:off x="2987824" y="908720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C00000"/>
                </a:solidFill>
              </a:rPr>
              <a:t>Hydraulická zařízení</a:t>
            </a:r>
            <a:endParaRPr lang="cs-CZ" sz="32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6178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3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2"/>
          <p:cNvSpPr>
            <a:spLocks noChangeArrowheads="1"/>
          </p:cNvSpPr>
          <p:nvPr/>
        </p:nvSpPr>
        <p:spPr bwMode="auto">
          <a:xfrm>
            <a:off x="539552" y="692696"/>
            <a:ext cx="7668344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Princip hydraulického lisu.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Ve dvou válcových nádobách je uzavřena kapalina.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Písty jsou pohyblivé a mají plochy o obsahu  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S</a:t>
            </a:r>
            <a:r>
              <a:rPr kumimoji="0" lang="cs-CZ" sz="2000" i="0" u="none" strike="noStrike" cap="none" normalizeH="0" baseline="-2500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1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a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S</a:t>
            </a:r>
            <a:r>
              <a:rPr kumimoji="0" lang="cs-CZ" sz="2000" i="0" u="none" strike="noStrike" cap="none" normalizeH="0" baseline="-2500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2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  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Na píst o ploše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S</a:t>
            </a:r>
            <a:r>
              <a:rPr kumimoji="0" lang="cs-CZ" sz="2000" i="0" u="none" strike="noStrike" cap="none" normalizeH="0" baseline="-2500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1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  působíme silou </a:t>
            </a:r>
            <a:r>
              <a:rPr lang="cs-CZ" sz="2000" dirty="0" smtClean="0">
                <a:solidFill>
                  <a:srgbClr val="C00000"/>
                </a:solidFill>
              </a:rPr>
              <a:t>F</a:t>
            </a:r>
            <a:r>
              <a:rPr lang="cs-CZ" sz="2000" baseline="-25000" dirty="0" smtClean="0">
                <a:solidFill>
                  <a:srgbClr val="C00000"/>
                </a:solidFill>
              </a:rPr>
              <a:t>1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, která je kolmá k pístu.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Tato síla vyvolá v kapalině tlak 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p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, který je podle Pascalova zákona ve všech místech kapaliny stejný.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Na píst s obsahem 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S</a:t>
            </a:r>
            <a:r>
              <a:rPr kumimoji="0" lang="cs-CZ" sz="2000" i="0" u="none" strike="noStrike" cap="none" normalizeH="0" baseline="-25000" dirty="0" smtClean="0">
                <a:ln>
                  <a:noFill/>
                </a:ln>
                <a:solidFill>
                  <a:srgbClr val="C00000"/>
                </a:solidFill>
                <a:effectLst/>
                <a:cs typeface="Arial" charset="0"/>
              </a:rPr>
              <a:t>2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tak působí tlaková síla </a:t>
            </a:r>
            <a:r>
              <a:rPr lang="cs-CZ" sz="2000" dirty="0" smtClean="0">
                <a:solidFill>
                  <a:srgbClr val="C00000"/>
                </a:solidFill>
              </a:rPr>
              <a:t>F</a:t>
            </a:r>
            <a:r>
              <a:rPr lang="cs-CZ" sz="2000" baseline="-25000" dirty="0" smtClean="0">
                <a:solidFill>
                  <a:srgbClr val="C00000"/>
                </a:solidFill>
              </a:rPr>
              <a:t>2</a:t>
            </a: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 . </a:t>
            </a: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cs typeface="Arial" charset="0"/>
              </a:rPr>
              <a:t>   </a:t>
            </a:r>
          </a:p>
        </p:txBody>
      </p:sp>
      <p:sp>
        <p:nvSpPr>
          <p:cNvPr id="3" name="Obdélník 5"/>
          <p:cNvSpPr/>
          <p:nvPr/>
        </p:nvSpPr>
        <p:spPr>
          <a:xfrm>
            <a:off x="1907704" y="3933056"/>
            <a:ext cx="4405540" cy="1843119"/>
          </a:xfrm>
          <a:custGeom>
            <a:avLst/>
            <a:gdLst>
              <a:gd name="connsiteX0" fmla="*/ 0 w 4320480"/>
              <a:gd name="connsiteY0" fmla="*/ 0 h 1512168"/>
              <a:gd name="connsiteX1" fmla="*/ 4320480 w 4320480"/>
              <a:gd name="connsiteY1" fmla="*/ 0 h 1512168"/>
              <a:gd name="connsiteX2" fmla="*/ 4320480 w 4320480"/>
              <a:gd name="connsiteY2" fmla="*/ 1512168 h 1512168"/>
              <a:gd name="connsiteX3" fmla="*/ 0 w 4320480"/>
              <a:gd name="connsiteY3" fmla="*/ 1512168 h 1512168"/>
              <a:gd name="connsiteX4" fmla="*/ 0 w 4320480"/>
              <a:gd name="connsiteY4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4320480 w 4320480"/>
              <a:gd name="connsiteY2" fmla="*/ 0 h 1512168"/>
              <a:gd name="connsiteX3" fmla="*/ 4320480 w 4320480"/>
              <a:gd name="connsiteY3" fmla="*/ 1512168 h 1512168"/>
              <a:gd name="connsiteX4" fmla="*/ 0 w 4320480"/>
              <a:gd name="connsiteY4" fmla="*/ 1512168 h 1512168"/>
              <a:gd name="connsiteX5" fmla="*/ 0 w 4320480"/>
              <a:gd name="connsiteY5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40945 w 4320480"/>
              <a:gd name="connsiteY2" fmla="*/ 5949 h 1512168"/>
              <a:gd name="connsiteX3" fmla="*/ 4320480 w 4320480"/>
              <a:gd name="connsiteY3" fmla="*/ 0 h 1512168"/>
              <a:gd name="connsiteX4" fmla="*/ 4320480 w 4320480"/>
              <a:gd name="connsiteY4" fmla="*/ 1512168 h 1512168"/>
              <a:gd name="connsiteX5" fmla="*/ 0 w 4320480"/>
              <a:gd name="connsiteY5" fmla="*/ 1512168 h 1512168"/>
              <a:gd name="connsiteX6" fmla="*/ 0 w 4320480"/>
              <a:gd name="connsiteY6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40945 w 4320480"/>
              <a:gd name="connsiteY2" fmla="*/ 5949 h 1512168"/>
              <a:gd name="connsiteX3" fmla="*/ 2560312 w 4320480"/>
              <a:gd name="connsiteY3" fmla="*/ 5949 h 1512168"/>
              <a:gd name="connsiteX4" fmla="*/ 4320480 w 4320480"/>
              <a:gd name="connsiteY4" fmla="*/ 0 h 1512168"/>
              <a:gd name="connsiteX5" fmla="*/ 4320480 w 4320480"/>
              <a:gd name="connsiteY5" fmla="*/ 1512168 h 1512168"/>
              <a:gd name="connsiteX6" fmla="*/ 0 w 4320480"/>
              <a:gd name="connsiteY6" fmla="*/ 1512168 h 1512168"/>
              <a:gd name="connsiteX7" fmla="*/ 0 w 4320480"/>
              <a:gd name="connsiteY7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758807 w 4320480"/>
              <a:gd name="connsiteY2" fmla="*/ 974940 h 1512168"/>
              <a:gd name="connsiteX3" fmla="*/ 2560312 w 4320480"/>
              <a:gd name="connsiteY3" fmla="*/ 5949 h 1512168"/>
              <a:gd name="connsiteX4" fmla="*/ 4320480 w 4320480"/>
              <a:gd name="connsiteY4" fmla="*/ 0 h 1512168"/>
              <a:gd name="connsiteX5" fmla="*/ 4320480 w 4320480"/>
              <a:gd name="connsiteY5" fmla="*/ 1512168 h 1512168"/>
              <a:gd name="connsiteX6" fmla="*/ 0 w 4320480"/>
              <a:gd name="connsiteY6" fmla="*/ 1512168 h 1512168"/>
              <a:gd name="connsiteX7" fmla="*/ 0 w 4320480"/>
              <a:gd name="connsiteY7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13648 w 4320480"/>
              <a:gd name="connsiteY2" fmla="*/ 974940 h 1512168"/>
              <a:gd name="connsiteX3" fmla="*/ 2560312 w 4320480"/>
              <a:gd name="connsiteY3" fmla="*/ 5949 h 1512168"/>
              <a:gd name="connsiteX4" fmla="*/ 4320480 w 4320480"/>
              <a:gd name="connsiteY4" fmla="*/ 0 h 1512168"/>
              <a:gd name="connsiteX5" fmla="*/ 4320480 w 4320480"/>
              <a:gd name="connsiteY5" fmla="*/ 1512168 h 1512168"/>
              <a:gd name="connsiteX6" fmla="*/ 0 w 4320480"/>
              <a:gd name="connsiteY6" fmla="*/ 1512168 h 1512168"/>
              <a:gd name="connsiteX7" fmla="*/ 0 w 4320480"/>
              <a:gd name="connsiteY7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13648 w 4320480"/>
              <a:gd name="connsiteY2" fmla="*/ 974940 h 1512168"/>
              <a:gd name="connsiteX3" fmla="*/ 2560312 w 4320480"/>
              <a:gd name="connsiteY3" fmla="*/ 5949 h 1512168"/>
              <a:gd name="connsiteX4" fmla="*/ 4320480 w 4320480"/>
              <a:gd name="connsiteY4" fmla="*/ 0 h 1512168"/>
              <a:gd name="connsiteX5" fmla="*/ 4320480 w 4320480"/>
              <a:gd name="connsiteY5" fmla="*/ 1512168 h 1512168"/>
              <a:gd name="connsiteX6" fmla="*/ 0 w 4320480"/>
              <a:gd name="connsiteY6" fmla="*/ 1512168 h 1512168"/>
              <a:gd name="connsiteX7" fmla="*/ 0 w 4320480"/>
              <a:gd name="connsiteY7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13648 w 4320480"/>
              <a:gd name="connsiteY2" fmla="*/ 974940 h 1512168"/>
              <a:gd name="connsiteX3" fmla="*/ 2560312 w 4320480"/>
              <a:gd name="connsiteY3" fmla="*/ 5949 h 1512168"/>
              <a:gd name="connsiteX4" fmla="*/ 4320480 w 4320480"/>
              <a:gd name="connsiteY4" fmla="*/ 0 h 1512168"/>
              <a:gd name="connsiteX5" fmla="*/ 4320480 w 4320480"/>
              <a:gd name="connsiteY5" fmla="*/ 1512168 h 1512168"/>
              <a:gd name="connsiteX6" fmla="*/ 0 w 4320480"/>
              <a:gd name="connsiteY6" fmla="*/ 1512168 h 1512168"/>
              <a:gd name="connsiteX7" fmla="*/ 0 w 4320480"/>
              <a:gd name="connsiteY7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13648 w 4320480"/>
              <a:gd name="connsiteY2" fmla="*/ 974940 h 1512168"/>
              <a:gd name="connsiteX3" fmla="*/ 2000754 w 4320480"/>
              <a:gd name="connsiteY3" fmla="*/ 388086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20480"/>
              <a:gd name="connsiteY0" fmla="*/ 0 h 1512168"/>
              <a:gd name="connsiteX1" fmla="*/ 1140945 w 4320480"/>
              <a:gd name="connsiteY1" fmla="*/ 5949 h 1512168"/>
              <a:gd name="connsiteX2" fmla="*/ 1113648 w 4320480"/>
              <a:gd name="connsiteY2" fmla="*/ 974940 h 1512168"/>
              <a:gd name="connsiteX3" fmla="*/ 2573960 w 4320480"/>
              <a:gd name="connsiteY3" fmla="*/ 988587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20480"/>
              <a:gd name="connsiteY0" fmla="*/ 0 h 1512168"/>
              <a:gd name="connsiteX1" fmla="*/ 827047 w 4320480"/>
              <a:gd name="connsiteY1" fmla="*/ 5949 h 1512168"/>
              <a:gd name="connsiteX2" fmla="*/ 1113648 w 4320480"/>
              <a:gd name="connsiteY2" fmla="*/ 974940 h 1512168"/>
              <a:gd name="connsiteX3" fmla="*/ 2573960 w 4320480"/>
              <a:gd name="connsiteY3" fmla="*/ 988587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20480"/>
              <a:gd name="connsiteY0" fmla="*/ 0 h 1512168"/>
              <a:gd name="connsiteX1" fmla="*/ 827047 w 4320480"/>
              <a:gd name="connsiteY1" fmla="*/ 5949 h 1512168"/>
              <a:gd name="connsiteX2" fmla="*/ 895283 w 4320480"/>
              <a:gd name="connsiteY2" fmla="*/ 1002236 h 1512168"/>
              <a:gd name="connsiteX3" fmla="*/ 2573960 w 4320480"/>
              <a:gd name="connsiteY3" fmla="*/ 988587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20480"/>
              <a:gd name="connsiteY0" fmla="*/ 0 h 1512168"/>
              <a:gd name="connsiteX1" fmla="*/ 827047 w 4320480"/>
              <a:gd name="connsiteY1" fmla="*/ 5949 h 1512168"/>
              <a:gd name="connsiteX2" fmla="*/ 840692 w 4320480"/>
              <a:gd name="connsiteY2" fmla="*/ 1002236 h 1512168"/>
              <a:gd name="connsiteX3" fmla="*/ 2573960 w 4320480"/>
              <a:gd name="connsiteY3" fmla="*/ 988587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20480"/>
              <a:gd name="connsiteY0" fmla="*/ 0 h 1512168"/>
              <a:gd name="connsiteX1" fmla="*/ 869578 w 4320480"/>
              <a:gd name="connsiteY1" fmla="*/ 5949 h 1512168"/>
              <a:gd name="connsiteX2" fmla="*/ 840692 w 4320480"/>
              <a:gd name="connsiteY2" fmla="*/ 1002236 h 1512168"/>
              <a:gd name="connsiteX3" fmla="*/ 2573960 w 4320480"/>
              <a:gd name="connsiteY3" fmla="*/ 988587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20480"/>
              <a:gd name="connsiteY0" fmla="*/ 0 h 1512168"/>
              <a:gd name="connsiteX1" fmla="*/ 869578 w 4320480"/>
              <a:gd name="connsiteY1" fmla="*/ 5949 h 1512168"/>
              <a:gd name="connsiteX2" fmla="*/ 904487 w 4320480"/>
              <a:gd name="connsiteY2" fmla="*/ 1002236 h 1512168"/>
              <a:gd name="connsiteX3" fmla="*/ 2573960 w 4320480"/>
              <a:gd name="connsiteY3" fmla="*/ 988587 h 1512168"/>
              <a:gd name="connsiteX4" fmla="*/ 2560312 w 4320480"/>
              <a:gd name="connsiteY4" fmla="*/ 5949 h 1512168"/>
              <a:gd name="connsiteX5" fmla="*/ 4320480 w 4320480"/>
              <a:gd name="connsiteY5" fmla="*/ 0 h 1512168"/>
              <a:gd name="connsiteX6" fmla="*/ 4320480 w 4320480"/>
              <a:gd name="connsiteY6" fmla="*/ 1512168 h 1512168"/>
              <a:gd name="connsiteX7" fmla="*/ 0 w 4320480"/>
              <a:gd name="connsiteY7" fmla="*/ 1512168 h 1512168"/>
              <a:gd name="connsiteX8" fmla="*/ 0 w 4320480"/>
              <a:gd name="connsiteY8" fmla="*/ 0 h 1512168"/>
              <a:gd name="connsiteX0" fmla="*/ 0 w 4373643"/>
              <a:gd name="connsiteY0" fmla="*/ 0 h 1512168"/>
              <a:gd name="connsiteX1" fmla="*/ 869578 w 4373643"/>
              <a:gd name="connsiteY1" fmla="*/ 5949 h 1512168"/>
              <a:gd name="connsiteX2" fmla="*/ 904487 w 4373643"/>
              <a:gd name="connsiteY2" fmla="*/ 1002236 h 1512168"/>
              <a:gd name="connsiteX3" fmla="*/ 2573960 w 4373643"/>
              <a:gd name="connsiteY3" fmla="*/ 988587 h 1512168"/>
              <a:gd name="connsiteX4" fmla="*/ 2560312 w 4373643"/>
              <a:gd name="connsiteY4" fmla="*/ 5949 h 1512168"/>
              <a:gd name="connsiteX5" fmla="*/ 4373643 w 4373643"/>
              <a:gd name="connsiteY5" fmla="*/ 0 h 1512168"/>
              <a:gd name="connsiteX6" fmla="*/ 4320480 w 4373643"/>
              <a:gd name="connsiteY6" fmla="*/ 1512168 h 1512168"/>
              <a:gd name="connsiteX7" fmla="*/ 0 w 4373643"/>
              <a:gd name="connsiteY7" fmla="*/ 1512168 h 1512168"/>
              <a:gd name="connsiteX8" fmla="*/ 0 w 4373643"/>
              <a:gd name="connsiteY8" fmla="*/ 0 h 1512168"/>
              <a:gd name="connsiteX0" fmla="*/ 0 w 4405540"/>
              <a:gd name="connsiteY0" fmla="*/ 0 h 1512168"/>
              <a:gd name="connsiteX1" fmla="*/ 869578 w 4405540"/>
              <a:gd name="connsiteY1" fmla="*/ 5949 h 1512168"/>
              <a:gd name="connsiteX2" fmla="*/ 904487 w 4405540"/>
              <a:gd name="connsiteY2" fmla="*/ 1002236 h 1512168"/>
              <a:gd name="connsiteX3" fmla="*/ 2573960 w 4405540"/>
              <a:gd name="connsiteY3" fmla="*/ 988587 h 1512168"/>
              <a:gd name="connsiteX4" fmla="*/ 2560312 w 4405540"/>
              <a:gd name="connsiteY4" fmla="*/ 5949 h 1512168"/>
              <a:gd name="connsiteX5" fmla="*/ 4373643 w 4405540"/>
              <a:gd name="connsiteY5" fmla="*/ 0 h 1512168"/>
              <a:gd name="connsiteX6" fmla="*/ 4405540 w 4405540"/>
              <a:gd name="connsiteY6" fmla="*/ 1512168 h 1512168"/>
              <a:gd name="connsiteX7" fmla="*/ 0 w 4405540"/>
              <a:gd name="connsiteY7" fmla="*/ 1512168 h 1512168"/>
              <a:gd name="connsiteX8" fmla="*/ 0 w 4405540"/>
              <a:gd name="connsiteY8" fmla="*/ 0 h 1512168"/>
              <a:gd name="connsiteX0" fmla="*/ 0 w 4405540"/>
              <a:gd name="connsiteY0" fmla="*/ 0 h 1512168"/>
              <a:gd name="connsiteX1" fmla="*/ 869578 w 4405540"/>
              <a:gd name="connsiteY1" fmla="*/ 5949 h 1512168"/>
              <a:gd name="connsiteX2" fmla="*/ 904487 w 4405540"/>
              <a:gd name="connsiteY2" fmla="*/ 1002236 h 1512168"/>
              <a:gd name="connsiteX3" fmla="*/ 2573960 w 4405540"/>
              <a:gd name="connsiteY3" fmla="*/ 988587 h 1512168"/>
              <a:gd name="connsiteX4" fmla="*/ 2560312 w 4405540"/>
              <a:gd name="connsiteY4" fmla="*/ 5949 h 1512168"/>
              <a:gd name="connsiteX5" fmla="*/ 2556502 w 4405540"/>
              <a:gd name="connsiteY5" fmla="*/ 11952 h 1512168"/>
              <a:gd name="connsiteX6" fmla="*/ 4373643 w 4405540"/>
              <a:gd name="connsiteY6" fmla="*/ 0 h 1512168"/>
              <a:gd name="connsiteX7" fmla="*/ 4405540 w 4405540"/>
              <a:gd name="connsiteY7" fmla="*/ 1512168 h 1512168"/>
              <a:gd name="connsiteX8" fmla="*/ 0 w 4405540"/>
              <a:gd name="connsiteY8" fmla="*/ 1512168 h 1512168"/>
              <a:gd name="connsiteX9" fmla="*/ 0 w 4405540"/>
              <a:gd name="connsiteY9" fmla="*/ 0 h 1512168"/>
              <a:gd name="connsiteX0" fmla="*/ 0 w 4405540"/>
              <a:gd name="connsiteY0" fmla="*/ 0 h 1512168"/>
              <a:gd name="connsiteX1" fmla="*/ 869578 w 4405540"/>
              <a:gd name="connsiteY1" fmla="*/ 5949 h 1512168"/>
              <a:gd name="connsiteX2" fmla="*/ 904487 w 4405540"/>
              <a:gd name="connsiteY2" fmla="*/ 1002236 h 1512168"/>
              <a:gd name="connsiteX3" fmla="*/ 2629619 w 4405540"/>
              <a:gd name="connsiteY3" fmla="*/ 988587 h 1512168"/>
              <a:gd name="connsiteX4" fmla="*/ 2560312 w 4405540"/>
              <a:gd name="connsiteY4" fmla="*/ 5949 h 1512168"/>
              <a:gd name="connsiteX5" fmla="*/ 2556502 w 4405540"/>
              <a:gd name="connsiteY5" fmla="*/ 11952 h 1512168"/>
              <a:gd name="connsiteX6" fmla="*/ 4373643 w 4405540"/>
              <a:gd name="connsiteY6" fmla="*/ 0 h 1512168"/>
              <a:gd name="connsiteX7" fmla="*/ 4405540 w 4405540"/>
              <a:gd name="connsiteY7" fmla="*/ 1512168 h 1512168"/>
              <a:gd name="connsiteX8" fmla="*/ 0 w 4405540"/>
              <a:gd name="connsiteY8" fmla="*/ 1512168 h 1512168"/>
              <a:gd name="connsiteX9" fmla="*/ 0 w 4405540"/>
              <a:gd name="connsiteY9" fmla="*/ 0 h 1512168"/>
              <a:gd name="connsiteX0" fmla="*/ 0 w 4405540"/>
              <a:gd name="connsiteY0" fmla="*/ 0 h 1512168"/>
              <a:gd name="connsiteX1" fmla="*/ 869578 w 4405540"/>
              <a:gd name="connsiteY1" fmla="*/ 5949 h 1512168"/>
              <a:gd name="connsiteX2" fmla="*/ 904487 w 4405540"/>
              <a:gd name="connsiteY2" fmla="*/ 1002236 h 1512168"/>
              <a:gd name="connsiteX3" fmla="*/ 2629619 w 4405540"/>
              <a:gd name="connsiteY3" fmla="*/ 988587 h 1512168"/>
              <a:gd name="connsiteX4" fmla="*/ 2560312 w 4405540"/>
              <a:gd name="connsiteY4" fmla="*/ 5949 h 1512168"/>
              <a:gd name="connsiteX5" fmla="*/ 2596258 w 4405540"/>
              <a:gd name="connsiteY5" fmla="*/ 11952 h 1512168"/>
              <a:gd name="connsiteX6" fmla="*/ 4373643 w 4405540"/>
              <a:gd name="connsiteY6" fmla="*/ 0 h 1512168"/>
              <a:gd name="connsiteX7" fmla="*/ 4405540 w 4405540"/>
              <a:gd name="connsiteY7" fmla="*/ 1512168 h 1512168"/>
              <a:gd name="connsiteX8" fmla="*/ 0 w 4405540"/>
              <a:gd name="connsiteY8" fmla="*/ 1512168 h 1512168"/>
              <a:gd name="connsiteX9" fmla="*/ 0 w 4405540"/>
              <a:gd name="connsiteY9" fmla="*/ 0 h 1512168"/>
              <a:gd name="connsiteX0" fmla="*/ 0 w 4405540"/>
              <a:gd name="connsiteY0" fmla="*/ 0 h 1512168"/>
              <a:gd name="connsiteX1" fmla="*/ 869578 w 4405540"/>
              <a:gd name="connsiteY1" fmla="*/ 5949 h 1512168"/>
              <a:gd name="connsiteX2" fmla="*/ 904487 w 4405540"/>
              <a:gd name="connsiteY2" fmla="*/ 1002236 h 1512168"/>
              <a:gd name="connsiteX3" fmla="*/ 2629619 w 4405540"/>
              <a:gd name="connsiteY3" fmla="*/ 988587 h 1512168"/>
              <a:gd name="connsiteX4" fmla="*/ 2600069 w 4405540"/>
              <a:gd name="connsiteY4" fmla="*/ 5949 h 1512168"/>
              <a:gd name="connsiteX5" fmla="*/ 2596258 w 4405540"/>
              <a:gd name="connsiteY5" fmla="*/ 11952 h 1512168"/>
              <a:gd name="connsiteX6" fmla="*/ 4373643 w 4405540"/>
              <a:gd name="connsiteY6" fmla="*/ 0 h 1512168"/>
              <a:gd name="connsiteX7" fmla="*/ 4405540 w 4405540"/>
              <a:gd name="connsiteY7" fmla="*/ 1512168 h 1512168"/>
              <a:gd name="connsiteX8" fmla="*/ 0 w 4405540"/>
              <a:gd name="connsiteY8" fmla="*/ 1512168 h 1512168"/>
              <a:gd name="connsiteX9" fmla="*/ 0 w 4405540"/>
              <a:gd name="connsiteY9" fmla="*/ 0 h 1512168"/>
              <a:gd name="connsiteX0" fmla="*/ 0 w 4405540"/>
              <a:gd name="connsiteY0" fmla="*/ 170680 h 1682848"/>
              <a:gd name="connsiteX1" fmla="*/ 869578 w 4405540"/>
              <a:gd name="connsiteY1" fmla="*/ 176629 h 1682848"/>
              <a:gd name="connsiteX2" fmla="*/ 904487 w 4405540"/>
              <a:gd name="connsiteY2" fmla="*/ 1172916 h 1682848"/>
              <a:gd name="connsiteX3" fmla="*/ 2629619 w 4405540"/>
              <a:gd name="connsiteY3" fmla="*/ 1159267 h 1682848"/>
              <a:gd name="connsiteX4" fmla="*/ 2600069 w 4405540"/>
              <a:gd name="connsiteY4" fmla="*/ 176629 h 1682848"/>
              <a:gd name="connsiteX5" fmla="*/ 2586733 w 4405540"/>
              <a:gd name="connsiteY5" fmla="*/ 0 h 1682848"/>
              <a:gd name="connsiteX6" fmla="*/ 4373643 w 4405540"/>
              <a:gd name="connsiteY6" fmla="*/ 170680 h 1682848"/>
              <a:gd name="connsiteX7" fmla="*/ 4405540 w 4405540"/>
              <a:gd name="connsiteY7" fmla="*/ 1682848 h 1682848"/>
              <a:gd name="connsiteX8" fmla="*/ 0 w 4405540"/>
              <a:gd name="connsiteY8" fmla="*/ 1682848 h 1682848"/>
              <a:gd name="connsiteX9" fmla="*/ 0 w 4405540"/>
              <a:gd name="connsiteY9" fmla="*/ 170680 h 1682848"/>
              <a:gd name="connsiteX0" fmla="*/ 0 w 4405540"/>
              <a:gd name="connsiteY0" fmla="*/ 170680 h 1682848"/>
              <a:gd name="connsiteX1" fmla="*/ 869578 w 4405540"/>
              <a:gd name="connsiteY1" fmla="*/ 176629 h 1682848"/>
              <a:gd name="connsiteX2" fmla="*/ 904487 w 4405540"/>
              <a:gd name="connsiteY2" fmla="*/ 1172916 h 1682848"/>
              <a:gd name="connsiteX3" fmla="*/ 2629619 w 4405540"/>
              <a:gd name="connsiteY3" fmla="*/ 1159267 h 1682848"/>
              <a:gd name="connsiteX4" fmla="*/ 2600069 w 4405540"/>
              <a:gd name="connsiteY4" fmla="*/ 176629 h 1682848"/>
              <a:gd name="connsiteX5" fmla="*/ 2586733 w 4405540"/>
              <a:gd name="connsiteY5" fmla="*/ 0 h 1682848"/>
              <a:gd name="connsiteX6" fmla="*/ 4402218 w 4405540"/>
              <a:gd name="connsiteY6" fmla="*/ 22835 h 1682848"/>
              <a:gd name="connsiteX7" fmla="*/ 4405540 w 4405540"/>
              <a:gd name="connsiteY7" fmla="*/ 1682848 h 1682848"/>
              <a:gd name="connsiteX8" fmla="*/ 0 w 4405540"/>
              <a:gd name="connsiteY8" fmla="*/ 1682848 h 1682848"/>
              <a:gd name="connsiteX9" fmla="*/ 0 w 4405540"/>
              <a:gd name="connsiteY9" fmla="*/ 170680 h 1682848"/>
              <a:gd name="connsiteX0" fmla="*/ 0 w 4405540"/>
              <a:gd name="connsiteY0" fmla="*/ 173935 h 1686103"/>
              <a:gd name="connsiteX1" fmla="*/ 869578 w 4405540"/>
              <a:gd name="connsiteY1" fmla="*/ 179884 h 1686103"/>
              <a:gd name="connsiteX2" fmla="*/ 904487 w 4405540"/>
              <a:gd name="connsiteY2" fmla="*/ 1176171 h 1686103"/>
              <a:gd name="connsiteX3" fmla="*/ 2629619 w 4405540"/>
              <a:gd name="connsiteY3" fmla="*/ 1162522 h 1686103"/>
              <a:gd name="connsiteX4" fmla="*/ 2600069 w 4405540"/>
              <a:gd name="connsiteY4" fmla="*/ 179884 h 1686103"/>
              <a:gd name="connsiteX5" fmla="*/ 2586733 w 4405540"/>
              <a:gd name="connsiteY5" fmla="*/ 3255 h 1686103"/>
              <a:gd name="connsiteX6" fmla="*/ 4392693 w 4405540"/>
              <a:gd name="connsiteY6" fmla="*/ 0 h 1686103"/>
              <a:gd name="connsiteX7" fmla="*/ 4405540 w 4405540"/>
              <a:gd name="connsiteY7" fmla="*/ 1686103 h 1686103"/>
              <a:gd name="connsiteX8" fmla="*/ 0 w 4405540"/>
              <a:gd name="connsiteY8" fmla="*/ 1686103 h 1686103"/>
              <a:gd name="connsiteX9" fmla="*/ 0 w 4405540"/>
              <a:gd name="connsiteY9" fmla="*/ 173935 h 1686103"/>
              <a:gd name="connsiteX0" fmla="*/ 0 w 4405540"/>
              <a:gd name="connsiteY0" fmla="*/ 170680 h 1682848"/>
              <a:gd name="connsiteX1" fmla="*/ 869578 w 4405540"/>
              <a:gd name="connsiteY1" fmla="*/ 176629 h 1682848"/>
              <a:gd name="connsiteX2" fmla="*/ 904487 w 4405540"/>
              <a:gd name="connsiteY2" fmla="*/ 1172916 h 1682848"/>
              <a:gd name="connsiteX3" fmla="*/ 2629619 w 4405540"/>
              <a:gd name="connsiteY3" fmla="*/ 1159267 h 1682848"/>
              <a:gd name="connsiteX4" fmla="*/ 2600069 w 4405540"/>
              <a:gd name="connsiteY4" fmla="*/ 176629 h 1682848"/>
              <a:gd name="connsiteX5" fmla="*/ 2586733 w 4405540"/>
              <a:gd name="connsiteY5" fmla="*/ 0 h 1682848"/>
              <a:gd name="connsiteX6" fmla="*/ 4402218 w 4405540"/>
              <a:gd name="connsiteY6" fmla="*/ 22835 h 1682848"/>
              <a:gd name="connsiteX7" fmla="*/ 4405540 w 4405540"/>
              <a:gd name="connsiteY7" fmla="*/ 1682848 h 1682848"/>
              <a:gd name="connsiteX8" fmla="*/ 0 w 4405540"/>
              <a:gd name="connsiteY8" fmla="*/ 1682848 h 1682848"/>
              <a:gd name="connsiteX9" fmla="*/ 0 w 4405540"/>
              <a:gd name="connsiteY9" fmla="*/ 170680 h 16828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5540" h="1682848">
                <a:moveTo>
                  <a:pt x="0" y="170680"/>
                </a:moveTo>
                <a:lnTo>
                  <a:pt x="869578" y="176629"/>
                </a:lnTo>
                <a:lnTo>
                  <a:pt x="904487" y="1172916"/>
                </a:lnTo>
                <a:lnTo>
                  <a:pt x="2629619" y="1159267"/>
                </a:lnTo>
                <a:lnTo>
                  <a:pt x="2600069" y="176629"/>
                </a:lnTo>
                <a:lnTo>
                  <a:pt x="2586733" y="0"/>
                </a:lnTo>
                <a:lnTo>
                  <a:pt x="4402218" y="22835"/>
                </a:lnTo>
                <a:cubicBezTo>
                  <a:pt x="4403325" y="576173"/>
                  <a:pt x="4404433" y="1129510"/>
                  <a:pt x="4405540" y="1682848"/>
                </a:cubicBezTo>
                <a:lnTo>
                  <a:pt x="0" y="1682848"/>
                </a:lnTo>
                <a:lnTo>
                  <a:pt x="0" y="170680"/>
                </a:lnTo>
                <a:close/>
              </a:path>
            </a:pathLst>
          </a:cu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907704" y="3975976"/>
            <a:ext cx="864000" cy="2160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99992" y="3903968"/>
            <a:ext cx="1800200" cy="432048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339752" y="3615936"/>
            <a:ext cx="48" cy="36000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5364088" y="4119992"/>
            <a:ext cx="18048" cy="144000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7"/>
          <p:cNvCxnSpPr>
            <a:endCxn id="3" idx="1"/>
          </p:cNvCxnSpPr>
          <p:nvPr/>
        </p:nvCxnSpPr>
        <p:spPr>
          <a:xfrm>
            <a:off x="2771799" y="3687944"/>
            <a:ext cx="5483" cy="438563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300192" y="3543928"/>
            <a:ext cx="2641" cy="654588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907704" y="3759952"/>
            <a:ext cx="5483" cy="438564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499992" y="3543928"/>
            <a:ext cx="5483" cy="582580"/>
          </a:xfrm>
          <a:prstGeom prst="line">
            <a:avLst/>
          </a:prstGeom>
          <a:ln>
            <a:solidFill>
              <a:schemeClr val="tx2">
                <a:lumMod val="1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2483768" y="325589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</a:t>
            </a:r>
            <a:r>
              <a:rPr lang="cs-CZ" baseline="-25000" dirty="0" smtClean="0">
                <a:solidFill>
                  <a:schemeClr val="bg1"/>
                </a:solidFill>
              </a:rPr>
              <a:t>1</a:t>
            </a:r>
            <a:endParaRPr lang="cs-CZ" baseline="-250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652120" y="455204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</a:t>
            </a:r>
            <a:r>
              <a:rPr lang="cs-CZ" baseline="-25000" dirty="0" smtClean="0">
                <a:solidFill>
                  <a:schemeClr val="bg1"/>
                </a:solidFill>
              </a:rPr>
              <a:t>2</a:t>
            </a:r>
            <a:endParaRPr lang="cs-CZ" baseline="-25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734056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4.07407E-6 L -3.05556E-6 0.0210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1042"/>
                                    </p:animMotion>
                                  </p:childTnLst>
                                </p:cTn>
                              </p:par>
                              <p:par>
                                <p:cTn id="37" presetID="42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96296E-6 L -3.05556E-6 0.05255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01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64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6296E-6 L -0.00104 -0.05232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" y="-2616"/>
                                    </p:animMotion>
                                  </p:childTnLst>
                                </p:cTn>
                              </p:par>
                              <p:par>
                                <p:cTn id="48" presetID="64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59259E-6 L 1.66667E-6 -0.0419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Skupina 16"/>
          <p:cNvGrpSpPr/>
          <p:nvPr/>
        </p:nvGrpSpPr>
        <p:grpSpPr>
          <a:xfrm>
            <a:off x="1187624" y="1772816"/>
            <a:ext cx="1584176" cy="1253223"/>
            <a:chOff x="1907704" y="3543928"/>
            <a:chExt cx="4405540" cy="2232247"/>
          </a:xfrm>
        </p:grpSpPr>
        <p:sp>
          <p:nvSpPr>
            <p:cNvPr id="2" name="Obdélník 5"/>
            <p:cNvSpPr/>
            <p:nvPr/>
          </p:nvSpPr>
          <p:spPr>
            <a:xfrm>
              <a:off x="1907704" y="3933056"/>
              <a:ext cx="4405540" cy="1843119"/>
            </a:xfrm>
            <a:custGeom>
              <a:avLst/>
              <a:gdLst>
                <a:gd name="connsiteX0" fmla="*/ 0 w 4320480"/>
                <a:gd name="connsiteY0" fmla="*/ 0 h 1512168"/>
                <a:gd name="connsiteX1" fmla="*/ 4320480 w 4320480"/>
                <a:gd name="connsiteY1" fmla="*/ 0 h 1512168"/>
                <a:gd name="connsiteX2" fmla="*/ 4320480 w 4320480"/>
                <a:gd name="connsiteY2" fmla="*/ 1512168 h 1512168"/>
                <a:gd name="connsiteX3" fmla="*/ 0 w 4320480"/>
                <a:gd name="connsiteY3" fmla="*/ 1512168 h 1512168"/>
                <a:gd name="connsiteX4" fmla="*/ 0 w 4320480"/>
                <a:gd name="connsiteY4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4320480 w 4320480"/>
                <a:gd name="connsiteY2" fmla="*/ 0 h 1512168"/>
                <a:gd name="connsiteX3" fmla="*/ 4320480 w 4320480"/>
                <a:gd name="connsiteY3" fmla="*/ 1512168 h 1512168"/>
                <a:gd name="connsiteX4" fmla="*/ 0 w 4320480"/>
                <a:gd name="connsiteY4" fmla="*/ 1512168 h 1512168"/>
                <a:gd name="connsiteX5" fmla="*/ 0 w 4320480"/>
                <a:gd name="connsiteY5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40945 w 4320480"/>
                <a:gd name="connsiteY2" fmla="*/ 5949 h 1512168"/>
                <a:gd name="connsiteX3" fmla="*/ 4320480 w 4320480"/>
                <a:gd name="connsiteY3" fmla="*/ 0 h 1512168"/>
                <a:gd name="connsiteX4" fmla="*/ 4320480 w 4320480"/>
                <a:gd name="connsiteY4" fmla="*/ 1512168 h 1512168"/>
                <a:gd name="connsiteX5" fmla="*/ 0 w 4320480"/>
                <a:gd name="connsiteY5" fmla="*/ 1512168 h 1512168"/>
                <a:gd name="connsiteX6" fmla="*/ 0 w 4320480"/>
                <a:gd name="connsiteY6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40945 w 4320480"/>
                <a:gd name="connsiteY2" fmla="*/ 5949 h 1512168"/>
                <a:gd name="connsiteX3" fmla="*/ 2560312 w 4320480"/>
                <a:gd name="connsiteY3" fmla="*/ 5949 h 1512168"/>
                <a:gd name="connsiteX4" fmla="*/ 4320480 w 4320480"/>
                <a:gd name="connsiteY4" fmla="*/ 0 h 1512168"/>
                <a:gd name="connsiteX5" fmla="*/ 4320480 w 4320480"/>
                <a:gd name="connsiteY5" fmla="*/ 1512168 h 1512168"/>
                <a:gd name="connsiteX6" fmla="*/ 0 w 4320480"/>
                <a:gd name="connsiteY6" fmla="*/ 1512168 h 1512168"/>
                <a:gd name="connsiteX7" fmla="*/ 0 w 4320480"/>
                <a:gd name="connsiteY7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758807 w 4320480"/>
                <a:gd name="connsiteY2" fmla="*/ 974940 h 1512168"/>
                <a:gd name="connsiteX3" fmla="*/ 2560312 w 4320480"/>
                <a:gd name="connsiteY3" fmla="*/ 5949 h 1512168"/>
                <a:gd name="connsiteX4" fmla="*/ 4320480 w 4320480"/>
                <a:gd name="connsiteY4" fmla="*/ 0 h 1512168"/>
                <a:gd name="connsiteX5" fmla="*/ 4320480 w 4320480"/>
                <a:gd name="connsiteY5" fmla="*/ 1512168 h 1512168"/>
                <a:gd name="connsiteX6" fmla="*/ 0 w 4320480"/>
                <a:gd name="connsiteY6" fmla="*/ 1512168 h 1512168"/>
                <a:gd name="connsiteX7" fmla="*/ 0 w 4320480"/>
                <a:gd name="connsiteY7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13648 w 4320480"/>
                <a:gd name="connsiteY2" fmla="*/ 974940 h 1512168"/>
                <a:gd name="connsiteX3" fmla="*/ 2560312 w 4320480"/>
                <a:gd name="connsiteY3" fmla="*/ 5949 h 1512168"/>
                <a:gd name="connsiteX4" fmla="*/ 4320480 w 4320480"/>
                <a:gd name="connsiteY4" fmla="*/ 0 h 1512168"/>
                <a:gd name="connsiteX5" fmla="*/ 4320480 w 4320480"/>
                <a:gd name="connsiteY5" fmla="*/ 1512168 h 1512168"/>
                <a:gd name="connsiteX6" fmla="*/ 0 w 4320480"/>
                <a:gd name="connsiteY6" fmla="*/ 1512168 h 1512168"/>
                <a:gd name="connsiteX7" fmla="*/ 0 w 4320480"/>
                <a:gd name="connsiteY7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13648 w 4320480"/>
                <a:gd name="connsiteY2" fmla="*/ 974940 h 1512168"/>
                <a:gd name="connsiteX3" fmla="*/ 2560312 w 4320480"/>
                <a:gd name="connsiteY3" fmla="*/ 5949 h 1512168"/>
                <a:gd name="connsiteX4" fmla="*/ 4320480 w 4320480"/>
                <a:gd name="connsiteY4" fmla="*/ 0 h 1512168"/>
                <a:gd name="connsiteX5" fmla="*/ 4320480 w 4320480"/>
                <a:gd name="connsiteY5" fmla="*/ 1512168 h 1512168"/>
                <a:gd name="connsiteX6" fmla="*/ 0 w 4320480"/>
                <a:gd name="connsiteY6" fmla="*/ 1512168 h 1512168"/>
                <a:gd name="connsiteX7" fmla="*/ 0 w 4320480"/>
                <a:gd name="connsiteY7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13648 w 4320480"/>
                <a:gd name="connsiteY2" fmla="*/ 974940 h 1512168"/>
                <a:gd name="connsiteX3" fmla="*/ 2560312 w 4320480"/>
                <a:gd name="connsiteY3" fmla="*/ 5949 h 1512168"/>
                <a:gd name="connsiteX4" fmla="*/ 4320480 w 4320480"/>
                <a:gd name="connsiteY4" fmla="*/ 0 h 1512168"/>
                <a:gd name="connsiteX5" fmla="*/ 4320480 w 4320480"/>
                <a:gd name="connsiteY5" fmla="*/ 1512168 h 1512168"/>
                <a:gd name="connsiteX6" fmla="*/ 0 w 4320480"/>
                <a:gd name="connsiteY6" fmla="*/ 1512168 h 1512168"/>
                <a:gd name="connsiteX7" fmla="*/ 0 w 4320480"/>
                <a:gd name="connsiteY7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13648 w 4320480"/>
                <a:gd name="connsiteY2" fmla="*/ 974940 h 1512168"/>
                <a:gd name="connsiteX3" fmla="*/ 2000754 w 4320480"/>
                <a:gd name="connsiteY3" fmla="*/ 388086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20480"/>
                <a:gd name="connsiteY0" fmla="*/ 0 h 1512168"/>
                <a:gd name="connsiteX1" fmla="*/ 1140945 w 4320480"/>
                <a:gd name="connsiteY1" fmla="*/ 5949 h 1512168"/>
                <a:gd name="connsiteX2" fmla="*/ 1113648 w 4320480"/>
                <a:gd name="connsiteY2" fmla="*/ 974940 h 1512168"/>
                <a:gd name="connsiteX3" fmla="*/ 2573960 w 4320480"/>
                <a:gd name="connsiteY3" fmla="*/ 988587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20480"/>
                <a:gd name="connsiteY0" fmla="*/ 0 h 1512168"/>
                <a:gd name="connsiteX1" fmla="*/ 827047 w 4320480"/>
                <a:gd name="connsiteY1" fmla="*/ 5949 h 1512168"/>
                <a:gd name="connsiteX2" fmla="*/ 1113648 w 4320480"/>
                <a:gd name="connsiteY2" fmla="*/ 974940 h 1512168"/>
                <a:gd name="connsiteX3" fmla="*/ 2573960 w 4320480"/>
                <a:gd name="connsiteY3" fmla="*/ 988587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20480"/>
                <a:gd name="connsiteY0" fmla="*/ 0 h 1512168"/>
                <a:gd name="connsiteX1" fmla="*/ 827047 w 4320480"/>
                <a:gd name="connsiteY1" fmla="*/ 5949 h 1512168"/>
                <a:gd name="connsiteX2" fmla="*/ 895283 w 4320480"/>
                <a:gd name="connsiteY2" fmla="*/ 1002236 h 1512168"/>
                <a:gd name="connsiteX3" fmla="*/ 2573960 w 4320480"/>
                <a:gd name="connsiteY3" fmla="*/ 988587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20480"/>
                <a:gd name="connsiteY0" fmla="*/ 0 h 1512168"/>
                <a:gd name="connsiteX1" fmla="*/ 827047 w 4320480"/>
                <a:gd name="connsiteY1" fmla="*/ 5949 h 1512168"/>
                <a:gd name="connsiteX2" fmla="*/ 840692 w 4320480"/>
                <a:gd name="connsiteY2" fmla="*/ 1002236 h 1512168"/>
                <a:gd name="connsiteX3" fmla="*/ 2573960 w 4320480"/>
                <a:gd name="connsiteY3" fmla="*/ 988587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20480"/>
                <a:gd name="connsiteY0" fmla="*/ 0 h 1512168"/>
                <a:gd name="connsiteX1" fmla="*/ 869578 w 4320480"/>
                <a:gd name="connsiteY1" fmla="*/ 5949 h 1512168"/>
                <a:gd name="connsiteX2" fmla="*/ 840692 w 4320480"/>
                <a:gd name="connsiteY2" fmla="*/ 1002236 h 1512168"/>
                <a:gd name="connsiteX3" fmla="*/ 2573960 w 4320480"/>
                <a:gd name="connsiteY3" fmla="*/ 988587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20480"/>
                <a:gd name="connsiteY0" fmla="*/ 0 h 1512168"/>
                <a:gd name="connsiteX1" fmla="*/ 869578 w 4320480"/>
                <a:gd name="connsiteY1" fmla="*/ 5949 h 1512168"/>
                <a:gd name="connsiteX2" fmla="*/ 904487 w 4320480"/>
                <a:gd name="connsiteY2" fmla="*/ 1002236 h 1512168"/>
                <a:gd name="connsiteX3" fmla="*/ 2573960 w 4320480"/>
                <a:gd name="connsiteY3" fmla="*/ 988587 h 1512168"/>
                <a:gd name="connsiteX4" fmla="*/ 2560312 w 4320480"/>
                <a:gd name="connsiteY4" fmla="*/ 5949 h 1512168"/>
                <a:gd name="connsiteX5" fmla="*/ 4320480 w 4320480"/>
                <a:gd name="connsiteY5" fmla="*/ 0 h 1512168"/>
                <a:gd name="connsiteX6" fmla="*/ 4320480 w 4320480"/>
                <a:gd name="connsiteY6" fmla="*/ 1512168 h 1512168"/>
                <a:gd name="connsiteX7" fmla="*/ 0 w 4320480"/>
                <a:gd name="connsiteY7" fmla="*/ 1512168 h 1512168"/>
                <a:gd name="connsiteX8" fmla="*/ 0 w 4320480"/>
                <a:gd name="connsiteY8" fmla="*/ 0 h 1512168"/>
                <a:gd name="connsiteX0" fmla="*/ 0 w 4373643"/>
                <a:gd name="connsiteY0" fmla="*/ 0 h 1512168"/>
                <a:gd name="connsiteX1" fmla="*/ 869578 w 4373643"/>
                <a:gd name="connsiteY1" fmla="*/ 5949 h 1512168"/>
                <a:gd name="connsiteX2" fmla="*/ 904487 w 4373643"/>
                <a:gd name="connsiteY2" fmla="*/ 1002236 h 1512168"/>
                <a:gd name="connsiteX3" fmla="*/ 2573960 w 4373643"/>
                <a:gd name="connsiteY3" fmla="*/ 988587 h 1512168"/>
                <a:gd name="connsiteX4" fmla="*/ 2560312 w 4373643"/>
                <a:gd name="connsiteY4" fmla="*/ 5949 h 1512168"/>
                <a:gd name="connsiteX5" fmla="*/ 4373643 w 4373643"/>
                <a:gd name="connsiteY5" fmla="*/ 0 h 1512168"/>
                <a:gd name="connsiteX6" fmla="*/ 4320480 w 4373643"/>
                <a:gd name="connsiteY6" fmla="*/ 1512168 h 1512168"/>
                <a:gd name="connsiteX7" fmla="*/ 0 w 4373643"/>
                <a:gd name="connsiteY7" fmla="*/ 1512168 h 1512168"/>
                <a:gd name="connsiteX8" fmla="*/ 0 w 4373643"/>
                <a:gd name="connsiteY8" fmla="*/ 0 h 1512168"/>
                <a:gd name="connsiteX0" fmla="*/ 0 w 4405540"/>
                <a:gd name="connsiteY0" fmla="*/ 0 h 1512168"/>
                <a:gd name="connsiteX1" fmla="*/ 869578 w 4405540"/>
                <a:gd name="connsiteY1" fmla="*/ 5949 h 1512168"/>
                <a:gd name="connsiteX2" fmla="*/ 904487 w 4405540"/>
                <a:gd name="connsiteY2" fmla="*/ 1002236 h 1512168"/>
                <a:gd name="connsiteX3" fmla="*/ 2573960 w 4405540"/>
                <a:gd name="connsiteY3" fmla="*/ 988587 h 1512168"/>
                <a:gd name="connsiteX4" fmla="*/ 2560312 w 4405540"/>
                <a:gd name="connsiteY4" fmla="*/ 5949 h 1512168"/>
                <a:gd name="connsiteX5" fmla="*/ 4373643 w 4405540"/>
                <a:gd name="connsiteY5" fmla="*/ 0 h 1512168"/>
                <a:gd name="connsiteX6" fmla="*/ 4405540 w 4405540"/>
                <a:gd name="connsiteY6" fmla="*/ 1512168 h 1512168"/>
                <a:gd name="connsiteX7" fmla="*/ 0 w 4405540"/>
                <a:gd name="connsiteY7" fmla="*/ 1512168 h 1512168"/>
                <a:gd name="connsiteX8" fmla="*/ 0 w 4405540"/>
                <a:gd name="connsiteY8" fmla="*/ 0 h 1512168"/>
                <a:gd name="connsiteX0" fmla="*/ 0 w 4405540"/>
                <a:gd name="connsiteY0" fmla="*/ 0 h 1512168"/>
                <a:gd name="connsiteX1" fmla="*/ 869578 w 4405540"/>
                <a:gd name="connsiteY1" fmla="*/ 5949 h 1512168"/>
                <a:gd name="connsiteX2" fmla="*/ 904487 w 4405540"/>
                <a:gd name="connsiteY2" fmla="*/ 1002236 h 1512168"/>
                <a:gd name="connsiteX3" fmla="*/ 2573960 w 4405540"/>
                <a:gd name="connsiteY3" fmla="*/ 988587 h 1512168"/>
                <a:gd name="connsiteX4" fmla="*/ 2560312 w 4405540"/>
                <a:gd name="connsiteY4" fmla="*/ 5949 h 1512168"/>
                <a:gd name="connsiteX5" fmla="*/ 2556502 w 4405540"/>
                <a:gd name="connsiteY5" fmla="*/ 11952 h 1512168"/>
                <a:gd name="connsiteX6" fmla="*/ 4373643 w 4405540"/>
                <a:gd name="connsiteY6" fmla="*/ 0 h 1512168"/>
                <a:gd name="connsiteX7" fmla="*/ 4405540 w 4405540"/>
                <a:gd name="connsiteY7" fmla="*/ 1512168 h 1512168"/>
                <a:gd name="connsiteX8" fmla="*/ 0 w 4405540"/>
                <a:gd name="connsiteY8" fmla="*/ 1512168 h 1512168"/>
                <a:gd name="connsiteX9" fmla="*/ 0 w 4405540"/>
                <a:gd name="connsiteY9" fmla="*/ 0 h 1512168"/>
                <a:gd name="connsiteX0" fmla="*/ 0 w 4405540"/>
                <a:gd name="connsiteY0" fmla="*/ 0 h 1512168"/>
                <a:gd name="connsiteX1" fmla="*/ 869578 w 4405540"/>
                <a:gd name="connsiteY1" fmla="*/ 5949 h 1512168"/>
                <a:gd name="connsiteX2" fmla="*/ 904487 w 4405540"/>
                <a:gd name="connsiteY2" fmla="*/ 1002236 h 1512168"/>
                <a:gd name="connsiteX3" fmla="*/ 2629619 w 4405540"/>
                <a:gd name="connsiteY3" fmla="*/ 988587 h 1512168"/>
                <a:gd name="connsiteX4" fmla="*/ 2560312 w 4405540"/>
                <a:gd name="connsiteY4" fmla="*/ 5949 h 1512168"/>
                <a:gd name="connsiteX5" fmla="*/ 2556502 w 4405540"/>
                <a:gd name="connsiteY5" fmla="*/ 11952 h 1512168"/>
                <a:gd name="connsiteX6" fmla="*/ 4373643 w 4405540"/>
                <a:gd name="connsiteY6" fmla="*/ 0 h 1512168"/>
                <a:gd name="connsiteX7" fmla="*/ 4405540 w 4405540"/>
                <a:gd name="connsiteY7" fmla="*/ 1512168 h 1512168"/>
                <a:gd name="connsiteX8" fmla="*/ 0 w 4405540"/>
                <a:gd name="connsiteY8" fmla="*/ 1512168 h 1512168"/>
                <a:gd name="connsiteX9" fmla="*/ 0 w 4405540"/>
                <a:gd name="connsiteY9" fmla="*/ 0 h 1512168"/>
                <a:gd name="connsiteX0" fmla="*/ 0 w 4405540"/>
                <a:gd name="connsiteY0" fmla="*/ 0 h 1512168"/>
                <a:gd name="connsiteX1" fmla="*/ 869578 w 4405540"/>
                <a:gd name="connsiteY1" fmla="*/ 5949 h 1512168"/>
                <a:gd name="connsiteX2" fmla="*/ 904487 w 4405540"/>
                <a:gd name="connsiteY2" fmla="*/ 1002236 h 1512168"/>
                <a:gd name="connsiteX3" fmla="*/ 2629619 w 4405540"/>
                <a:gd name="connsiteY3" fmla="*/ 988587 h 1512168"/>
                <a:gd name="connsiteX4" fmla="*/ 2560312 w 4405540"/>
                <a:gd name="connsiteY4" fmla="*/ 5949 h 1512168"/>
                <a:gd name="connsiteX5" fmla="*/ 2596258 w 4405540"/>
                <a:gd name="connsiteY5" fmla="*/ 11952 h 1512168"/>
                <a:gd name="connsiteX6" fmla="*/ 4373643 w 4405540"/>
                <a:gd name="connsiteY6" fmla="*/ 0 h 1512168"/>
                <a:gd name="connsiteX7" fmla="*/ 4405540 w 4405540"/>
                <a:gd name="connsiteY7" fmla="*/ 1512168 h 1512168"/>
                <a:gd name="connsiteX8" fmla="*/ 0 w 4405540"/>
                <a:gd name="connsiteY8" fmla="*/ 1512168 h 1512168"/>
                <a:gd name="connsiteX9" fmla="*/ 0 w 4405540"/>
                <a:gd name="connsiteY9" fmla="*/ 0 h 1512168"/>
                <a:gd name="connsiteX0" fmla="*/ 0 w 4405540"/>
                <a:gd name="connsiteY0" fmla="*/ 0 h 1512168"/>
                <a:gd name="connsiteX1" fmla="*/ 869578 w 4405540"/>
                <a:gd name="connsiteY1" fmla="*/ 5949 h 1512168"/>
                <a:gd name="connsiteX2" fmla="*/ 904487 w 4405540"/>
                <a:gd name="connsiteY2" fmla="*/ 1002236 h 1512168"/>
                <a:gd name="connsiteX3" fmla="*/ 2629619 w 4405540"/>
                <a:gd name="connsiteY3" fmla="*/ 988587 h 1512168"/>
                <a:gd name="connsiteX4" fmla="*/ 2600069 w 4405540"/>
                <a:gd name="connsiteY4" fmla="*/ 5949 h 1512168"/>
                <a:gd name="connsiteX5" fmla="*/ 2596258 w 4405540"/>
                <a:gd name="connsiteY5" fmla="*/ 11952 h 1512168"/>
                <a:gd name="connsiteX6" fmla="*/ 4373643 w 4405540"/>
                <a:gd name="connsiteY6" fmla="*/ 0 h 1512168"/>
                <a:gd name="connsiteX7" fmla="*/ 4405540 w 4405540"/>
                <a:gd name="connsiteY7" fmla="*/ 1512168 h 1512168"/>
                <a:gd name="connsiteX8" fmla="*/ 0 w 4405540"/>
                <a:gd name="connsiteY8" fmla="*/ 1512168 h 1512168"/>
                <a:gd name="connsiteX9" fmla="*/ 0 w 4405540"/>
                <a:gd name="connsiteY9" fmla="*/ 0 h 1512168"/>
                <a:gd name="connsiteX0" fmla="*/ 0 w 4405540"/>
                <a:gd name="connsiteY0" fmla="*/ 170680 h 1682848"/>
                <a:gd name="connsiteX1" fmla="*/ 869578 w 4405540"/>
                <a:gd name="connsiteY1" fmla="*/ 176629 h 1682848"/>
                <a:gd name="connsiteX2" fmla="*/ 904487 w 4405540"/>
                <a:gd name="connsiteY2" fmla="*/ 1172916 h 1682848"/>
                <a:gd name="connsiteX3" fmla="*/ 2629619 w 4405540"/>
                <a:gd name="connsiteY3" fmla="*/ 1159267 h 1682848"/>
                <a:gd name="connsiteX4" fmla="*/ 2600069 w 4405540"/>
                <a:gd name="connsiteY4" fmla="*/ 176629 h 1682848"/>
                <a:gd name="connsiteX5" fmla="*/ 2586733 w 4405540"/>
                <a:gd name="connsiteY5" fmla="*/ 0 h 1682848"/>
                <a:gd name="connsiteX6" fmla="*/ 4373643 w 4405540"/>
                <a:gd name="connsiteY6" fmla="*/ 170680 h 1682848"/>
                <a:gd name="connsiteX7" fmla="*/ 4405540 w 4405540"/>
                <a:gd name="connsiteY7" fmla="*/ 1682848 h 1682848"/>
                <a:gd name="connsiteX8" fmla="*/ 0 w 4405540"/>
                <a:gd name="connsiteY8" fmla="*/ 1682848 h 1682848"/>
                <a:gd name="connsiteX9" fmla="*/ 0 w 4405540"/>
                <a:gd name="connsiteY9" fmla="*/ 170680 h 1682848"/>
                <a:gd name="connsiteX0" fmla="*/ 0 w 4405540"/>
                <a:gd name="connsiteY0" fmla="*/ 170680 h 1682848"/>
                <a:gd name="connsiteX1" fmla="*/ 869578 w 4405540"/>
                <a:gd name="connsiteY1" fmla="*/ 176629 h 1682848"/>
                <a:gd name="connsiteX2" fmla="*/ 904487 w 4405540"/>
                <a:gd name="connsiteY2" fmla="*/ 1172916 h 1682848"/>
                <a:gd name="connsiteX3" fmla="*/ 2629619 w 4405540"/>
                <a:gd name="connsiteY3" fmla="*/ 1159267 h 1682848"/>
                <a:gd name="connsiteX4" fmla="*/ 2600069 w 4405540"/>
                <a:gd name="connsiteY4" fmla="*/ 176629 h 1682848"/>
                <a:gd name="connsiteX5" fmla="*/ 2586733 w 4405540"/>
                <a:gd name="connsiteY5" fmla="*/ 0 h 1682848"/>
                <a:gd name="connsiteX6" fmla="*/ 4402218 w 4405540"/>
                <a:gd name="connsiteY6" fmla="*/ 22835 h 1682848"/>
                <a:gd name="connsiteX7" fmla="*/ 4405540 w 4405540"/>
                <a:gd name="connsiteY7" fmla="*/ 1682848 h 1682848"/>
                <a:gd name="connsiteX8" fmla="*/ 0 w 4405540"/>
                <a:gd name="connsiteY8" fmla="*/ 1682848 h 1682848"/>
                <a:gd name="connsiteX9" fmla="*/ 0 w 4405540"/>
                <a:gd name="connsiteY9" fmla="*/ 170680 h 1682848"/>
                <a:gd name="connsiteX0" fmla="*/ 0 w 4405540"/>
                <a:gd name="connsiteY0" fmla="*/ 173935 h 1686103"/>
                <a:gd name="connsiteX1" fmla="*/ 869578 w 4405540"/>
                <a:gd name="connsiteY1" fmla="*/ 179884 h 1686103"/>
                <a:gd name="connsiteX2" fmla="*/ 904487 w 4405540"/>
                <a:gd name="connsiteY2" fmla="*/ 1176171 h 1686103"/>
                <a:gd name="connsiteX3" fmla="*/ 2629619 w 4405540"/>
                <a:gd name="connsiteY3" fmla="*/ 1162522 h 1686103"/>
                <a:gd name="connsiteX4" fmla="*/ 2600069 w 4405540"/>
                <a:gd name="connsiteY4" fmla="*/ 179884 h 1686103"/>
                <a:gd name="connsiteX5" fmla="*/ 2586733 w 4405540"/>
                <a:gd name="connsiteY5" fmla="*/ 3255 h 1686103"/>
                <a:gd name="connsiteX6" fmla="*/ 4392693 w 4405540"/>
                <a:gd name="connsiteY6" fmla="*/ 0 h 1686103"/>
                <a:gd name="connsiteX7" fmla="*/ 4405540 w 4405540"/>
                <a:gd name="connsiteY7" fmla="*/ 1686103 h 1686103"/>
                <a:gd name="connsiteX8" fmla="*/ 0 w 4405540"/>
                <a:gd name="connsiteY8" fmla="*/ 1686103 h 1686103"/>
                <a:gd name="connsiteX9" fmla="*/ 0 w 4405540"/>
                <a:gd name="connsiteY9" fmla="*/ 173935 h 1686103"/>
                <a:gd name="connsiteX0" fmla="*/ 0 w 4405540"/>
                <a:gd name="connsiteY0" fmla="*/ 170680 h 1682848"/>
                <a:gd name="connsiteX1" fmla="*/ 869578 w 4405540"/>
                <a:gd name="connsiteY1" fmla="*/ 176629 h 1682848"/>
                <a:gd name="connsiteX2" fmla="*/ 904487 w 4405540"/>
                <a:gd name="connsiteY2" fmla="*/ 1172916 h 1682848"/>
                <a:gd name="connsiteX3" fmla="*/ 2629619 w 4405540"/>
                <a:gd name="connsiteY3" fmla="*/ 1159267 h 1682848"/>
                <a:gd name="connsiteX4" fmla="*/ 2600069 w 4405540"/>
                <a:gd name="connsiteY4" fmla="*/ 176629 h 1682848"/>
                <a:gd name="connsiteX5" fmla="*/ 2586733 w 4405540"/>
                <a:gd name="connsiteY5" fmla="*/ 0 h 1682848"/>
                <a:gd name="connsiteX6" fmla="*/ 4402218 w 4405540"/>
                <a:gd name="connsiteY6" fmla="*/ 22835 h 1682848"/>
                <a:gd name="connsiteX7" fmla="*/ 4405540 w 4405540"/>
                <a:gd name="connsiteY7" fmla="*/ 1682848 h 1682848"/>
                <a:gd name="connsiteX8" fmla="*/ 0 w 4405540"/>
                <a:gd name="connsiteY8" fmla="*/ 1682848 h 1682848"/>
                <a:gd name="connsiteX9" fmla="*/ 0 w 4405540"/>
                <a:gd name="connsiteY9" fmla="*/ 170680 h 168284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4405540" h="1682848">
                  <a:moveTo>
                    <a:pt x="0" y="170680"/>
                  </a:moveTo>
                  <a:lnTo>
                    <a:pt x="869578" y="176629"/>
                  </a:lnTo>
                  <a:lnTo>
                    <a:pt x="904487" y="1172916"/>
                  </a:lnTo>
                  <a:lnTo>
                    <a:pt x="2629619" y="1159267"/>
                  </a:lnTo>
                  <a:lnTo>
                    <a:pt x="2600069" y="176629"/>
                  </a:lnTo>
                  <a:lnTo>
                    <a:pt x="2586733" y="0"/>
                  </a:lnTo>
                  <a:lnTo>
                    <a:pt x="4402218" y="22835"/>
                  </a:lnTo>
                  <a:cubicBezTo>
                    <a:pt x="4403325" y="576173"/>
                    <a:pt x="4404433" y="1129510"/>
                    <a:pt x="4405540" y="1682848"/>
                  </a:cubicBezTo>
                  <a:lnTo>
                    <a:pt x="0" y="1682848"/>
                  </a:lnTo>
                  <a:lnTo>
                    <a:pt x="0" y="170680"/>
                  </a:lnTo>
                  <a:close/>
                </a:path>
              </a:pathLst>
            </a:custGeom>
            <a:gradFill flip="none" rotWithShape="1">
              <a:gsLst>
                <a:gs pos="0">
                  <a:srgbClr val="00B0F0">
                    <a:tint val="66000"/>
                    <a:satMod val="160000"/>
                  </a:srgbClr>
                </a:gs>
                <a:gs pos="50000">
                  <a:srgbClr val="00B0F0">
                    <a:tint val="44500"/>
                    <a:satMod val="160000"/>
                  </a:srgbClr>
                </a:gs>
                <a:gs pos="100000">
                  <a:srgbClr val="00B0F0">
                    <a:tint val="23500"/>
                    <a:satMod val="160000"/>
                  </a:srgbClr>
                </a:gs>
              </a:gsLst>
              <a:lin ang="16200000" scaled="1"/>
              <a:tileRect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1907704" y="3975976"/>
              <a:ext cx="864000" cy="216024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Obdélník 3"/>
            <p:cNvSpPr/>
            <p:nvPr/>
          </p:nvSpPr>
          <p:spPr>
            <a:xfrm>
              <a:off x="4499992" y="3903968"/>
              <a:ext cx="1800200" cy="432048"/>
            </a:xfrm>
            <a:prstGeom prst="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5" name="Přímá spojnice se šipkou 4"/>
            <p:cNvCxnSpPr/>
            <p:nvPr/>
          </p:nvCxnSpPr>
          <p:spPr>
            <a:xfrm flipH="1">
              <a:off x="2339752" y="3615936"/>
              <a:ext cx="48" cy="360000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6" name="Přímá spojnice se šipkou 5"/>
            <p:cNvCxnSpPr/>
            <p:nvPr/>
          </p:nvCxnSpPr>
          <p:spPr>
            <a:xfrm flipH="1" flipV="1">
              <a:off x="5364088" y="4119992"/>
              <a:ext cx="18048" cy="1440000"/>
            </a:xfrm>
            <a:prstGeom prst="straightConnector1">
              <a:avLst/>
            </a:prstGeom>
            <a:ln w="28575">
              <a:solidFill>
                <a:srgbClr val="C00000"/>
              </a:solidFill>
              <a:tailEnd type="arrow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>
              <a:endCxn id="2" idx="1"/>
            </p:cNvCxnSpPr>
            <p:nvPr/>
          </p:nvCxnSpPr>
          <p:spPr>
            <a:xfrm>
              <a:off x="2771799" y="3687944"/>
              <a:ext cx="5483" cy="438563"/>
            </a:xfrm>
            <a:prstGeom prst="line">
              <a:avLst/>
            </a:prstGeom>
            <a:ln>
              <a:solidFill>
                <a:schemeClr val="tx2">
                  <a:lumMod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6300192" y="3543928"/>
              <a:ext cx="2641" cy="654588"/>
            </a:xfrm>
            <a:prstGeom prst="line">
              <a:avLst/>
            </a:prstGeom>
            <a:ln>
              <a:solidFill>
                <a:schemeClr val="tx2">
                  <a:lumMod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/>
            <p:cNvCxnSpPr/>
            <p:nvPr/>
          </p:nvCxnSpPr>
          <p:spPr>
            <a:xfrm>
              <a:off x="1907704" y="3759952"/>
              <a:ext cx="5483" cy="438564"/>
            </a:xfrm>
            <a:prstGeom prst="line">
              <a:avLst/>
            </a:prstGeom>
            <a:ln>
              <a:solidFill>
                <a:schemeClr val="tx2">
                  <a:lumMod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/>
            <p:cNvCxnSpPr/>
            <p:nvPr/>
          </p:nvCxnSpPr>
          <p:spPr>
            <a:xfrm>
              <a:off x="4499992" y="3543928"/>
              <a:ext cx="5483" cy="582580"/>
            </a:xfrm>
            <a:prstGeom prst="line">
              <a:avLst/>
            </a:prstGeom>
            <a:ln>
              <a:solidFill>
                <a:schemeClr val="tx2">
                  <a:lumMod val="1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ovéPole 17"/>
          <p:cNvSpPr txBox="1"/>
          <p:nvPr/>
        </p:nvSpPr>
        <p:spPr>
          <a:xfrm>
            <a:off x="611560" y="213285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</a:t>
            </a:r>
            <a:r>
              <a:rPr lang="cs-CZ" baseline="-25000" dirty="0" smtClean="0">
                <a:solidFill>
                  <a:srgbClr val="C00000"/>
                </a:solidFill>
              </a:rPr>
              <a:t>1</a:t>
            </a:r>
            <a:endParaRPr lang="cs-CZ" baseline="-25000" dirty="0">
              <a:solidFill>
                <a:srgbClr val="C0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843808" y="191683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S</a:t>
            </a:r>
            <a:r>
              <a:rPr lang="cs-CZ" baseline="-25000" dirty="0" smtClean="0">
                <a:solidFill>
                  <a:srgbClr val="C00000"/>
                </a:solidFill>
              </a:rPr>
              <a:t>2</a:t>
            </a:r>
            <a:endParaRPr lang="cs-CZ" baseline="-25000" dirty="0">
              <a:solidFill>
                <a:srgbClr val="C0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71600" y="1412776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F</a:t>
            </a:r>
            <a:r>
              <a:rPr lang="cs-CZ" baseline="-25000" dirty="0" smtClean="0">
                <a:solidFill>
                  <a:srgbClr val="C00000"/>
                </a:solidFill>
              </a:rPr>
              <a:t>1</a:t>
            </a:r>
            <a:endParaRPr lang="cs-CZ" baseline="-250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915816" y="2636912"/>
            <a:ext cx="5760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F</a:t>
            </a:r>
            <a:r>
              <a:rPr lang="cs-CZ" baseline="-25000" dirty="0" smtClean="0">
                <a:solidFill>
                  <a:srgbClr val="C00000"/>
                </a:solidFill>
              </a:rPr>
              <a:t>2</a:t>
            </a:r>
            <a:endParaRPr lang="cs-CZ" baseline="-25000" dirty="0">
              <a:solidFill>
                <a:srgbClr val="C000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5004048" y="2204864"/>
                <a:ext cx="792088" cy="485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p</a:t>
                </a:r>
                <a:r>
                  <a:rPr lang="cs-CZ" baseline="-25000" dirty="0" smtClean="0">
                    <a:solidFill>
                      <a:schemeClr val="bg1"/>
                    </a:solidFill>
                  </a:rPr>
                  <a:t>1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𝐹</m:t>
                        </m:r>
                        <m:r>
                          <a:rPr lang="cs-CZ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04048" y="2204864"/>
                <a:ext cx="792088" cy="485967"/>
              </a:xfrm>
              <a:prstGeom prst="rect">
                <a:avLst/>
              </a:prstGeom>
              <a:blipFill rotWithShape="1">
                <a:blip r:embed="rId2"/>
                <a:stretch>
                  <a:fillRect l="-6923" b="-75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5868144" y="2204864"/>
                <a:ext cx="1008112" cy="4859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solidFill>
                      <a:schemeClr val="bg1"/>
                    </a:solidFill>
                  </a:rPr>
                  <a:t>p</a:t>
                </a:r>
                <a:r>
                  <a:rPr lang="cs-CZ" baseline="-25000" dirty="0" smtClean="0">
                    <a:solidFill>
                      <a:schemeClr val="bg1"/>
                    </a:solidFill>
                  </a:rPr>
                  <a:t>2</a:t>
                </a:r>
                <a:r>
                  <a:rPr lang="cs-CZ" dirty="0" smtClean="0">
                    <a:solidFill>
                      <a:schemeClr val="bg1"/>
                    </a:solidFill>
                  </a:rPr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𝐹</m:t>
                        </m:r>
                        <m:r>
                          <a:rPr lang="cs-CZ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204864"/>
                <a:ext cx="1008112" cy="485967"/>
              </a:xfrm>
              <a:prstGeom prst="rect">
                <a:avLst/>
              </a:prstGeom>
              <a:blipFill rotWithShape="1">
                <a:blip r:embed="rId3"/>
                <a:stretch>
                  <a:fillRect l="-5455" b="-75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5436096" y="2852936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</a:t>
            </a:r>
            <a:r>
              <a:rPr lang="cs-CZ" baseline="-25000" dirty="0" smtClean="0">
                <a:solidFill>
                  <a:schemeClr val="bg1"/>
                </a:solidFill>
              </a:rPr>
              <a:t>1</a:t>
            </a:r>
            <a:r>
              <a:rPr lang="cs-CZ" dirty="0" smtClean="0">
                <a:solidFill>
                  <a:schemeClr val="bg1"/>
                </a:solidFill>
              </a:rPr>
              <a:t> = p</a:t>
            </a:r>
            <a:r>
              <a:rPr lang="cs-CZ" baseline="-25000" dirty="0" smtClean="0">
                <a:solidFill>
                  <a:schemeClr val="bg1"/>
                </a:solidFill>
              </a:rPr>
              <a:t>2</a:t>
            </a:r>
            <a:endParaRPr lang="cs-CZ" baseline="-250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5436096" y="3284984"/>
                <a:ext cx="1008112" cy="617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𝐹</m:t>
                        </m:r>
                        <m:r>
                          <a:rPr lang="cs-CZ" sz="2400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400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chemeClr val="bg1"/>
                    </a:solidFill>
                  </a:rPr>
                  <a:t> =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𝐹</m:t>
                        </m:r>
                        <m:r>
                          <a:rPr lang="cs-CZ" sz="2400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400" b="0" i="1" baseline="-25000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sz="24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96" y="3284984"/>
                <a:ext cx="1008112" cy="617220"/>
              </a:xfrm>
              <a:prstGeom prst="rect">
                <a:avLst/>
              </a:prstGeom>
              <a:blipFill rotWithShape="1">
                <a:blip r:embed="rId4"/>
                <a:stretch>
                  <a:fillRect b="-792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5292080" y="4077072"/>
                <a:ext cx="1008112" cy="693523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>
                    <a:solidFill>
                      <a:schemeClr val="bg1"/>
                    </a:solidFill>
                  </a:rPr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400" b="0" i="1" baseline="-2500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𝑆</m:t>
                        </m:r>
                        <m:r>
                          <a:rPr lang="cs-CZ" sz="2400" b="0" i="1" baseline="-2500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1</m:t>
                        </m:r>
                      </m:den>
                    </m:f>
                  </m:oMath>
                </a14:m>
                <a:r>
                  <a:rPr lang="cs-CZ" sz="2400" dirty="0" smtClean="0">
                    <a:solidFill>
                      <a:srgbClr val="C00000"/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40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400" b="0" i="1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𝐹</m:t>
                        </m:r>
                        <m:r>
                          <a:rPr lang="cs-CZ" sz="2400" b="0" i="1" baseline="-25000" smtClean="0">
                            <a:solidFill>
                              <a:srgbClr val="C00000"/>
                            </a:solidFill>
                            <a:latin typeface="Cambria Math"/>
                          </a:rPr>
                          <m:t>2</m:t>
                        </m:r>
                      </m:num>
                      <m:den>
                        <m:eqArr>
                          <m:eqArrPr>
                            <m:ctrlPr>
                              <a:rPr lang="cs-CZ" sz="2400" b="0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</m:ctrlPr>
                          </m:eqArrPr>
                          <m:e>
                            <m:r>
                              <a:rPr lang="cs-CZ" sz="2400" b="0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 </m:t>
                            </m:r>
                          </m:e>
                          <m:e>
                            <m:r>
                              <a:rPr lang="cs-CZ" sz="2400" b="0" i="1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𝐹</m:t>
                            </m:r>
                            <m:r>
                              <a:rPr lang="cs-CZ" sz="2400" b="0" i="1" baseline="-2500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1</m:t>
                            </m:r>
                          </m:e>
                          <m:e>
                            <m:r>
                              <a:rPr lang="cs-CZ" sz="2400" b="0" i="1" baseline="-25000" smtClean="0">
                                <a:solidFill>
                                  <a:srgbClr val="C00000"/>
                                </a:solidFill>
                                <a:latin typeface="Cambria Math"/>
                              </a:rPr>
                              <m:t> </m:t>
                            </m:r>
                          </m:e>
                        </m:eqArr>
                      </m:den>
                    </m:f>
                  </m:oMath>
                </a14:m>
                <a:endParaRPr lang="cs-CZ" sz="2400" dirty="0">
                  <a:solidFill>
                    <a:srgbClr val="C00000"/>
                  </a:solidFill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92080" y="4077072"/>
                <a:ext cx="1008112" cy="69352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solidFill>
                  <a:srgbClr val="C0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TextovéPole 26"/>
          <p:cNvSpPr txBox="1"/>
          <p:nvPr/>
        </p:nvSpPr>
        <p:spPr>
          <a:xfrm>
            <a:off x="3419872" y="692696"/>
            <a:ext cx="25922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</a:rPr>
              <a:t>Hydraulický lis</a:t>
            </a:r>
            <a:endParaRPr lang="cs-CZ" sz="24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827584" y="5013176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Kolikrát je větší plocha pístu, tolikrát je větší tlaková síla.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33682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  <p:bldP spid="25" grpId="0"/>
      <p:bldP spid="26" grpId="0" animBg="1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http://www.makronet.cz/Fotografie/Zbozi/Original/26820M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3091" l="2853" r="8994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-1035496"/>
            <a:ext cx="4923763" cy="40667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maritime.org/fleetsub/hydr/img/fig1-13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BFBFB"/>
              </a:clrFrom>
              <a:clrTo>
                <a:srgbClr val="FBFBFB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29000"/>
            <a:ext cx="4124325" cy="2990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http://www.emg-cestina.com/_machines/images/30t.jp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026" b="100000" l="3750" r="99167">
                        <a14:foregroundMark x1="77500" y1="18974" x2="77500" y2="18974"/>
                        <a14:foregroundMark x1="75833" y1="21795" x2="77083" y2="1128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556792"/>
            <a:ext cx="2286000" cy="3714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13897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582341"/>
            <a:ext cx="756084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Zdroj textů a  </a:t>
            </a:r>
            <a:r>
              <a:rPr lang="cs-CZ" dirty="0">
                <a:solidFill>
                  <a:schemeClr val="bg1"/>
                </a:solidFill>
              </a:rPr>
              <a:t>obrázků – galerie </a:t>
            </a:r>
            <a:r>
              <a:rPr lang="cs-CZ" dirty="0" smtClean="0">
                <a:solidFill>
                  <a:schemeClr val="bg1"/>
                </a:solidFill>
              </a:rPr>
              <a:t>Microsoft</a:t>
            </a:r>
          </a:p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http://cs.wikipedia.org/wiki/Pascal%C5%AFv_z%C3%A1kon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3"/>
              </a:rPr>
              <a:t>http://cs.wikipedia.org/wiki/Hydraulick%C3%BD_lis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4"/>
              </a:rPr>
              <a:t>http://www.makronet.cz/zbozi/5209/Hydraulicky--zvedak---hever--pojiz-2t-130-345mm-9k.htm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5"/>
              </a:rPr>
              <a:t>http://www.maritime.org/fleetsub/hydr/chap1.htm</a:t>
            </a:r>
            <a:endParaRPr lang="cs-CZ" dirty="0" smtClean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  <a:hlinkClick r:id="rId6"/>
              </a:rPr>
              <a:t>http://www.emg-cestina.com/main.php?rub=3&amp;srub=6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Vytvořeno jako DUM do předmětu fyzika na </a:t>
            </a:r>
            <a:r>
              <a:rPr lang="cs-CZ" smtClean="0">
                <a:solidFill>
                  <a:schemeClr val="bg1"/>
                </a:solidFill>
              </a:rPr>
              <a:t>Základní škole </a:t>
            </a:r>
            <a:r>
              <a:rPr lang="cs-CZ" dirty="0">
                <a:solidFill>
                  <a:schemeClr val="bg1"/>
                </a:solidFill>
              </a:rPr>
              <a:t>a Mateřské škole </a:t>
            </a:r>
            <a:r>
              <a:rPr lang="en-GB" dirty="0" smtClean="0">
                <a:solidFill>
                  <a:schemeClr val="bg1"/>
                </a:solidFill>
              </a:rPr>
              <a:t>17.listopadu </a:t>
            </a:r>
            <a:r>
              <a:rPr lang="en-GB" dirty="0">
                <a:solidFill>
                  <a:schemeClr val="bg1"/>
                </a:solidFill>
              </a:rPr>
              <a:t>1325, </a:t>
            </a:r>
            <a:r>
              <a:rPr lang="en-GB" dirty="0" err="1">
                <a:solidFill>
                  <a:schemeClr val="bg1"/>
                </a:solidFill>
              </a:rPr>
              <a:t>příspěvková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bg1"/>
                </a:solidFill>
              </a:rPr>
              <a:t>organizace</a:t>
            </a:r>
            <a:r>
              <a:rPr lang="cs-CZ" dirty="0">
                <a:solidFill>
                  <a:schemeClr val="bg1"/>
                </a:solidFill>
              </a:rPr>
              <a:t> , Mladá Boleslav pro sedmý </a:t>
            </a:r>
            <a:r>
              <a:rPr lang="cs-CZ" dirty="0" smtClean="0">
                <a:solidFill>
                  <a:schemeClr val="bg1"/>
                </a:solidFill>
              </a:rPr>
              <a:t> a devátý ročník </a:t>
            </a:r>
            <a:r>
              <a:rPr lang="cs-CZ" dirty="0">
                <a:solidFill>
                  <a:schemeClr val="bg1"/>
                </a:solidFill>
              </a:rPr>
              <a:t>základní školy.</a:t>
            </a:r>
          </a:p>
          <a:p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Materiál slouží k doplnění </a:t>
            </a:r>
            <a:r>
              <a:rPr lang="cs-CZ" dirty="0" smtClean="0">
                <a:solidFill>
                  <a:schemeClr val="bg1"/>
                </a:solidFill>
              </a:rPr>
              <a:t>výkladu hydraulický lis.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>
                <a:solidFill>
                  <a:schemeClr val="bg1"/>
                </a:solidFill>
              </a:rPr>
              <a:t>Materiál doporučuji prezentovat pomocí dataprojektoru.</a:t>
            </a:r>
          </a:p>
          <a:p>
            <a:r>
              <a:rPr lang="cs-CZ" dirty="0">
                <a:solidFill>
                  <a:schemeClr val="bg1"/>
                </a:solidFill>
              </a:rPr>
              <a:t>Materiál byl vytvořen a pilotován ve I. pololetí školního roku </a:t>
            </a:r>
            <a:r>
              <a:rPr lang="cs-CZ" dirty="0" smtClean="0">
                <a:solidFill>
                  <a:schemeClr val="bg1"/>
                </a:solidFill>
              </a:rPr>
              <a:t>2012/2013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1163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307</TotalTime>
  <Words>333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Brooklet</vt:lpstr>
      <vt:lpstr>     </vt:lpstr>
      <vt:lpstr>Pascalův zákon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</dc:title>
  <dc:creator>Monika</dc:creator>
  <cp:lastModifiedBy>Vlasta Skořepová</cp:lastModifiedBy>
  <cp:revision>19</cp:revision>
  <dcterms:created xsi:type="dcterms:W3CDTF">2012-10-18T16:40:43Z</dcterms:created>
  <dcterms:modified xsi:type="dcterms:W3CDTF">2012-11-22T12:56:16Z</dcterms:modified>
</cp:coreProperties>
</file>