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28" r:id="rId1"/>
  </p:sldMasterIdLst>
  <p:notesMasterIdLst>
    <p:notesMasterId r:id="rId9"/>
  </p:notesMasterIdLst>
  <p:sldIdLst>
    <p:sldId id="289" r:id="rId2"/>
    <p:sldId id="290" r:id="rId3"/>
    <p:sldId id="293" r:id="rId4"/>
    <p:sldId id="294" r:id="rId5"/>
    <p:sldId id="295" r:id="rId6"/>
    <p:sldId id="296" r:id="rId7"/>
    <p:sldId id="292" r:id="rId8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0066"/>
    <a:srgbClr val="FF6699"/>
    <a:srgbClr val="FF66CC"/>
    <a:srgbClr val="FF66FF"/>
    <a:srgbClr val="FF33CC"/>
    <a:srgbClr val="FF3300"/>
    <a:srgbClr val="99FF33"/>
    <a:srgbClr val="D3B857"/>
    <a:srgbClr val="FFFF00"/>
    <a:srgbClr val="FFFF6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588" autoAdjust="0"/>
    <p:restoredTop sz="93779" autoAdjust="0"/>
  </p:normalViewPr>
  <p:slideViewPr>
    <p:cSldViewPr>
      <p:cViewPr>
        <p:scale>
          <a:sx n="91" d="100"/>
          <a:sy n="91" d="100"/>
        </p:scale>
        <p:origin x="-786" y="504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218A3E9-25C1-498A-8E51-4FEF8159FF2C}" type="datetimeFigureOut">
              <a:rPr lang="cs-CZ" smtClean="0"/>
              <a:pPr/>
              <a:t>8.12.2012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FC6EBE8-6D38-4A62-BB11-0762BD97FCB9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78004973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FC6EBE8-6D38-4A62-BB11-0762BD97FCB9}" type="slidenum">
              <a:rPr lang="cs-CZ" smtClean="0"/>
              <a:pPr/>
              <a:t>1</a:t>
            </a:fld>
            <a:endParaRPr lang="cs-CZ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FC6EBE8-6D38-4A62-BB11-0762BD97FCB9}" type="slidenum">
              <a:rPr lang="cs-CZ" smtClean="0"/>
              <a:pPr/>
              <a:t>2</a:t>
            </a:fld>
            <a:endParaRPr lang="cs-CZ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39AA9C-FDE1-470C-ACB6-A36FB9AF63FE}" type="datetimeFigureOut">
              <a:rPr lang="cs-CZ" smtClean="0"/>
              <a:pPr/>
              <a:t>8.12.2012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989EB2-3F42-4D45-8600-86BF2ED41E9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cover/>
  </p:transition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39AA9C-FDE1-470C-ACB6-A36FB9AF63FE}" type="datetimeFigureOut">
              <a:rPr lang="cs-CZ" smtClean="0"/>
              <a:pPr/>
              <a:t>8.12.2012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989EB2-3F42-4D45-8600-86BF2ED41E9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cover/>
  </p:transition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39AA9C-FDE1-470C-ACB6-A36FB9AF63FE}" type="datetimeFigureOut">
              <a:rPr lang="cs-CZ" smtClean="0"/>
              <a:pPr/>
              <a:t>8.12.2012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989EB2-3F42-4D45-8600-86BF2ED41E9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cover/>
  </p:transition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39AA9C-FDE1-470C-ACB6-A36FB9AF63FE}" type="datetimeFigureOut">
              <a:rPr lang="cs-CZ" smtClean="0"/>
              <a:pPr/>
              <a:t>8.12.2012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989EB2-3F42-4D45-8600-86BF2ED41E9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cover/>
  </p:transition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39AA9C-FDE1-470C-ACB6-A36FB9AF63FE}" type="datetimeFigureOut">
              <a:rPr lang="cs-CZ" smtClean="0"/>
              <a:pPr/>
              <a:t>8.12.2012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989EB2-3F42-4D45-8600-86BF2ED41E9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cover/>
  </p:transition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39AA9C-FDE1-470C-ACB6-A36FB9AF63FE}" type="datetimeFigureOut">
              <a:rPr lang="cs-CZ" smtClean="0"/>
              <a:pPr/>
              <a:t>8.12.2012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989EB2-3F42-4D45-8600-86BF2ED41E9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cover/>
  </p:transition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39AA9C-FDE1-470C-ACB6-A36FB9AF63FE}" type="datetimeFigureOut">
              <a:rPr lang="cs-CZ" smtClean="0"/>
              <a:pPr/>
              <a:t>8.12.2012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989EB2-3F42-4D45-8600-86BF2ED41E9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cover/>
  </p:transition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39AA9C-FDE1-470C-ACB6-A36FB9AF63FE}" type="datetimeFigureOut">
              <a:rPr lang="cs-CZ" smtClean="0"/>
              <a:pPr/>
              <a:t>8.12.2012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989EB2-3F42-4D45-8600-86BF2ED41E9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cover/>
  </p:transition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39AA9C-FDE1-470C-ACB6-A36FB9AF63FE}" type="datetimeFigureOut">
              <a:rPr lang="cs-CZ" smtClean="0"/>
              <a:pPr/>
              <a:t>8.12.2012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989EB2-3F42-4D45-8600-86BF2ED41E9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cover/>
  </p:transition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39AA9C-FDE1-470C-ACB6-A36FB9AF63FE}" type="datetimeFigureOut">
              <a:rPr lang="cs-CZ" smtClean="0"/>
              <a:pPr/>
              <a:t>8.12.2012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989EB2-3F42-4D45-8600-86BF2ED41E9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cover/>
  </p:transition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39AA9C-FDE1-470C-ACB6-A36FB9AF63FE}" type="datetimeFigureOut">
              <a:rPr lang="cs-CZ" smtClean="0"/>
              <a:pPr/>
              <a:t>8.12.2012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989EB2-3F42-4D45-8600-86BF2ED41E9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cover/>
  </p:transition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B0F0">
            <a:alpha val="10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339AA9C-FDE1-470C-ACB6-A36FB9AF63FE}" type="datetimeFigureOut">
              <a:rPr lang="cs-CZ" smtClean="0"/>
              <a:pPr/>
              <a:t>8.12.2012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1989EB2-3F42-4D45-8600-86BF2ED41E9F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29" r:id="rId1"/>
    <p:sldLayoutId id="2147483830" r:id="rId2"/>
    <p:sldLayoutId id="2147483831" r:id="rId3"/>
    <p:sldLayoutId id="2147483832" r:id="rId4"/>
    <p:sldLayoutId id="2147483833" r:id="rId5"/>
    <p:sldLayoutId id="2147483834" r:id="rId6"/>
    <p:sldLayoutId id="2147483835" r:id="rId7"/>
    <p:sldLayoutId id="2147483836" r:id="rId8"/>
    <p:sldLayoutId id="2147483837" r:id="rId9"/>
    <p:sldLayoutId id="2147483838" r:id="rId10"/>
    <p:sldLayoutId id="2147483839" r:id="rId11"/>
  </p:sldLayoutIdLst>
  <p:transition spd="slow">
    <p:cover/>
  </p:transition>
  <p:timing>
    <p:tnLst>
      <p:par>
        <p:cTn id="1" dur="indefinite" restart="never" nodeType="tmRoot"/>
      </p:par>
    </p:tnLst>
  </p:timing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jp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8.jpg"/><Relationship Id="rId4" Type="http://schemas.openxmlformats.org/officeDocument/2006/relationships/image" Target="../media/image7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g"/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2.jpeg"/><Relationship Id="rId4" Type="http://schemas.openxmlformats.org/officeDocument/2006/relationships/image" Target="../media/image11.jpg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Tabulka 4"/>
          <p:cNvGraphicFramePr>
            <a:graphicFrameLocks noGrp="1"/>
          </p:cNvGraphicFramePr>
          <p:nvPr/>
        </p:nvGraphicFramePr>
        <p:xfrm>
          <a:off x="1547664" y="2132856"/>
          <a:ext cx="6264696" cy="1738514"/>
        </p:xfrm>
        <a:graphic>
          <a:graphicData uri="http://schemas.openxmlformats.org/drawingml/2006/table">
            <a:tbl>
              <a:tblPr/>
              <a:tblGrid>
                <a:gridCol w="2006236"/>
                <a:gridCol w="4258460"/>
              </a:tblGrid>
              <a:tr h="605301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2000" b="1" dirty="0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Times New Roman"/>
                        </a:rPr>
                        <a:t>Název školy</a:t>
                      </a:r>
                      <a:endParaRPr lang="cs-CZ" sz="2000" b="1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2000" b="1" dirty="0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Times New Roman"/>
                        </a:rPr>
                        <a:t>ZÁKLADNÍ ŠKOLA, JIČÍN, HUSOVA 170</a:t>
                      </a:r>
                      <a:endParaRPr lang="cs-CZ" sz="2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32173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2000" b="1" dirty="0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Times New Roman"/>
                        </a:rPr>
                        <a:t>Číslo projektu</a:t>
                      </a:r>
                      <a:endParaRPr lang="cs-CZ" sz="2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2000" b="1" dirty="0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Times New Roman"/>
                        </a:rPr>
                        <a:t>CZ.1.07/1.4.00/21.2862</a:t>
                      </a:r>
                      <a:endParaRPr lang="cs-CZ" sz="2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690717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2000" b="1" dirty="0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Times New Roman"/>
                        </a:rPr>
                        <a:t>Číslo a název klíčové aktivity</a:t>
                      </a:r>
                      <a:endParaRPr lang="cs-CZ" sz="2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2000" b="1" dirty="0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Times New Roman"/>
                        </a:rPr>
                        <a:t>3.2 Inovace a zkvalitnění výuky prostřednictvím ICT</a:t>
                      </a:r>
                      <a:endParaRPr lang="cs-CZ" sz="2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627784" y="548680"/>
            <a:ext cx="3767138" cy="1328738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</p:spPr>
      </p:pic>
      <p:sp>
        <p:nvSpPr>
          <p:cNvPr id="4" name="TextovéPole 3"/>
          <p:cNvSpPr txBox="1"/>
          <p:nvPr/>
        </p:nvSpPr>
        <p:spPr>
          <a:xfrm>
            <a:off x="899592" y="4581128"/>
            <a:ext cx="7128792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 smtClean="0"/>
              <a:t>Název DUM:  </a:t>
            </a:r>
            <a:r>
              <a:rPr lang="cs-CZ" dirty="0" smtClean="0"/>
              <a:t>VY_32_INOVACE_XV_2_11_ </a:t>
            </a:r>
            <a:r>
              <a:rPr lang="cs-CZ" dirty="0"/>
              <a:t>H</a:t>
            </a:r>
            <a:r>
              <a:rPr lang="cs-CZ" dirty="0" smtClean="0"/>
              <a:t>udební nástroje strunné</a:t>
            </a:r>
            <a:endParaRPr lang="cs-CZ" dirty="0" smtClean="0"/>
          </a:p>
          <a:p>
            <a:endParaRPr lang="cs-CZ" b="1" dirty="0" smtClean="0"/>
          </a:p>
          <a:p>
            <a:r>
              <a:rPr lang="cs-CZ" b="1" dirty="0" smtClean="0"/>
              <a:t>Šablona číslo:  </a:t>
            </a:r>
            <a:r>
              <a:rPr lang="cs-CZ" dirty="0" smtClean="0"/>
              <a:t>XV </a:t>
            </a:r>
            <a:r>
              <a:rPr lang="cs-CZ" b="1" dirty="0" smtClean="0"/>
              <a:t>             Sada číslo:    </a:t>
            </a:r>
            <a:r>
              <a:rPr lang="cs-CZ" dirty="0" smtClean="0"/>
              <a:t>2</a:t>
            </a:r>
            <a:r>
              <a:rPr lang="cs-CZ" b="1" dirty="0" smtClean="0"/>
              <a:t>            Pořadové číslo DUM:   </a:t>
            </a:r>
            <a:r>
              <a:rPr lang="cs-CZ" dirty="0" smtClean="0"/>
              <a:t>11</a:t>
            </a:r>
          </a:p>
          <a:p>
            <a:endParaRPr lang="cs-CZ" b="1" dirty="0" smtClean="0"/>
          </a:p>
          <a:p>
            <a:r>
              <a:rPr lang="cs-CZ" b="1" dirty="0" smtClean="0"/>
              <a:t>Autor:  </a:t>
            </a:r>
            <a:r>
              <a:rPr lang="cs-CZ" dirty="0" smtClean="0"/>
              <a:t>Mgr. Eva Komárková</a:t>
            </a:r>
            <a:endParaRPr lang="cs-CZ" dirty="0"/>
          </a:p>
        </p:txBody>
      </p:sp>
    </p:spTree>
  </p:cSld>
  <p:clrMapOvr>
    <a:masterClrMapping/>
  </p:clrMapOvr>
  <p:transition spd="slow">
    <p:cover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délník 3"/>
          <p:cNvSpPr/>
          <p:nvPr/>
        </p:nvSpPr>
        <p:spPr>
          <a:xfrm>
            <a:off x="683568" y="764704"/>
            <a:ext cx="7416824" cy="60324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b="1" dirty="0" smtClean="0"/>
              <a:t>Anotace:   </a:t>
            </a:r>
            <a:r>
              <a:rPr lang="cs-CZ" sz="1600" dirty="0" smtClean="0"/>
              <a:t>Prezentace je určená k procvičení znalosti  názvů strunných hudebních nástrojů.</a:t>
            </a:r>
          </a:p>
          <a:p>
            <a:r>
              <a:rPr lang="cs-CZ" dirty="0" smtClean="0"/>
              <a:t/>
            </a:r>
            <a:br>
              <a:rPr lang="cs-CZ" dirty="0" smtClean="0"/>
            </a:br>
            <a:r>
              <a:rPr lang="cs-CZ" b="1" dirty="0" smtClean="0"/>
              <a:t>Očekávaný výstup</a:t>
            </a:r>
            <a:r>
              <a:rPr lang="cs-CZ" sz="1600" b="1" dirty="0" smtClean="0"/>
              <a:t>:   </a:t>
            </a:r>
            <a:r>
              <a:rPr lang="cs-CZ" sz="1600" dirty="0" smtClean="0"/>
              <a:t>Žáci umí pojmenovat </a:t>
            </a:r>
            <a:r>
              <a:rPr lang="cs-CZ" sz="1600" dirty="0" smtClean="0"/>
              <a:t>jednotlivé hudební </a:t>
            </a:r>
            <a:r>
              <a:rPr lang="cs-CZ" sz="1600" dirty="0" smtClean="0"/>
              <a:t>nástroje a umí je zařadit do příslušné skupiny hudebních nástrojů. </a:t>
            </a:r>
          </a:p>
          <a:p>
            <a:r>
              <a:rPr lang="cs-CZ" dirty="0" smtClean="0"/>
              <a:t/>
            </a:r>
            <a:br>
              <a:rPr lang="cs-CZ" dirty="0" smtClean="0"/>
            </a:br>
            <a:r>
              <a:rPr lang="cs-CZ" b="1" dirty="0" smtClean="0"/>
              <a:t>Druh učebního materiálu:   </a:t>
            </a:r>
            <a:r>
              <a:rPr lang="cs-CZ" sz="1600" dirty="0" smtClean="0"/>
              <a:t>prezentace</a:t>
            </a:r>
          </a:p>
          <a:p>
            <a:r>
              <a:rPr lang="cs-CZ" dirty="0" smtClean="0"/>
              <a:t/>
            </a:r>
            <a:br>
              <a:rPr lang="cs-CZ" dirty="0" smtClean="0"/>
            </a:br>
            <a:r>
              <a:rPr lang="cs-CZ" b="1" dirty="0" smtClean="0"/>
              <a:t>Typická věková skupina:  </a:t>
            </a:r>
            <a:r>
              <a:rPr lang="cs-CZ" sz="1600" dirty="0" smtClean="0"/>
              <a:t>7 - 8 let</a:t>
            </a:r>
          </a:p>
          <a:p>
            <a:r>
              <a:rPr lang="cs-CZ" dirty="0" smtClean="0"/>
              <a:t/>
            </a:r>
            <a:br>
              <a:rPr lang="cs-CZ" dirty="0" smtClean="0"/>
            </a:br>
            <a:r>
              <a:rPr lang="cs-CZ" b="1" dirty="0" smtClean="0"/>
              <a:t>Klíčová slova:  </a:t>
            </a:r>
            <a:r>
              <a:rPr lang="cs-CZ" sz="1600" dirty="0" smtClean="0"/>
              <a:t>strunné nástroje – smyčcové, klávesové a drnkací</a:t>
            </a:r>
          </a:p>
          <a:p>
            <a:r>
              <a:rPr lang="cs-CZ" dirty="0" smtClean="0"/>
              <a:t/>
            </a:r>
            <a:br>
              <a:rPr lang="cs-CZ" dirty="0" smtClean="0"/>
            </a:br>
            <a:r>
              <a:rPr lang="cs-CZ" b="1" dirty="0" smtClean="0"/>
              <a:t>Pomůcky a materiál:   </a:t>
            </a:r>
            <a:r>
              <a:rPr lang="cs-CZ" sz="1600" dirty="0" smtClean="0"/>
              <a:t>interaktivní tabule</a:t>
            </a:r>
          </a:p>
          <a:p>
            <a:r>
              <a:rPr lang="cs-CZ" dirty="0" smtClean="0"/>
              <a:t/>
            </a:r>
            <a:br>
              <a:rPr lang="cs-CZ" dirty="0" smtClean="0"/>
            </a:br>
            <a:r>
              <a:rPr lang="cs-CZ" b="1" dirty="0" smtClean="0"/>
              <a:t>Potřebný čas pro výuku DUM:  </a:t>
            </a:r>
            <a:r>
              <a:rPr lang="cs-CZ" sz="1600" dirty="0" smtClean="0"/>
              <a:t>15 minut </a:t>
            </a:r>
            <a:r>
              <a:rPr lang="cs-CZ" sz="1600" b="1" dirty="0" smtClean="0"/>
              <a:t> </a:t>
            </a:r>
            <a:r>
              <a:rPr lang="cs-CZ" dirty="0" smtClean="0"/>
              <a:t/>
            </a:r>
            <a:br>
              <a:rPr lang="cs-CZ" dirty="0" smtClean="0"/>
            </a:br>
            <a:endParaRPr lang="cs-CZ" b="1" dirty="0" smtClean="0"/>
          </a:p>
          <a:p>
            <a:r>
              <a:rPr lang="cs-CZ" b="1" dirty="0"/>
              <a:t>Metodické zhodnocení a popis práce s digitálním učebním materiálem</a:t>
            </a:r>
            <a:r>
              <a:rPr lang="cs-CZ" b="1" dirty="0" smtClean="0"/>
              <a:t>:</a:t>
            </a:r>
          </a:p>
          <a:p>
            <a:r>
              <a:rPr lang="cs-CZ" sz="1600" dirty="0" smtClean="0"/>
              <a:t>Učitel žákům pomocí prezentace hudební nástroje představí a pojmenuje, upozorňuje žáky na rozdíly mezi jednotlivými nástroji a mezi jednotlivými skupinami nástrojů.  </a:t>
            </a:r>
            <a:endParaRPr lang="cs-CZ" sz="1600" dirty="0"/>
          </a:p>
          <a:p>
            <a:r>
              <a:rPr lang="cs-CZ" sz="1600" dirty="0" smtClean="0"/>
              <a:t>   Při opětovné prezentaci se žáci pokouší sami pojmenovat nástroje.</a:t>
            </a:r>
            <a:endParaRPr lang="cs-CZ" sz="1600" b="1" dirty="0" smtClean="0"/>
          </a:p>
          <a:p>
            <a:endParaRPr lang="cs-CZ" b="1" dirty="0" smtClean="0"/>
          </a:p>
          <a:p>
            <a:r>
              <a:rPr lang="cs-CZ" b="1" dirty="0" smtClean="0"/>
              <a:t> </a:t>
            </a:r>
            <a:endParaRPr lang="cs-CZ" dirty="0"/>
          </a:p>
        </p:txBody>
      </p:sp>
    </p:spTree>
  </p:cSld>
  <p:clrMapOvr>
    <a:masterClrMapping/>
  </p:clrMapOvr>
  <p:transition spd="slow">
    <p:cover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2059740" y="764704"/>
            <a:ext cx="4384468" cy="646331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4"/>
          </a:fillRef>
          <a:effectRef idx="1">
            <a:schemeClr val="accent4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3600" dirty="0" smtClean="0"/>
              <a:t>STRUNNÉ NÁSTROJE:</a:t>
            </a:r>
            <a:endParaRPr lang="cs-CZ" sz="3600" dirty="0"/>
          </a:p>
        </p:txBody>
      </p:sp>
      <p:sp>
        <p:nvSpPr>
          <p:cNvPr id="3" name="TextovéPole 2"/>
          <p:cNvSpPr txBox="1"/>
          <p:nvPr/>
        </p:nvSpPr>
        <p:spPr>
          <a:xfrm>
            <a:off x="2267744" y="2204864"/>
            <a:ext cx="2592288" cy="584775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cs-CZ" sz="3200" dirty="0" smtClean="0"/>
              <a:t>  -  smyčcové</a:t>
            </a:r>
            <a:endParaRPr lang="cs-CZ" sz="3200" dirty="0"/>
          </a:p>
        </p:txBody>
      </p:sp>
      <p:sp>
        <p:nvSpPr>
          <p:cNvPr id="5" name="TextovéPole 4"/>
          <p:cNvSpPr txBox="1"/>
          <p:nvPr/>
        </p:nvSpPr>
        <p:spPr>
          <a:xfrm>
            <a:off x="2267502" y="3284983"/>
            <a:ext cx="2592288" cy="584775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cs-CZ" sz="3200" dirty="0" smtClean="0"/>
              <a:t>  -  klávesové</a:t>
            </a:r>
            <a:endParaRPr lang="cs-CZ" sz="3200" dirty="0"/>
          </a:p>
        </p:txBody>
      </p:sp>
      <p:sp>
        <p:nvSpPr>
          <p:cNvPr id="6" name="TextovéPole 5"/>
          <p:cNvSpPr txBox="1"/>
          <p:nvPr/>
        </p:nvSpPr>
        <p:spPr>
          <a:xfrm>
            <a:off x="2278012" y="4369459"/>
            <a:ext cx="2592288" cy="584775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cs-CZ" sz="3200" dirty="0" smtClean="0"/>
              <a:t>  -  drnkací</a:t>
            </a:r>
            <a:endParaRPr lang="cs-CZ" sz="3200" dirty="0"/>
          </a:p>
        </p:txBody>
      </p:sp>
    </p:spTree>
    <p:extLst>
      <p:ext uri="{BB962C8B-B14F-4D97-AF65-F5344CB8AC3E}">
        <p14:creationId xmlns:p14="http://schemas.microsoft.com/office/powerpoint/2010/main" val="4120258927"/>
      </p:ext>
    </p:extLst>
  </p:cSld>
  <p:clrMapOvr>
    <a:masterClrMapping/>
  </p:clrMapOvr>
  <p:transition spd="slow">
    <p:cov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000"/>
                            </p:stCondLst>
                            <p:childTnLst>
                              <p:par>
                                <p:cTn id="17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5" grpId="0" animBg="1"/>
      <p:bldP spid="6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2407021" y="441466"/>
            <a:ext cx="3528392" cy="584775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3200" dirty="0" smtClean="0"/>
              <a:t>Smyčcové nástroje</a:t>
            </a:r>
            <a:endParaRPr lang="cs-CZ" sz="3200" dirty="0"/>
          </a:p>
        </p:txBody>
      </p:sp>
      <p:pic>
        <p:nvPicPr>
          <p:cNvPr id="3" name="Obrázek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52228" y="1398824"/>
            <a:ext cx="1399792" cy="2038532"/>
          </a:xfrm>
          <a:prstGeom prst="rect">
            <a:avLst/>
          </a:prstGeom>
        </p:spPr>
      </p:pic>
      <p:pic>
        <p:nvPicPr>
          <p:cNvPr id="4" name="Obrázek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7067" y="3573016"/>
            <a:ext cx="1946860" cy="2952328"/>
          </a:xfrm>
          <a:prstGeom prst="rect">
            <a:avLst/>
          </a:prstGeom>
        </p:spPr>
      </p:pic>
      <p:pic>
        <p:nvPicPr>
          <p:cNvPr id="6" name="Obrázek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68144" y="2323280"/>
            <a:ext cx="2844323" cy="4008822"/>
          </a:xfrm>
          <a:prstGeom prst="rect">
            <a:avLst/>
          </a:prstGeom>
        </p:spPr>
      </p:pic>
      <p:sp>
        <p:nvSpPr>
          <p:cNvPr id="7" name="TextovéPole 6"/>
          <p:cNvSpPr txBox="1"/>
          <p:nvPr/>
        </p:nvSpPr>
        <p:spPr>
          <a:xfrm>
            <a:off x="1547664" y="1628855"/>
            <a:ext cx="1257253" cy="523220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cs-CZ" sz="2800" dirty="0" smtClean="0"/>
              <a:t>housle</a:t>
            </a:r>
            <a:endParaRPr lang="cs-CZ" sz="2800" dirty="0"/>
          </a:p>
        </p:txBody>
      </p:sp>
      <p:sp>
        <p:nvSpPr>
          <p:cNvPr id="9" name="TextovéPole 8"/>
          <p:cNvSpPr txBox="1"/>
          <p:nvPr/>
        </p:nvSpPr>
        <p:spPr>
          <a:xfrm>
            <a:off x="498243" y="2957574"/>
            <a:ext cx="1875683" cy="523220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cs-CZ" sz="2800" dirty="0" smtClean="0"/>
              <a:t>violoncello</a:t>
            </a:r>
            <a:endParaRPr lang="cs-CZ" sz="2800" dirty="0"/>
          </a:p>
        </p:txBody>
      </p:sp>
      <p:sp>
        <p:nvSpPr>
          <p:cNvPr id="10" name="TextovéPole 9"/>
          <p:cNvSpPr txBox="1"/>
          <p:nvPr/>
        </p:nvSpPr>
        <p:spPr>
          <a:xfrm>
            <a:off x="3851920" y="4733601"/>
            <a:ext cx="1800200" cy="523220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cs-CZ" sz="2800" dirty="0" smtClean="0"/>
              <a:t>kontrabas</a:t>
            </a:r>
            <a:endParaRPr lang="cs-CZ" sz="2800" dirty="0"/>
          </a:p>
        </p:txBody>
      </p:sp>
      <p:sp>
        <p:nvSpPr>
          <p:cNvPr id="11" name="TextovéPole 10"/>
          <p:cNvSpPr txBox="1"/>
          <p:nvPr/>
        </p:nvSpPr>
        <p:spPr>
          <a:xfrm>
            <a:off x="5220072" y="1637968"/>
            <a:ext cx="1044116" cy="523220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cs-CZ" sz="2800" dirty="0" smtClean="0"/>
              <a:t>viola</a:t>
            </a:r>
            <a:endParaRPr lang="cs-CZ" sz="2800" dirty="0"/>
          </a:p>
        </p:txBody>
      </p:sp>
    </p:spTree>
    <p:extLst>
      <p:ext uri="{BB962C8B-B14F-4D97-AF65-F5344CB8AC3E}">
        <p14:creationId xmlns:p14="http://schemas.microsoft.com/office/powerpoint/2010/main" val="267262536"/>
      </p:ext>
    </p:extLst>
  </p:cSld>
  <p:clrMapOvr>
    <a:masterClrMapping/>
  </p:clrMapOvr>
  <p:transition spd="slow">
    <p:cov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9" grpId="0" animBg="1"/>
      <p:bldP spid="10" grpId="0" animBg="1"/>
      <p:bldP spid="11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2407021" y="441466"/>
            <a:ext cx="3528392" cy="584775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3200" dirty="0" smtClean="0"/>
              <a:t>Klávesové nástroje</a:t>
            </a:r>
            <a:endParaRPr lang="cs-CZ" sz="3200" dirty="0"/>
          </a:p>
        </p:txBody>
      </p:sp>
      <p:sp>
        <p:nvSpPr>
          <p:cNvPr id="7" name="TextovéPole 6"/>
          <p:cNvSpPr txBox="1"/>
          <p:nvPr/>
        </p:nvSpPr>
        <p:spPr>
          <a:xfrm>
            <a:off x="253815" y="2078693"/>
            <a:ext cx="1328668" cy="523220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cs-CZ" sz="2800" dirty="0" smtClean="0"/>
              <a:t>pianino</a:t>
            </a:r>
            <a:endParaRPr lang="cs-CZ" sz="2800" dirty="0"/>
          </a:p>
        </p:txBody>
      </p:sp>
      <p:sp>
        <p:nvSpPr>
          <p:cNvPr id="10" name="TextovéPole 9"/>
          <p:cNvSpPr txBox="1"/>
          <p:nvPr/>
        </p:nvSpPr>
        <p:spPr>
          <a:xfrm>
            <a:off x="6769390" y="5114163"/>
            <a:ext cx="1440160" cy="523220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cs-CZ" sz="2800" dirty="0" smtClean="0"/>
              <a:t>varhany</a:t>
            </a:r>
            <a:endParaRPr lang="cs-CZ" sz="2800" dirty="0"/>
          </a:p>
        </p:txBody>
      </p:sp>
      <p:sp>
        <p:nvSpPr>
          <p:cNvPr id="11" name="TextovéPole 10"/>
          <p:cNvSpPr txBox="1"/>
          <p:nvPr/>
        </p:nvSpPr>
        <p:spPr>
          <a:xfrm>
            <a:off x="6876256" y="2204864"/>
            <a:ext cx="1044116" cy="523220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cs-CZ" sz="2800" dirty="0" smtClean="0"/>
              <a:t>klavír</a:t>
            </a:r>
            <a:endParaRPr lang="cs-CZ" sz="2800" dirty="0"/>
          </a:p>
        </p:txBody>
      </p:sp>
      <p:pic>
        <p:nvPicPr>
          <p:cNvPr id="3" name="Obrázek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71177" y="1522987"/>
            <a:ext cx="1878757" cy="2068357"/>
          </a:xfrm>
          <a:prstGeom prst="rect">
            <a:avLst/>
          </a:prstGeom>
        </p:spPr>
      </p:pic>
      <p:pic>
        <p:nvPicPr>
          <p:cNvPr id="4" name="Obrázek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07704" y="1606181"/>
            <a:ext cx="1488872" cy="1985163"/>
          </a:xfrm>
          <a:prstGeom prst="rect">
            <a:avLst/>
          </a:prstGeom>
        </p:spPr>
      </p:pic>
      <p:pic>
        <p:nvPicPr>
          <p:cNvPr id="6" name="Obrázek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82060" y="4562487"/>
            <a:ext cx="1301409" cy="1878366"/>
          </a:xfrm>
          <a:prstGeom prst="rect">
            <a:avLst/>
          </a:prstGeom>
        </p:spPr>
      </p:pic>
      <p:pic>
        <p:nvPicPr>
          <p:cNvPr id="8" name="Obrázek 7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59632" y="4005064"/>
            <a:ext cx="3357198" cy="251370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66778839"/>
      </p:ext>
    </p:extLst>
  </p:cSld>
  <p:clrMapOvr>
    <a:masterClrMapping/>
  </p:clrMapOvr>
  <p:transition spd="slow">
    <p:cov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10" grpId="0" animBg="1"/>
      <p:bldP spid="11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2407021" y="441466"/>
            <a:ext cx="3528392" cy="584775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3200" dirty="0" smtClean="0"/>
              <a:t>Drnkací nástroje </a:t>
            </a:r>
            <a:endParaRPr lang="cs-CZ" sz="3200" dirty="0"/>
          </a:p>
        </p:txBody>
      </p:sp>
      <p:sp>
        <p:nvSpPr>
          <p:cNvPr id="7" name="TextovéPole 6"/>
          <p:cNvSpPr txBox="1"/>
          <p:nvPr/>
        </p:nvSpPr>
        <p:spPr>
          <a:xfrm>
            <a:off x="253815" y="2078693"/>
            <a:ext cx="1149833" cy="523220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cs-CZ" sz="2800" dirty="0" smtClean="0"/>
              <a:t>kytara</a:t>
            </a:r>
            <a:endParaRPr lang="cs-CZ" sz="2800" dirty="0"/>
          </a:p>
        </p:txBody>
      </p:sp>
      <p:sp>
        <p:nvSpPr>
          <p:cNvPr id="10" name="TextovéPole 9"/>
          <p:cNvSpPr txBox="1"/>
          <p:nvPr/>
        </p:nvSpPr>
        <p:spPr>
          <a:xfrm>
            <a:off x="395536" y="5013176"/>
            <a:ext cx="1324744" cy="523220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cs-CZ" sz="2800" dirty="0" smtClean="0"/>
              <a:t> </a:t>
            </a:r>
            <a:r>
              <a:rPr lang="cs-CZ" sz="2800" dirty="0" err="1" smtClean="0"/>
              <a:t>banjo</a:t>
            </a:r>
            <a:endParaRPr lang="cs-CZ" sz="2800" dirty="0"/>
          </a:p>
        </p:txBody>
      </p:sp>
      <p:sp>
        <p:nvSpPr>
          <p:cNvPr id="11" name="TextovéPole 10"/>
          <p:cNvSpPr txBox="1"/>
          <p:nvPr/>
        </p:nvSpPr>
        <p:spPr>
          <a:xfrm>
            <a:off x="7167030" y="5009554"/>
            <a:ext cx="1044116" cy="523220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cs-CZ" sz="2800" dirty="0" smtClean="0"/>
              <a:t>harfa</a:t>
            </a:r>
            <a:endParaRPr lang="cs-CZ" sz="2800" dirty="0"/>
          </a:p>
        </p:txBody>
      </p:sp>
      <p:pic>
        <p:nvPicPr>
          <p:cNvPr id="5" name="Obrázek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15993" y="1523253"/>
            <a:ext cx="1687449" cy="2173724"/>
          </a:xfrm>
          <a:prstGeom prst="rect">
            <a:avLst/>
          </a:prstGeom>
        </p:spPr>
      </p:pic>
      <p:pic>
        <p:nvPicPr>
          <p:cNvPr id="3" name="Obrázek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60709" y="4299982"/>
            <a:ext cx="798016" cy="2176407"/>
          </a:xfrm>
          <a:prstGeom prst="rect">
            <a:avLst/>
          </a:prstGeom>
        </p:spPr>
      </p:pic>
      <p:pic>
        <p:nvPicPr>
          <p:cNvPr id="6" name="Obrázek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16016" y="3690115"/>
            <a:ext cx="1699989" cy="2922617"/>
          </a:xfrm>
          <a:prstGeom prst="rect">
            <a:avLst/>
          </a:prstGeom>
        </p:spPr>
      </p:pic>
      <p:pic>
        <p:nvPicPr>
          <p:cNvPr id="4" name="Obrázek 3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33249" y="1476742"/>
            <a:ext cx="1638740" cy="1743526"/>
          </a:xfrm>
          <a:prstGeom prst="rect">
            <a:avLst/>
          </a:prstGeom>
        </p:spPr>
      </p:pic>
      <p:sp>
        <p:nvSpPr>
          <p:cNvPr id="13" name="TextovéPole 12"/>
          <p:cNvSpPr txBox="1"/>
          <p:nvPr/>
        </p:nvSpPr>
        <p:spPr>
          <a:xfrm>
            <a:off x="6686748" y="2086895"/>
            <a:ext cx="2061716" cy="523220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cs-CZ" sz="2800" dirty="0" smtClean="0"/>
              <a:t>mandolína</a:t>
            </a:r>
            <a:endParaRPr lang="cs-CZ" sz="2800" dirty="0"/>
          </a:p>
        </p:txBody>
      </p:sp>
    </p:spTree>
    <p:extLst>
      <p:ext uri="{BB962C8B-B14F-4D97-AF65-F5344CB8AC3E}">
        <p14:creationId xmlns:p14="http://schemas.microsoft.com/office/powerpoint/2010/main" val="1344616009"/>
      </p:ext>
    </p:extLst>
  </p:cSld>
  <p:clrMapOvr>
    <a:masterClrMapping/>
  </p:clrMapOvr>
  <p:transition spd="slow">
    <p:cov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10" grpId="0" animBg="1"/>
      <p:bldP spid="11" grpId="0" animBg="1"/>
      <p:bldP spid="13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635223" y="1052735"/>
            <a:ext cx="7641641" cy="480131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http://cs. wikipedia.org/wiki/Viola</a:t>
            </a:r>
          </a:p>
          <a:p>
            <a:r>
              <a:rPr lang="cs-CZ" dirty="0" smtClean="0"/>
              <a:t>http://cs. wikipedia.org/wiki/Soubor: Cello_ front side.png</a:t>
            </a:r>
          </a:p>
          <a:p>
            <a:r>
              <a:rPr lang="cs-CZ" dirty="0" smtClean="0"/>
              <a:t>http://cs. wikipedia.org/wiki/Soubor:AGK_bass1 full.jpg</a:t>
            </a:r>
          </a:p>
          <a:p>
            <a:r>
              <a:rPr lang="cs-CZ" dirty="0" smtClean="0"/>
              <a:t>http://cs. wikipedia.org/wiki/Soubor: Klavier_Seitenaufnahme.jpg</a:t>
            </a:r>
          </a:p>
          <a:p>
            <a:r>
              <a:rPr lang="cs-CZ" dirty="0" smtClean="0"/>
              <a:t>http://cs. wikipedia.org/wiki/Soubor:Steinway_Vienna_011.JPG</a:t>
            </a:r>
          </a:p>
          <a:p>
            <a:r>
              <a:rPr lang="cs-CZ" dirty="0" smtClean="0"/>
              <a:t>http://cs. wikipedia.org/wiki/Soubor: OrqueCadixChamade.jpg</a:t>
            </a:r>
          </a:p>
          <a:p>
            <a:r>
              <a:rPr lang="cs-CZ" dirty="0" smtClean="0"/>
              <a:t>http://cs. wikipedia.org/wiki/Soubor: Hra_na_varhany.jpg </a:t>
            </a:r>
          </a:p>
          <a:p>
            <a:r>
              <a:rPr lang="cs-CZ" dirty="0" smtClean="0"/>
              <a:t>http://cs. wikipedia.org/wiki/Soubor: Bass-und-primgitarre.jpg</a:t>
            </a:r>
          </a:p>
          <a:p>
            <a:r>
              <a:rPr lang="cs-CZ" dirty="0"/>
              <a:t>http://cs. </a:t>
            </a:r>
            <a:r>
              <a:rPr lang="cs-CZ" dirty="0" smtClean="0"/>
              <a:t>wikipedia.org/wiki/Soubor: Bluegrass Banjo.jpg</a:t>
            </a:r>
          </a:p>
          <a:p>
            <a:r>
              <a:rPr lang="cs-CZ" dirty="0" smtClean="0"/>
              <a:t>http</a:t>
            </a:r>
            <a:r>
              <a:rPr lang="cs-CZ" dirty="0"/>
              <a:t>://cs. </a:t>
            </a:r>
            <a:r>
              <a:rPr lang="cs-CZ" dirty="0" smtClean="0"/>
              <a:t>wikipedia.org/wiki/Soubor: Harpistplaying.jpg</a:t>
            </a:r>
          </a:p>
          <a:p>
            <a:r>
              <a:rPr lang="cs-CZ" dirty="0"/>
              <a:t>http://cs. </a:t>
            </a:r>
            <a:r>
              <a:rPr lang="cs-CZ" dirty="0" smtClean="0"/>
              <a:t>wikipedia.org/wiki/Soubor:Mandolin1.jpg</a:t>
            </a:r>
            <a:endParaRPr lang="cs-CZ" dirty="0"/>
          </a:p>
          <a:p>
            <a:endParaRPr lang="cs-CZ" dirty="0"/>
          </a:p>
          <a:p>
            <a:endParaRPr lang="cs-CZ" dirty="0"/>
          </a:p>
          <a:p>
            <a:endParaRPr lang="cs-CZ" dirty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/>
          </a:p>
        </p:txBody>
      </p:sp>
      <p:sp>
        <p:nvSpPr>
          <p:cNvPr id="3" name="TextovéPole 2"/>
          <p:cNvSpPr txBox="1"/>
          <p:nvPr/>
        </p:nvSpPr>
        <p:spPr>
          <a:xfrm>
            <a:off x="635224" y="404664"/>
            <a:ext cx="158417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Zdroje: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267601074"/>
      </p:ext>
    </p:extLst>
  </p:cSld>
  <p:clrMapOvr>
    <a:masterClrMapping/>
  </p:clrMapOvr>
  <p:transition spd="slow">
    <p:cover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1354</TotalTime>
  <Words>172</Words>
  <Application>Microsoft Office PowerPoint</Application>
  <PresentationFormat>Předvádění na obrazovce (4:3)</PresentationFormat>
  <Paragraphs>59</Paragraphs>
  <Slides>7</Slides>
  <Notes>2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7</vt:i4>
      </vt:variant>
    </vt:vector>
  </HeadingPairs>
  <TitlesOfParts>
    <vt:vector size="8" baseType="lpstr">
      <vt:lpstr>Motiv sady Office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Jarní květiny</dc:title>
  <dc:creator>Eva</dc:creator>
  <cp:lastModifiedBy>acer</cp:lastModifiedBy>
  <cp:revision>296</cp:revision>
  <dcterms:created xsi:type="dcterms:W3CDTF">2012-03-26T21:10:22Z</dcterms:created>
  <dcterms:modified xsi:type="dcterms:W3CDTF">2012-12-08T08:48:38Z</dcterms:modified>
</cp:coreProperties>
</file>