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8" r:id="rId2"/>
    <p:sldId id="256" r:id="rId3"/>
    <p:sldId id="260" r:id="rId4"/>
    <p:sldId id="261" r:id="rId5"/>
    <p:sldId id="265" r:id="rId6"/>
    <p:sldId id="262" r:id="rId7"/>
    <p:sldId id="263" r:id="rId8"/>
    <p:sldId id="266" r:id="rId9"/>
    <p:sldId id="264" r:id="rId10"/>
    <p:sldId id="267" r:id="rId11"/>
    <p:sldId id="268" r:id="rId12"/>
    <p:sldId id="269" r:id="rId13"/>
    <p:sldId id="259" r:id="rId14"/>
  </p:sldIdLst>
  <p:sldSz cx="10083800" cy="75565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230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520950" y="3442406"/>
            <a:ext cx="6806565" cy="2087306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520950" y="5512920"/>
            <a:ext cx="6806565" cy="1511300"/>
          </a:xfrm>
        </p:spPr>
        <p:txBody>
          <a:bodyPr/>
          <a:lstStyle>
            <a:lvl1pPr marL="0" indent="0" algn="l">
              <a:buNone/>
              <a:defRPr sz="2000" b="1">
                <a:solidFill>
                  <a:schemeClr val="tx2"/>
                </a:solidFill>
              </a:defRPr>
            </a:lvl1pPr>
            <a:lvl2pPr marL="503972" indent="0" algn="ctr">
              <a:buNone/>
            </a:lvl2pPr>
            <a:lvl3pPr marL="1007943" indent="0" algn="ctr">
              <a:buNone/>
            </a:lvl3pPr>
            <a:lvl4pPr marL="1511915" indent="0" algn="ctr">
              <a:buNone/>
            </a:lvl4pPr>
            <a:lvl5pPr marL="2015886" indent="0" algn="ctr">
              <a:buNone/>
            </a:lvl5pPr>
            <a:lvl6pPr marL="2519858" indent="0" algn="ctr">
              <a:buNone/>
            </a:lvl6pPr>
            <a:lvl7pPr marL="3023829" indent="0" algn="ctr">
              <a:buNone/>
            </a:lvl7pPr>
            <a:lvl8pPr marL="3527801" indent="0" algn="ctr">
              <a:buNone/>
            </a:lvl8pPr>
            <a:lvl9pPr marL="4031772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8563710" y="1293505"/>
            <a:ext cx="2518833" cy="420158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12/8/2012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806348" y="4607402"/>
            <a:ext cx="4030133" cy="423520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420159" y="0"/>
            <a:ext cx="672253" cy="75565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304737" y="0"/>
            <a:ext cx="115421" cy="75565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1092412" y="0"/>
            <a:ext cx="200564" cy="75565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258622" y="0"/>
            <a:ext cx="253948" cy="75565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17274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1008380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941896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904100" y="0"/>
            <a:ext cx="0" cy="75565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176443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10050558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344507" y="0"/>
            <a:ext cx="84032" cy="75565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72254" y="3778250"/>
            <a:ext cx="1428538" cy="1427339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444233" y="5362440"/>
            <a:ext cx="707348" cy="70675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203219" y="6060882"/>
            <a:ext cx="151257" cy="15113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835252" y="6377686"/>
            <a:ext cx="302514" cy="3022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2100792" y="4953706"/>
            <a:ext cx="403352" cy="403013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461781" y="5430699"/>
            <a:ext cx="672253" cy="57023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504190" y="1763183"/>
            <a:ext cx="8235103" cy="5370153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12/8/2012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20950" y="3190522"/>
            <a:ext cx="6806565" cy="2262752"/>
          </a:xfrm>
        </p:spPr>
        <p:txBody>
          <a:bodyPr/>
          <a:lstStyle>
            <a:lvl1pPr algn="l">
              <a:buNone/>
              <a:defRPr sz="33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20950" y="5520443"/>
            <a:ext cx="6806565" cy="1511300"/>
          </a:xfrm>
        </p:spPr>
        <p:txBody>
          <a:bodyPr anchor="t"/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8562205" y="1289466"/>
            <a:ext cx="2518833" cy="420158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12/8/2012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806555" y="4604249"/>
            <a:ext cx="4030133" cy="42352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Obdélník 8"/>
          <p:cNvSpPr/>
          <p:nvPr/>
        </p:nvSpPr>
        <p:spPr bwMode="auto">
          <a:xfrm>
            <a:off x="420159" y="0"/>
            <a:ext cx="672253" cy="75565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304737" y="0"/>
            <a:ext cx="115421" cy="75565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1092412" y="0"/>
            <a:ext cx="200564" cy="75565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258622" y="0"/>
            <a:ext cx="253948" cy="75565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17274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1008380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941896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904100" y="0"/>
            <a:ext cx="0" cy="75565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176443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344507" y="0"/>
            <a:ext cx="84032" cy="75565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72254" y="3778250"/>
            <a:ext cx="1428538" cy="1427339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460854" y="5362440"/>
            <a:ext cx="707348" cy="70675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203219" y="6060882"/>
            <a:ext cx="151257" cy="15113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835252" y="6381044"/>
            <a:ext cx="302514" cy="3022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2072164" y="4936173"/>
            <a:ext cx="403352" cy="403013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10033010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478402" y="5430699"/>
            <a:ext cx="672253" cy="57023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12/8/2012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504190" y="1763183"/>
            <a:ext cx="4033520" cy="503766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709135" y="1763183"/>
            <a:ext cx="4033520" cy="503766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190" y="300860"/>
            <a:ext cx="8319135" cy="1259417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12/8/2012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504190" y="2602794"/>
            <a:ext cx="4033520" cy="428201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21317" y="2602794"/>
            <a:ext cx="4033520" cy="428201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504190" y="1729599"/>
            <a:ext cx="4033520" cy="725424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789805" y="1729599"/>
            <a:ext cx="4033520" cy="725424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12/8/2012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12/8/2012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721322" y="3526155"/>
            <a:ext cx="6951980" cy="504190"/>
          </a:xfrm>
        </p:spPr>
        <p:txBody>
          <a:bodyPr anchor="b"/>
          <a:lstStyle>
            <a:lvl1pPr algn="l">
              <a:buNone/>
              <a:defRPr sz="22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7512431" y="302260"/>
            <a:ext cx="1683995" cy="5491057"/>
          </a:xfrm>
        </p:spPr>
        <p:txBody>
          <a:bodyPr/>
          <a:lstStyle>
            <a:lvl1pPr marL="0" indent="0">
              <a:spcBef>
                <a:spcPts val="441"/>
              </a:spcBef>
              <a:spcAft>
                <a:spcPts val="1102"/>
              </a:spcAft>
              <a:buNone/>
              <a:defRPr sz="1300"/>
            </a:lvl1pPr>
            <a:lvl2pPr>
              <a:buNone/>
              <a:defRPr sz="1300"/>
            </a:lvl2pPr>
            <a:lvl3pPr>
              <a:buNone/>
              <a:defRPr sz="1100"/>
            </a:lvl3pPr>
            <a:lvl4pPr>
              <a:buNone/>
              <a:defRPr sz="1000"/>
            </a:lvl4pPr>
            <a:lvl5pPr>
              <a:buNone/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890597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828726" y="0"/>
            <a:ext cx="0" cy="75565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36127" y="302260"/>
            <a:ext cx="6218343" cy="6972131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12/8/2012</a:t>
            </a:fld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697373" y="3526155"/>
            <a:ext cx="6951980" cy="504190"/>
          </a:xfrm>
        </p:spPr>
        <p:txBody>
          <a:bodyPr anchor="b"/>
          <a:lstStyle>
            <a:lvl1pPr algn="l">
              <a:buNone/>
              <a:defRPr sz="22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806565" cy="75565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5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461172" y="291765"/>
            <a:ext cx="1680633" cy="5460831"/>
          </a:xfrm>
        </p:spPr>
        <p:txBody>
          <a:bodyPr rot="0" spcFirstLastPara="0" vertOverflow="overflow" horzOverflow="overflow" vert="horz" wrap="square" lIns="100794" tIns="50397" rIns="100794" bIns="50397" numCol="1" spcCol="302383" rtlCol="0" fromWordArt="0" anchor="t" anchorCtr="0" forceAA="0" compatLnSpc="1">
            <a:normAutofit/>
          </a:bodyPr>
          <a:lstStyle>
            <a:lvl1pPr marL="0" indent="0">
              <a:spcBef>
                <a:spcPts val="110"/>
              </a:spcBef>
              <a:spcAft>
                <a:spcPts val="441"/>
              </a:spcAft>
              <a:buFontTx/>
              <a:buNone/>
              <a:defRPr sz="1300"/>
            </a:lvl1pPr>
            <a:lvl2pPr>
              <a:defRPr sz="1300"/>
            </a:lvl2pPr>
            <a:lvl3pPr>
              <a:defRPr sz="1100"/>
            </a:lvl3pPr>
            <a:lvl4pPr>
              <a:defRPr sz="1000"/>
            </a:lvl4pPr>
            <a:lvl5pPr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890597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828726" y="0"/>
            <a:ext cx="0" cy="75565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12/8/2012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12/8/2012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10755" y="302612"/>
            <a:ext cx="1848697" cy="6447514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4190" y="302611"/>
            <a:ext cx="6638502" cy="644751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12/8/2012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504190" y="503767"/>
            <a:ext cx="9075420" cy="5961239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366AE9-A18F-4B64-885F-6C362C22C818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E3E5F-E3FF-4FE1-9CE0-A113DE4AF7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7970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504190" y="302610"/>
            <a:ext cx="8235103" cy="1259417"/>
          </a:xfrm>
          <a:prstGeom prst="rect">
            <a:avLst/>
          </a:prstGeom>
        </p:spPr>
        <p:txBody>
          <a:bodyPr vert="horz" lIns="100794" tIns="50397" rIns="100794" bIns="50397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504190" y="1763183"/>
            <a:ext cx="8235103" cy="5370153"/>
          </a:xfrm>
          <a:prstGeom prst="rect">
            <a:avLst/>
          </a:prstGeom>
        </p:spPr>
        <p:txBody>
          <a:bodyPr vert="horz" lIns="100794" tIns="50397" rIns="100794" bIns="50397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8370486" y="1191862"/>
            <a:ext cx="2216573" cy="423520"/>
          </a:xfrm>
          <a:prstGeom prst="rect">
            <a:avLst/>
          </a:prstGeom>
        </p:spPr>
        <p:txBody>
          <a:bodyPr vert="horz" lIns="100794" tIns="50397" rIns="100794" bIns="50397" anchor="ctr" anchorCtr="0"/>
          <a:lstStyle>
            <a:lvl1pPr algn="r" eaLnBrk="1" latinLnBrk="0" hangingPunct="1">
              <a:defRPr kumimoji="0" sz="1300">
                <a:solidFill>
                  <a:schemeClr val="tx2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12/8/2012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7710103" y="4117715"/>
            <a:ext cx="3526367" cy="403352"/>
          </a:xfrm>
          <a:prstGeom prst="rect">
            <a:avLst/>
          </a:prstGeom>
        </p:spPr>
        <p:txBody>
          <a:bodyPr vert="horz" lIns="100794" tIns="50397" rIns="100794" bIns="50397" anchor="ctr" anchorCtr="0"/>
          <a:lstStyle>
            <a:lvl1pPr algn="l" eaLnBrk="1" latinLnBrk="0" hangingPunct="1">
              <a:defRPr kumimoji="0" sz="13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84032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964498" y="6318074"/>
            <a:ext cx="672253" cy="574294"/>
          </a:xfrm>
          <a:prstGeom prst="rect">
            <a:avLst/>
          </a:prstGeom>
        </p:spPr>
        <p:txBody>
          <a:bodyPr vert="horz" lIns="100794" tIns="50397" rIns="100794" bIns="50397" anchor="ctr"/>
          <a:lstStyle>
            <a:lvl1pPr algn="ctr" eaLnBrk="1" latinLnBrk="0" hangingPunct="1">
              <a:defRPr kumimoji="0" sz="1500" b="1"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</p:sldLayoutIdLst>
  <p:txStyles>
    <p:titleStyle>
      <a:lvl1pPr algn="l" rtl="0" eaLnBrk="1" latinLnBrk="0" hangingPunct="1">
        <a:spcBef>
          <a:spcPct val="0"/>
        </a:spcBef>
        <a:buNone/>
        <a:defRPr kumimoji="0" sz="33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02383" indent="-302383" algn="l" rtl="0" eaLnBrk="1" latinLnBrk="0" hangingPunct="1">
        <a:spcBef>
          <a:spcPts val="661"/>
        </a:spcBef>
        <a:buClr>
          <a:schemeClr val="accent1"/>
        </a:buClr>
        <a:buSzPct val="70000"/>
        <a:buFont typeface="Wingdings"/>
        <a:buChar char="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705560" indent="-302383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indent="-201589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10326" indent="-201589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12709" indent="-201589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915092" indent="-201589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217475" indent="-201589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5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519858" indent="-201589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5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822241" indent="-201589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5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xtreme.outervision.com/psucalculatorlite.jsp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ive.cz/clanky/test-osmnacti-pocitacovych-zdroju-v-novem-computeru/sc-3-a-158706/default.aspx" TargetMode="External"/><Relationship Id="rId2" Type="http://schemas.openxmlformats.org/officeDocument/2006/relationships/hyperlink" Target="http://cs.wikipedia.org/wiki/Nap%C3%A1jec%C3%AD_zdroj_(po%C4%8D%C3%ADta%C4%8D%252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707392692"/>
              </p:ext>
            </p:extLst>
          </p:nvPr>
        </p:nvGraphicFramePr>
        <p:xfrm>
          <a:off x="357135" y="1397603"/>
          <a:ext cx="9392290" cy="4562293"/>
        </p:xfrm>
        <a:graphic>
          <a:graphicData uri="http://schemas.openxmlformats.org/drawingml/2006/table">
            <a:tbl>
              <a:tblPr/>
              <a:tblGrid>
                <a:gridCol w="2300966"/>
                <a:gridCol w="7091324"/>
              </a:tblGrid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CZ.1.07/1.5.00/34.0969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7093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Gymnázium Česká a Olympijských nadějí, České Budějovice, Česká 64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VY_32_INOVACE_IVT_1_KOT_01_POCITACOVE_ZDROJE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Miroslav Kotlas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Tematický okruh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Hardware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1. ročník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Datum tvorby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6.10.2012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Seznámení studentů s počítačovým zdrojem, typy, funkcí, konektory  a základními parametry.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5037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pokyn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Např.: 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Možnosti využití: promítání, samostudium  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503767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Pokud není uvedeno jinak, použitý materiál je z vlastních zdrojů autora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4612" name="Picture 46" descr="logo_pruh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4307" y="286867"/>
            <a:ext cx="945356" cy="944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2183073" y="683934"/>
            <a:ext cx="5558344" cy="378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00794" tIns="50397" rIns="100794" bIns="50397"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246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4983" y="5761831"/>
            <a:ext cx="6706777" cy="163724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8526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Počítačové zdroje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Hardware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2880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Funkce</a:t>
            </a:r>
          </a:p>
          <a:p>
            <a:r>
              <a:rPr lang="cs-CZ" dirty="0" smtClean="0"/>
              <a:t>Stavba</a:t>
            </a:r>
          </a:p>
          <a:p>
            <a:r>
              <a:rPr lang="cs-CZ" dirty="0" smtClean="0"/>
              <a:t>Napájené komponenty</a:t>
            </a:r>
          </a:p>
          <a:p>
            <a:r>
              <a:rPr lang="cs-CZ" dirty="0" smtClean="0"/>
              <a:t>Typy zdrojů</a:t>
            </a:r>
          </a:p>
          <a:p>
            <a:r>
              <a:rPr lang="cs-CZ" dirty="0" smtClean="0"/>
              <a:t>Požadavky na zdroj ATX</a:t>
            </a:r>
          </a:p>
          <a:p>
            <a:r>
              <a:rPr lang="cs-CZ" dirty="0" smtClean="0"/>
              <a:t>Použití jednotlivých napájecích napětí</a:t>
            </a:r>
          </a:p>
          <a:p>
            <a:r>
              <a:rPr lang="cs-CZ" dirty="0" smtClean="0"/>
              <a:t>Parametry zdroje</a:t>
            </a:r>
          </a:p>
          <a:p>
            <a:r>
              <a:rPr lang="cs-CZ" dirty="0" smtClean="0"/>
              <a:t>Konektory</a:t>
            </a:r>
          </a:p>
          <a:p>
            <a:r>
              <a:rPr lang="cs-CZ" dirty="0" smtClean="0"/>
              <a:t>Kalkulačka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3033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Slouží ke zpracování střídavého napětí dodávaného ze sítě (230V) na nízké napětí potřebné k napájení komponent</a:t>
            </a:r>
          </a:p>
          <a:p>
            <a:r>
              <a:rPr lang="cs-CZ" dirty="0" smtClean="0"/>
              <a:t>Laicky řečeno zdroj = „měnič napětí“</a:t>
            </a:r>
          </a:p>
          <a:p>
            <a:r>
              <a:rPr lang="cs-CZ" dirty="0" smtClean="0"/>
              <a:t>Odvádí teplo z počítačové skříně = funkce chladiče</a:t>
            </a:r>
          </a:p>
          <a:p>
            <a:r>
              <a:rPr lang="cs-CZ" dirty="0" smtClean="0"/>
              <a:t>Napětí pro komponenty</a:t>
            </a:r>
          </a:p>
          <a:p>
            <a:pPr lvl="1"/>
            <a:r>
              <a:rPr lang="cs-CZ" dirty="0" smtClean="0"/>
              <a:t>3,3 V</a:t>
            </a:r>
          </a:p>
          <a:p>
            <a:pPr lvl="1"/>
            <a:r>
              <a:rPr lang="cs-CZ" dirty="0" smtClean="0"/>
              <a:t>5 V</a:t>
            </a:r>
          </a:p>
          <a:p>
            <a:pPr lvl="1"/>
            <a:r>
              <a:rPr lang="cs-CZ" dirty="0" smtClean="0"/>
              <a:t>12 V</a:t>
            </a:r>
          </a:p>
        </p:txBody>
      </p:sp>
    </p:spTree>
    <p:extLst>
      <p:ext uri="{BB962C8B-B14F-4D97-AF65-F5344CB8AC3E}">
        <p14:creationId xmlns:p14="http://schemas.microsoft.com/office/powerpoint/2010/main" val="3332887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Několik </a:t>
            </a:r>
            <a:r>
              <a:rPr lang="cs-CZ" dirty="0"/>
              <a:t>svazků drátů</a:t>
            </a:r>
          </a:p>
          <a:p>
            <a:r>
              <a:rPr lang="cs-CZ" dirty="0" smtClean="0"/>
              <a:t>Větrací </a:t>
            </a:r>
            <a:r>
              <a:rPr lang="cs-CZ" dirty="0"/>
              <a:t>otvory a zásuvky pro připojení do sítě</a:t>
            </a:r>
          </a:p>
          <a:p>
            <a:r>
              <a:rPr lang="cs-CZ" dirty="0"/>
              <a:t>Může být přítomen přepínač vstupního napětí</a:t>
            </a:r>
          </a:p>
          <a:p>
            <a:r>
              <a:rPr lang="cs-CZ" dirty="0"/>
              <a:t>Štítek připevněný na boku adaptéru obsahuje údaje o maximálním výkonu a </a:t>
            </a:r>
            <a:r>
              <a:rPr lang="cs-CZ" dirty="0" smtClean="0"/>
              <a:t>certifikaci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5300" y="4083050"/>
            <a:ext cx="3124200" cy="26118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41900" y="6750050"/>
            <a:ext cx="41985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/>
              <a:t>SIENICKI, Tomasz. </a:t>
            </a:r>
            <a:r>
              <a:rPr lang="cs-CZ" sz="1200" i="1" dirty="0"/>
              <a:t>Napájecí zdroje (počítač)</a:t>
            </a:r>
            <a:r>
              <a:rPr lang="cs-CZ" sz="1200" dirty="0"/>
              <a:t> [online].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[</a:t>
            </a:r>
            <a:r>
              <a:rPr lang="cs-CZ" sz="1200" dirty="0"/>
              <a:t>cit. </a:t>
            </a:r>
            <a:r>
              <a:rPr lang="cs-CZ" sz="1200" dirty="0" smtClean="0"/>
              <a:t>6.10.2012</a:t>
            </a:r>
            <a:r>
              <a:rPr lang="cs-CZ" sz="1200" dirty="0"/>
              <a:t>]. Dostupný na WWW: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cs.wikipedia.org/wiki/</a:t>
            </a:r>
            <a:r>
              <a:rPr lang="cs-CZ" sz="1200" dirty="0" err="1" smtClean="0"/>
              <a:t>Soubor:Zasilacz_komputera_ubt.jpeg</a:t>
            </a:r>
            <a:r>
              <a:rPr lang="cs-CZ" sz="1200" dirty="0" smtClean="0"/>
              <a:t>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264790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Napájené komponenty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Napájecí zdroj nedodává energii přímo všem komponentám</a:t>
            </a:r>
          </a:p>
          <a:p>
            <a:r>
              <a:rPr lang="cs-CZ" dirty="0" smtClean="0"/>
              <a:t>Zařízení přímo připojená ke zdroji</a:t>
            </a:r>
          </a:p>
          <a:p>
            <a:pPr lvl="1"/>
            <a:r>
              <a:rPr lang="cs-CZ" dirty="0" smtClean="0"/>
              <a:t>Základní deska</a:t>
            </a:r>
          </a:p>
          <a:p>
            <a:pPr lvl="1"/>
            <a:r>
              <a:rPr lang="cs-CZ" dirty="0" smtClean="0"/>
              <a:t>Pevné disky</a:t>
            </a:r>
          </a:p>
          <a:p>
            <a:pPr lvl="1"/>
            <a:r>
              <a:rPr lang="cs-CZ" dirty="0" smtClean="0"/>
              <a:t>Mechaniky (optické (CD,DVD ROM), páskové, magnetické (FLOPPY))</a:t>
            </a:r>
          </a:p>
          <a:p>
            <a:pPr lvl="1"/>
            <a:r>
              <a:rPr lang="cs-CZ" dirty="0" smtClean="0"/>
              <a:t>Chladiče (aktivní)</a:t>
            </a:r>
          </a:p>
          <a:p>
            <a:pPr lvl="1"/>
            <a:r>
              <a:rPr lang="cs-CZ" dirty="0" smtClean="0"/>
              <a:t>Grafická karta</a:t>
            </a:r>
          </a:p>
          <a:p>
            <a:pPr lvl="1"/>
            <a:r>
              <a:rPr lang="cs-CZ" dirty="0" smtClean="0"/>
              <a:t>Další rozšiřující zařízení (kontrolky, podsvícení aj.)</a:t>
            </a:r>
          </a:p>
          <a:p>
            <a:r>
              <a:rPr lang="cs-CZ" dirty="0" smtClean="0"/>
              <a:t>Ostatní zařízení jsou napájená ze základní desky</a:t>
            </a:r>
          </a:p>
          <a:p>
            <a:pPr lvl="1"/>
            <a:endParaRPr lang="cs-CZ" dirty="0" smtClean="0"/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4442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zdrojů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AT</a:t>
            </a:r>
          </a:p>
          <a:p>
            <a:pPr lvl="1"/>
            <a:r>
              <a:rPr lang="cs-CZ" dirty="0" smtClean="0"/>
              <a:t>Ve velké míře používané do roku 1998</a:t>
            </a:r>
          </a:p>
          <a:p>
            <a:pPr lvl="1"/>
            <a:r>
              <a:rPr lang="cs-CZ" dirty="0" smtClean="0"/>
              <a:t>Dnes již nepoužívané</a:t>
            </a:r>
          </a:p>
          <a:p>
            <a:r>
              <a:rPr lang="cs-CZ" dirty="0" smtClean="0"/>
              <a:t>ATX</a:t>
            </a:r>
          </a:p>
          <a:p>
            <a:pPr lvl="1"/>
            <a:r>
              <a:rPr lang="cs-CZ" dirty="0" smtClean="0"/>
              <a:t>Novější standard používaný dnes</a:t>
            </a:r>
          </a:p>
          <a:p>
            <a:pPr lvl="1"/>
            <a:r>
              <a:rPr lang="cs-CZ" dirty="0" smtClean="0"/>
              <a:t>Poslední verze je 2.31 z roku 1998</a:t>
            </a:r>
          </a:p>
          <a:p>
            <a:pPr lvl="1"/>
            <a:r>
              <a:rPr lang="cs-CZ" dirty="0"/>
              <a:t>Potřeba dalšího </a:t>
            </a:r>
            <a:r>
              <a:rPr lang="cs-CZ" dirty="0" smtClean="0"/>
              <a:t>napájecího </a:t>
            </a:r>
            <a:r>
              <a:rPr lang="cs-CZ" dirty="0"/>
              <a:t>napětí - přibylo </a:t>
            </a:r>
            <a:r>
              <a:rPr lang="cs-CZ" dirty="0" smtClean="0"/>
              <a:t>3,3V</a:t>
            </a:r>
          </a:p>
          <a:p>
            <a:pPr lvl="1"/>
            <a:r>
              <a:rPr lang="cs-CZ" dirty="0" smtClean="0"/>
              <a:t>Bezpečnostní předpisy – zapnutí se provádí tlačítkem s nízkým napětím</a:t>
            </a:r>
          </a:p>
          <a:p>
            <a:pPr lvl="1"/>
            <a:r>
              <a:rPr lang="cs-CZ" dirty="0" smtClean="0"/>
              <a:t>Možnost zapnutí a vypnutí počítače na dálku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3546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Požadavky na zdroj ATX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výkon 200 až 300 Wattů </a:t>
            </a:r>
          </a:p>
          <a:p>
            <a:r>
              <a:rPr lang="cs-CZ" dirty="0" smtClean="0"/>
              <a:t>řízení </a:t>
            </a:r>
            <a:r>
              <a:rPr lang="cs-CZ" dirty="0"/>
              <a:t>otáček chladícího ventilátoru podle teploty (</a:t>
            </a:r>
            <a:r>
              <a:rPr lang="cs-CZ" i="1" dirty="0"/>
              <a:t>hlučnost</a:t>
            </a:r>
            <a:r>
              <a:rPr lang="cs-CZ" dirty="0"/>
              <a:t>) </a:t>
            </a:r>
          </a:p>
          <a:p>
            <a:r>
              <a:rPr lang="cs-CZ" dirty="0"/>
              <a:t>směr chladícího vzduchu ven ze skříně (</a:t>
            </a:r>
            <a:r>
              <a:rPr lang="cs-CZ" i="1" dirty="0"/>
              <a:t>jinak přihříváme vzduch pro chlazení ostatních komponent</a:t>
            </a:r>
            <a:r>
              <a:rPr lang="cs-CZ" dirty="0"/>
              <a:t>) </a:t>
            </a:r>
          </a:p>
          <a:p>
            <a:r>
              <a:rPr lang="cs-CZ" dirty="0"/>
              <a:t>fyzický vypínač zdroje (</a:t>
            </a:r>
            <a:r>
              <a:rPr lang="cs-CZ" i="1" dirty="0"/>
              <a:t>nespokojíme se jen s tlačítkovou aktivací již zapnutého </a:t>
            </a:r>
            <a:r>
              <a:rPr lang="cs-CZ" i="1" dirty="0" smtClean="0"/>
              <a:t>zdroje)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3653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 jednotlivých napájecích napětí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1074738" indent="-1074738">
              <a:buNone/>
            </a:pPr>
            <a:r>
              <a:rPr lang="cs-CZ" b="1" dirty="0">
                <a:solidFill>
                  <a:schemeClr val="accent4">
                    <a:lumMod val="75000"/>
                  </a:schemeClr>
                </a:solidFill>
              </a:rPr>
              <a:t>+</a:t>
            </a:r>
            <a:r>
              <a:rPr lang="cs-CZ" dirty="0">
                <a:solidFill>
                  <a:schemeClr val="accent4">
                    <a:lumMod val="75000"/>
                  </a:schemeClr>
                </a:solidFill>
              </a:rPr>
              <a:t>12V </a:t>
            </a:r>
            <a:r>
              <a:rPr lang="cs-CZ" dirty="0"/>
              <a:t>- </a:t>
            </a:r>
            <a:r>
              <a:rPr lang="cs-CZ" dirty="0" smtClean="0"/>
              <a:t>výkonové části diskových mechanik, ventilátory, sériové porty, (zvukové </a:t>
            </a:r>
            <a:r>
              <a:rPr lang="cs-CZ" dirty="0"/>
              <a:t>a měřící </a:t>
            </a:r>
            <a:r>
              <a:rPr lang="cs-CZ" dirty="0" smtClean="0"/>
              <a:t>karty) </a:t>
            </a:r>
            <a:endParaRPr lang="cs-CZ" dirty="0"/>
          </a:p>
          <a:p>
            <a:pPr marL="1074738" indent="-1074738">
              <a:buNone/>
            </a:pP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-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12V</a:t>
            </a:r>
            <a:r>
              <a:rPr lang="cs-CZ" dirty="0" smtClean="0"/>
              <a:t> -  sériový port, přístupné na sběrnicích ISA, PCI (měřící karty)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-</a:t>
            </a:r>
            <a:r>
              <a:rPr lang="cs-CZ" dirty="0">
                <a:solidFill>
                  <a:schemeClr val="accent4">
                    <a:lumMod val="75000"/>
                  </a:schemeClr>
                </a:solidFill>
              </a:rPr>
              <a:t>5V </a:t>
            </a:r>
            <a:r>
              <a:rPr lang="cs-CZ" dirty="0"/>
              <a:t>- </a:t>
            </a:r>
            <a:r>
              <a:rPr lang="cs-CZ" dirty="0" smtClean="0"/>
              <a:t>   toto </a:t>
            </a:r>
            <a:r>
              <a:rPr lang="cs-CZ" dirty="0"/>
              <a:t>napětí používali starší generátory kmitočtu </a:t>
            </a:r>
          </a:p>
          <a:p>
            <a:pPr marL="1074738" indent="-1074738">
              <a:buNone/>
            </a:pPr>
            <a:r>
              <a:rPr lang="cs-CZ" b="1" dirty="0">
                <a:solidFill>
                  <a:schemeClr val="accent4">
                    <a:lumMod val="75000"/>
                  </a:schemeClr>
                </a:solidFill>
              </a:rPr>
              <a:t>+</a:t>
            </a:r>
            <a:r>
              <a:rPr lang="cs-CZ" dirty="0">
                <a:solidFill>
                  <a:schemeClr val="accent4">
                    <a:lumMod val="75000"/>
                  </a:schemeClr>
                </a:solidFill>
              </a:rPr>
              <a:t>5V </a:t>
            </a:r>
            <a:r>
              <a:rPr lang="cs-CZ" dirty="0"/>
              <a:t>- </a:t>
            </a:r>
            <a:r>
              <a:rPr lang="cs-CZ" dirty="0" smtClean="0"/>
              <a:t>  řídící </a:t>
            </a:r>
            <a:r>
              <a:rPr lang="cs-CZ" dirty="0"/>
              <a:t>části diskových mechanik, </a:t>
            </a:r>
            <a:r>
              <a:rPr lang="cs-CZ" dirty="0" smtClean="0"/>
              <a:t>některé </a:t>
            </a:r>
            <a:r>
              <a:rPr lang="cs-CZ" dirty="0"/>
              <a:t>části základní desky (klávesnice </a:t>
            </a:r>
            <a:r>
              <a:rPr lang="cs-CZ" dirty="0" err="1"/>
              <a:t>apd</a:t>
            </a:r>
            <a:r>
              <a:rPr lang="cs-CZ" dirty="0" smtClean="0"/>
              <a:t>.)</a:t>
            </a:r>
          </a:p>
          <a:p>
            <a:pPr marL="1074738" indent="-1074738">
              <a:buNone/>
            </a:pP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+</a:t>
            </a:r>
            <a:r>
              <a:rPr lang="cs-CZ" dirty="0">
                <a:solidFill>
                  <a:schemeClr val="accent4">
                    <a:lumMod val="75000"/>
                  </a:schemeClr>
                </a:solidFill>
              </a:rPr>
              <a:t>3.3V </a:t>
            </a:r>
            <a:r>
              <a:rPr lang="cs-CZ" dirty="0"/>
              <a:t>- napájení portu </a:t>
            </a:r>
            <a:r>
              <a:rPr lang="cs-CZ" dirty="0" smtClean="0"/>
              <a:t>AGP (grafická karta), </a:t>
            </a:r>
            <a:r>
              <a:rPr lang="cs-CZ" dirty="0"/>
              <a:t>zdroj pro zdroj napětí jádra procesoru</a:t>
            </a:r>
          </a:p>
          <a:p>
            <a:pPr marL="1524000" indent="-1524000">
              <a:buNone/>
            </a:pPr>
            <a:r>
              <a:rPr lang="cs-CZ" b="1" dirty="0">
                <a:solidFill>
                  <a:schemeClr val="accent4">
                    <a:lumMod val="75000"/>
                  </a:schemeClr>
                </a:solidFill>
              </a:rPr>
              <a:t>+</a:t>
            </a:r>
            <a:r>
              <a:rPr lang="cs-CZ" dirty="0">
                <a:solidFill>
                  <a:schemeClr val="accent4">
                    <a:lumMod val="75000"/>
                  </a:schemeClr>
                </a:solidFill>
              </a:rPr>
              <a:t>5V</a:t>
            </a:r>
            <a:r>
              <a:rPr lang="cs-CZ" b="1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dirty="0">
                <a:solidFill>
                  <a:schemeClr val="accent4">
                    <a:lumMod val="75000"/>
                  </a:schemeClr>
                </a:solidFill>
              </a:rPr>
              <a:t>SB* </a:t>
            </a:r>
            <a:r>
              <a:rPr lang="cs-CZ" dirty="0"/>
              <a:t>- pomocný zdroj pro zapínání zdroje ATX a </a:t>
            </a:r>
            <a:r>
              <a:rPr lang="cs-CZ" dirty="0" err="1"/>
              <a:t>wake</a:t>
            </a:r>
            <a:r>
              <a:rPr lang="cs-CZ" dirty="0"/>
              <a:t>-up probouzení počítače 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1560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Výkon</a:t>
            </a:r>
          </a:p>
          <a:p>
            <a:pPr lvl="1"/>
            <a:r>
              <a:rPr lang="cs-CZ" dirty="0" smtClean="0"/>
              <a:t>Napájecí zdroje jsou hodnoceny na základě maximálního výkonu (WATT)</a:t>
            </a:r>
          </a:p>
          <a:p>
            <a:pPr lvl="1">
              <a:tabLst>
                <a:tab pos="4659313" algn="l"/>
              </a:tabLst>
            </a:pPr>
            <a:r>
              <a:rPr lang="cs-CZ" dirty="0" smtClean="0"/>
              <a:t>Pro kancelářské využití 	300 – 500W</a:t>
            </a:r>
          </a:p>
          <a:p>
            <a:pPr lvl="1">
              <a:tabLst>
                <a:tab pos="4659313" algn="l"/>
              </a:tabLst>
            </a:pPr>
            <a:r>
              <a:rPr lang="cs-CZ" dirty="0" smtClean="0"/>
              <a:t>V herních počítačích 	500 – 800W</a:t>
            </a:r>
          </a:p>
          <a:p>
            <a:pPr lvl="1">
              <a:tabLst>
                <a:tab pos="4659313" algn="l"/>
              </a:tabLst>
            </a:pPr>
            <a:r>
              <a:rPr lang="cs-CZ" dirty="0" smtClean="0"/>
              <a:t>V serverech 	800 – 1400W</a:t>
            </a:r>
          </a:p>
          <a:p>
            <a:pPr>
              <a:tabLst>
                <a:tab pos="4659313" algn="l"/>
              </a:tabLst>
            </a:pPr>
            <a:r>
              <a:rPr lang="cs-CZ" dirty="0" smtClean="0"/>
              <a:t>Hlučnost</a:t>
            </a:r>
          </a:p>
          <a:p>
            <a:pPr lvl="1">
              <a:tabLst>
                <a:tab pos="4659313" algn="l"/>
              </a:tabLst>
            </a:pPr>
            <a:r>
              <a:rPr lang="cs-CZ" dirty="0" smtClean="0"/>
              <a:t>Udávaná v decibelech</a:t>
            </a:r>
          </a:p>
          <a:p>
            <a:pPr lvl="1">
              <a:tabLst>
                <a:tab pos="4659313" algn="l"/>
              </a:tabLst>
            </a:pPr>
            <a:r>
              <a:rPr lang="cs-CZ" dirty="0" smtClean="0"/>
              <a:t>Pohybuje </a:t>
            </a:r>
            <a:r>
              <a:rPr lang="cs-CZ" dirty="0"/>
              <a:t>se kolem </a:t>
            </a:r>
            <a:r>
              <a:rPr lang="cs-CZ" dirty="0" smtClean="0"/>
              <a:t>cca 22 </a:t>
            </a:r>
            <a:r>
              <a:rPr lang="cs-CZ" dirty="0" err="1" smtClean="0"/>
              <a:t>dBA</a:t>
            </a:r>
            <a:endParaRPr lang="cs-CZ" dirty="0" smtClean="0"/>
          </a:p>
          <a:p>
            <a:pPr>
              <a:tabLst>
                <a:tab pos="4659313" algn="l"/>
              </a:tabLst>
            </a:pPr>
            <a:r>
              <a:rPr lang="cs-CZ" dirty="0" smtClean="0"/>
              <a:t>Cena</a:t>
            </a:r>
          </a:p>
          <a:p>
            <a:pPr lvl="1">
              <a:tabLst>
                <a:tab pos="4659313" algn="l"/>
              </a:tabLst>
            </a:pPr>
            <a:r>
              <a:rPr lang="cs-CZ" dirty="0" smtClean="0"/>
              <a:t>V rozmezí 300 – 9000Kč</a:t>
            </a:r>
          </a:p>
          <a:p>
            <a:pPr lvl="1">
              <a:tabLst>
                <a:tab pos="4659313" algn="l"/>
              </a:tabLst>
            </a:pPr>
            <a:r>
              <a:rPr lang="cs-CZ" dirty="0" smtClean="0"/>
              <a:t>Pro domácí použití stačí zdroj v ceně kolem 1000Kč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7722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Konektory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Hlavní napájecí </a:t>
            </a:r>
            <a:r>
              <a:rPr lang="cs-CZ" dirty="0" smtClean="0"/>
              <a:t>konektor</a:t>
            </a:r>
          </a:p>
          <a:p>
            <a:pPr lvl="1"/>
            <a:r>
              <a:rPr lang="cs-CZ" dirty="0" smtClean="0"/>
              <a:t>Napájí základní desku</a:t>
            </a:r>
          </a:p>
          <a:p>
            <a:pPr lvl="1"/>
            <a:r>
              <a:rPr lang="cs-CZ" dirty="0" smtClean="0"/>
              <a:t>20 pinů, někdy 24 pinů</a:t>
            </a:r>
          </a:p>
          <a:p>
            <a:r>
              <a:rPr lang="cs-CZ" dirty="0" smtClean="0"/>
              <a:t>ATX12V</a:t>
            </a:r>
          </a:p>
          <a:p>
            <a:pPr lvl="1"/>
            <a:r>
              <a:rPr lang="cs-CZ" dirty="0" smtClean="0"/>
              <a:t>Druhý, který je připojen k základní desce</a:t>
            </a:r>
          </a:p>
          <a:p>
            <a:pPr lvl="1"/>
            <a:r>
              <a:rPr lang="cs-CZ" dirty="0" smtClean="0"/>
              <a:t>Pro napájení výkonnějších procesorů</a:t>
            </a:r>
          </a:p>
          <a:p>
            <a:r>
              <a:rPr lang="cs-CZ" dirty="0" smtClean="0"/>
              <a:t>4 pinový periferní (</a:t>
            </a:r>
            <a:r>
              <a:rPr lang="cs-CZ" dirty="0" err="1" smtClean="0"/>
              <a:t>Molex</a:t>
            </a:r>
            <a:r>
              <a:rPr lang="cs-CZ" dirty="0" smtClean="0"/>
              <a:t>)</a:t>
            </a:r>
          </a:p>
          <a:p>
            <a:pPr lvl="1"/>
            <a:r>
              <a:rPr lang="cs-CZ" dirty="0" smtClean="0"/>
              <a:t>Napájí mechaniky</a:t>
            </a:r>
          </a:p>
          <a:p>
            <a:r>
              <a:rPr lang="cs-CZ" dirty="0" smtClean="0"/>
              <a:t>4 pinový periferní (</a:t>
            </a:r>
            <a:r>
              <a:rPr lang="cs-CZ" dirty="0" err="1" smtClean="0"/>
              <a:t>Berg</a:t>
            </a:r>
            <a:r>
              <a:rPr lang="cs-CZ" dirty="0" smtClean="0"/>
              <a:t>)</a:t>
            </a:r>
          </a:p>
          <a:p>
            <a:pPr lvl="1"/>
            <a:r>
              <a:rPr lang="cs-CZ" dirty="0" smtClean="0"/>
              <a:t>Napájí floppy mechaniky (disketové)</a:t>
            </a:r>
          </a:p>
          <a:p>
            <a:r>
              <a:rPr lang="cs-CZ" dirty="0" smtClean="0"/>
              <a:t>Další napájecí konektory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2507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Kalkulačka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 vypočítání potřebného výkonu zdroje</a:t>
            </a:r>
          </a:p>
          <a:p>
            <a:r>
              <a:rPr lang="cs-CZ" dirty="0" smtClean="0"/>
              <a:t>Pomocník na webu</a:t>
            </a:r>
          </a:p>
          <a:p>
            <a:r>
              <a:rPr lang="cs-CZ" dirty="0" smtClean="0"/>
              <a:t>Potřeba znát všechny komponenty PC – nejvíc odebírá graf. karta a procesor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Kalkulačka </a:t>
            </a:r>
            <a:r>
              <a:rPr lang="cs-CZ" dirty="0" smtClean="0">
                <a:hlinkClick r:id="rId2"/>
              </a:rPr>
              <a:t>ZDE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9682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Napájecí zdroj (počítač).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2001-2012, 6. 12. 2012 [cit. 2012-10-06]. Dostupné z: </a:t>
            </a:r>
            <a:r>
              <a:rPr lang="cs-CZ" dirty="0">
                <a:hlinkClick r:id="rId2"/>
              </a:rPr>
              <a:t>http://cs.wikipedia.org/wiki/Nap%C3%A1jec%C3%AD_zdroj_%</a:t>
            </a:r>
            <a:r>
              <a:rPr lang="cs-CZ" dirty="0" smtClean="0">
                <a:hlinkClick r:id="rId2"/>
              </a:rPr>
              <a:t>28po%C4%8D%C3%ADta%C4%8D%2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www.zive.cz/clanky/test-osmnacti-pocitacovych-zdroju-v-novem-computeru/sc-3-a-158706/default.aspx</a:t>
            </a:r>
            <a:endParaRPr lang="cs-CZ" dirty="0" smtClean="0"/>
          </a:p>
          <a:p>
            <a:r>
              <a:rPr lang="cs-CZ" dirty="0"/>
              <a:t>SIENICKI, Tomasz. </a:t>
            </a:r>
            <a:r>
              <a:rPr lang="cs-CZ" i="1" dirty="0"/>
              <a:t>Napájecí zdroje (počítač)</a:t>
            </a:r>
            <a:r>
              <a:rPr lang="cs-CZ" dirty="0"/>
              <a:t> [online</a:t>
            </a:r>
            <a:r>
              <a:rPr lang="cs-CZ" dirty="0" smtClean="0"/>
              <a:t>]. [</a:t>
            </a:r>
            <a:r>
              <a:rPr lang="cs-CZ" dirty="0"/>
              <a:t>cit. 6.10.2012]. Dostupný na WWW: </a:t>
            </a:r>
            <a:br>
              <a:rPr lang="cs-CZ" dirty="0"/>
            </a:br>
            <a:r>
              <a:rPr lang="cs-CZ" dirty="0"/>
              <a:t>cs.wikipedia.org/wiki/</a:t>
            </a:r>
            <a:r>
              <a:rPr lang="cs-CZ" dirty="0" err="1"/>
              <a:t>Soubor:Zasilacz_komputera_ubt.jpeg</a:t>
            </a:r>
            <a:r>
              <a:rPr lang="cs-CZ" dirty="0"/>
              <a:t> </a:t>
            </a:r>
          </a:p>
          <a:p>
            <a:endParaRPr lang="cs-CZ" dirty="0" smtClean="0"/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4307" y="286867"/>
            <a:ext cx="945356" cy="944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56907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96</TotalTime>
  <Words>595</Words>
  <Application>Microsoft Office PowerPoint</Application>
  <PresentationFormat>Vlastní</PresentationFormat>
  <Paragraphs>113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Prezentace aplikace PowerPoint</vt:lpstr>
      <vt:lpstr>Počítačové zdroje</vt:lpstr>
      <vt:lpstr>Obsah</vt:lpstr>
      <vt:lpstr>Funkce</vt:lpstr>
      <vt:lpstr>Stavba</vt:lpstr>
      <vt:lpstr>Napájené komponenty</vt:lpstr>
      <vt:lpstr>Typy zdrojů</vt:lpstr>
      <vt:lpstr>Požadavky na zdroj ATX</vt:lpstr>
      <vt:lpstr>Použití jednotlivých napájecích napětí</vt:lpstr>
      <vt:lpstr>Parametry zdroje</vt:lpstr>
      <vt:lpstr>Konektory</vt:lpstr>
      <vt:lpstr>Kalkulačka</vt:lpstr>
      <vt:lpstr>Zdroje: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/>
  <cp:lastModifiedBy>Mirda Kotli</cp:lastModifiedBy>
  <cp:revision>21</cp:revision>
  <dcterms:created xsi:type="dcterms:W3CDTF">2006-08-16T00:00:00Z</dcterms:created>
  <dcterms:modified xsi:type="dcterms:W3CDTF">2012-12-08T09:46:04Z</dcterms:modified>
</cp:coreProperties>
</file>