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62" r:id="rId4"/>
    <p:sldId id="277" r:id="rId5"/>
    <p:sldId id="263" r:id="rId6"/>
    <p:sldId id="264" r:id="rId7"/>
    <p:sldId id="265" r:id="rId8"/>
    <p:sldId id="267" r:id="rId9"/>
    <p:sldId id="278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59" r:id="rId19"/>
    <p:sldId id="279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AA07A9-6E90-4E51-82F3-B100B511118D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313F8-E3CF-4C7F-803F-A640788F06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AA07A9-6E90-4E51-82F3-B100B511118D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313F8-E3CF-4C7F-803F-A640788F06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AA07A9-6E90-4E51-82F3-B100B511118D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66A313F8-E3CF-4C7F-803F-A640788F06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AA07A9-6E90-4E51-82F3-B100B511118D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313F8-E3CF-4C7F-803F-A640788F06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AA07A9-6E90-4E51-82F3-B100B511118D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313F8-E3CF-4C7F-803F-A640788F06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AA07A9-6E90-4E51-82F3-B100B511118D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313F8-E3CF-4C7F-803F-A640788F06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AA07A9-6E90-4E51-82F3-B100B511118D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313F8-E3CF-4C7F-803F-A640788F06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AA07A9-6E90-4E51-82F3-B100B511118D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313F8-E3CF-4C7F-803F-A640788F06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AA07A9-6E90-4E51-82F3-B100B511118D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313F8-E3CF-4C7F-803F-A640788F06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AA07A9-6E90-4E51-82F3-B100B511118D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313F8-E3CF-4C7F-803F-A640788F06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AA07A9-6E90-4E51-82F3-B100B511118D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313F8-E3CF-4C7F-803F-A640788F06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58AA07A9-6E90-4E51-82F3-B100B511118D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66A313F8-E3CF-4C7F-803F-A640788F066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8/85/SvatyJan2.jpg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SvatyJan2.jpg" TargetMode="External"/><Relationship Id="rId3" Type="http://schemas.openxmlformats.org/officeDocument/2006/relationships/hyperlink" Target="http://upload.wikimedia.org/wikipedia/commons/3/35/Moravsk%C3%A1_br%C3%A1na.png" TargetMode="External"/><Relationship Id="rId7" Type="http://schemas.openxmlformats.org/officeDocument/2006/relationships/hyperlink" Target="http://en.wikipedia.org/wiki/File:Joachim_Barrande01.jpg" TargetMode="External"/><Relationship Id="rId2" Type="http://schemas.openxmlformats.org/officeDocument/2006/relationships/hyperlink" Target="http://cs.wikipedia.org/wiki/Soubor:Helfst03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Barrandium_katzer_1891.jpg" TargetMode="External"/><Relationship Id="rId5" Type="http://schemas.openxmlformats.org/officeDocument/2006/relationships/hyperlink" Target="http://cs.wikipedia.org/wiki/Soubor:Praha,_Holyn%C4%9B,_Ve_skal%C3%A1ch,_pohled_k_%C5%98eporyj%C5%AFm.JPG" TargetMode="External"/><Relationship Id="rId4" Type="http://schemas.openxmlformats.org/officeDocument/2006/relationships/hyperlink" Target="http://cs.wikipedia.org/wiki/Soubor:Metylovick%C3%A1_pahorkatina,_Ond%C5%99ejn%C3%ADk.jpg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Velkolom_Kotou%C4%8D_%C5%A0tramberk.JPG" TargetMode="External"/><Relationship Id="rId2" Type="http://schemas.openxmlformats.org/officeDocument/2006/relationships/hyperlink" Target="http://cs.wikipedia.org/wiki/Soubor:Luftbild_von_Berg_Ralsko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s.wikipedia.org/wiki/Soubor:%C4%8Cerven%C3%BD_kame%C5%88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984741"/>
          </a:xfrm>
        </p:spPr>
        <p:txBody>
          <a:bodyPr>
            <a:normAutofit fontScale="90000"/>
          </a:bodyPr>
          <a:lstStyle/>
          <a:p>
            <a:r>
              <a:rPr lang="cs-CZ" sz="4000" i="1" dirty="0" smtClean="0">
                <a:solidFill>
                  <a:schemeClr val="accent6"/>
                </a:solidFill>
              </a:rPr>
              <a:t>Geologický vývoj a stavba české republiky</a:t>
            </a:r>
            <a:endParaRPr lang="cs-CZ" sz="4000" i="1" dirty="0">
              <a:solidFill>
                <a:schemeClr val="accent6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78629" y="2132856"/>
            <a:ext cx="7786742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</a:t>
            </a:r>
            <a:r>
              <a:rPr lang="cs-CZ" sz="2000" b="1" dirty="0" smtClean="0">
                <a:solidFill>
                  <a:schemeClr val="tx1"/>
                </a:solidFill>
              </a:rPr>
              <a:t>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</a:t>
            </a:r>
            <a:r>
              <a:rPr lang="cs-CZ" sz="2000" b="1" dirty="0" smtClean="0">
                <a:solidFill>
                  <a:schemeClr val="tx1"/>
                </a:solidFill>
              </a:rPr>
              <a:t>Ing. Lubor Dvořák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Název:  </a:t>
            </a:r>
            <a:r>
              <a:rPr lang="cs-CZ" sz="2000" dirty="0" smtClean="0"/>
              <a:t>VY_32_INOVACE_06_B_18_Geologický vývoj a stavba ČR</a:t>
            </a:r>
            <a:endParaRPr lang="cs-CZ" sz="2000" dirty="0" smtClean="0">
              <a:solidFill>
                <a:srgbClr val="C00000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</a:t>
            </a:r>
            <a:r>
              <a:rPr lang="cs-CZ" sz="2000" dirty="0" smtClean="0"/>
              <a:t>Mineralogie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53489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93264900"/>
              </p:ext>
            </p:extLst>
          </p:nvPr>
        </p:nvGraphicFramePr>
        <p:xfrm>
          <a:off x="1043608" y="1196752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Ing. Lubor Dvořák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25/10 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21/11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IX.A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Přírodověda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Mineralogie a geologie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Historická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g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eologie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Geologický vývoj a stavba ČR</a:t>
                      </a:r>
                      <a:endParaRPr lang="cs-CZ" sz="1800" dirty="0" smtClean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Geologie, hornina, éra, geologické období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95099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Geologický vývoj a stavba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 smtClean="0"/>
              <a:t>Český masiv </a:t>
            </a:r>
            <a:r>
              <a:rPr lang="cs-CZ" dirty="0" smtClean="0"/>
              <a:t>– základ v prvohorách – hercynské vrásnění</a:t>
            </a:r>
          </a:p>
          <a:p>
            <a:endParaRPr lang="cs-CZ" dirty="0" smtClean="0"/>
          </a:p>
          <a:p>
            <a:r>
              <a:rPr lang="cs-CZ" b="1" i="1" dirty="0" smtClean="0"/>
              <a:t>Západní Karpaty  </a:t>
            </a:r>
            <a:r>
              <a:rPr lang="cs-CZ" dirty="0" smtClean="0"/>
              <a:t>- východ Moravy– třetihorní – alpinsko-</a:t>
            </a:r>
            <a:r>
              <a:rPr lang="cs-CZ" dirty="0" err="1" smtClean="0"/>
              <a:t>himalajské</a:t>
            </a:r>
            <a:r>
              <a:rPr lang="cs-CZ" dirty="0" smtClean="0"/>
              <a:t> vrásnění</a:t>
            </a:r>
          </a:p>
          <a:p>
            <a:endParaRPr lang="cs-CZ" dirty="0"/>
          </a:p>
          <a:p>
            <a:r>
              <a:rPr lang="cs-CZ" dirty="0" smtClean="0"/>
              <a:t>Hranici tvoří tzv. Západní </a:t>
            </a:r>
            <a:r>
              <a:rPr lang="cs-CZ" dirty="0" err="1" smtClean="0"/>
              <a:t>vněkarpatské</a:t>
            </a:r>
            <a:r>
              <a:rPr lang="cs-CZ" dirty="0" smtClean="0"/>
              <a:t> sníženiny: </a:t>
            </a:r>
            <a:r>
              <a:rPr lang="cs-CZ" dirty="0" err="1" smtClean="0"/>
              <a:t>Dyjskosvratecký</a:t>
            </a:r>
            <a:r>
              <a:rPr lang="cs-CZ" dirty="0" smtClean="0"/>
              <a:t> úval, Vyškovská brána, Hornomoravský úval, Moravská brána, Hornoslezská pánev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8219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01" y="620688"/>
            <a:ext cx="8871385" cy="55446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27954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98511" y="6302206"/>
            <a:ext cx="82232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Hrad </a:t>
            </a:r>
            <a:r>
              <a:rPr lang="cs-CZ" sz="2800" b="1" i="1" dirty="0" err="1" smtClean="0"/>
              <a:t>Helfštýn</a:t>
            </a:r>
            <a:r>
              <a:rPr lang="cs-CZ" sz="2800" b="1" i="1" dirty="0" smtClean="0"/>
              <a:t> u Lipníka nad Bečvou – Moravská brána</a:t>
            </a:r>
            <a:endParaRPr lang="cs-CZ" sz="2800" b="1" i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203" y="260648"/>
            <a:ext cx="8349342" cy="55627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48615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5042118"/>
            <a:ext cx="914400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 algn="ctr"/>
            <a:r>
              <a:rPr lang="cs-CZ" sz="2800" b="1" i="1" dirty="0">
                <a:solidFill>
                  <a:schemeClr val="bg1"/>
                </a:solidFill>
              </a:rPr>
              <a:t>Moravská brána</a:t>
            </a:r>
            <a:r>
              <a:rPr lang="cs-CZ" sz="2800" dirty="0">
                <a:solidFill>
                  <a:schemeClr val="bg1"/>
                </a:solidFill>
              </a:rPr>
              <a:t>, kraj spojující Moravu a Slezsko, Hanou a Valašsko, Pobaltí a Středomoří.</a:t>
            </a:r>
            <a:br>
              <a:rPr lang="cs-CZ" sz="2800" dirty="0">
                <a:solidFill>
                  <a:schemeClr val="bg1"/>
                </a:solidFill>
              </a:rPr>
            </a:br>
            <a:r>
              <a:rPr lang="cs-CZ" sz="2800" dirty="0">
                <a:solidFill>
                  <a:schemeClr val="bg1"/>
                </a:solidFill>
              </a:rPr>
              <a:t>Od dob starobylé Jantarové stezky tudy vedou důležité cesty lemované hrady, zámky a starobylými </a:t>
            </a:r>
            <a:r>
              <a:rPr lang="cs-CZ" sz="2800" dirty="0" smtClean="0">
                <a:solidFill>
                  <a:schemeClr val="bg1"/>
                </a:solidFill>
              </a:rPr>
              <a:t>městy.</a:t>
            </a:r>
            <a:endParaRPr lang="cs-CZ" sz="2800" b="1" i="1" dirty="0">
              <a:solidFill>
                <a:schemeClr val="bg1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4644"/>
            <a:ext cx="9175750" cy="50405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84704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Český masiv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i="1" dirty="0" smtClean="0"/>
              <a:t>Prahory</a:t>
            </a:r>
            <a:r>
              <a:rPr lang="cs-CZ" dirty="0" smtClean="0"/>
              <a:t> = ??? – vícenásobné zvrásnění a přeměna</a:t>
            </a:r>
          </a:p>
          <a:p>
            <a:endParaRPr lang="cs-CZ" dirty="0" smtClean="0"/>
          </a:p>
          <a:p>
            <a:r>
              <a:rPr lang="cs-CZ" b="1" i="1" dirty="0" smtClean="0"/>
              <a:t>Starohory</a:t>
            </a:r>
            <a:r>
              <a:rPr lang="cs-CZ" dirty="0" smtClean="0"/>
              <a:t> – několikrát území zalito mořem – usazeniny + láva + přeměna těchto hornin</a:t>
            </a:r>
          </a:p>
          <a:p>
            <a:endParaRPr lang="cs-CZ" dirty="0" smtClean="0"/>
          </a:p>
          <a:p>
            <a:r>
              <a:rPr lang="cs-CZ" b="1" i="1" dirty="0" err="1" smtClean="0"/>
              <a:t>Moldanubikum</a:t>
            </a:r>
            <a:r>
              <a:rPr lang="cs-CZ" dirty="0"/>
              <a:t> </a:t>
            </a:r>
            <a:r>
              <a:rPr lang="cs-CZ" dirty="0" smtClean="0"/>
              <a:t>= </a:t>
            </a:r>
            <a:r>
              <a:rPr lang="cs-CZ" dirty="0" err="1" smtClean="0"/>
              <a:t>Moldau</a:t>
            </a:r>
            <a:r>
              <a:rPr lang="cs-CZ" dirty="0" smtClean="0"/>
              <a:t> (Vltava) + </a:t>
            </a:r>
            <a:r>
              <a:rPr lang="cs-CZ" dirty="0" err="1" smtClean="0"/>
              <a:t>Donau</a:t>
            </a:r>
            <a:r>
              <a:rPr lang="cs-CZ" dirty="0" smtClean="0"/>
              <a:t> (Dunaj)</a:t>
            </a:r>
          </a:p>
          <a:p>
            <a:endParaRPr lang="cs-CZ" dirty="0" smtClean="0"/>
          </a:p>
          <a:p>
            <a:r>
              <a:rPr lang="cs-CZ" b="1" i="1" dirty="0" err="1" smtClean="0"/>
              <a:t>Barrandien</a:t>
            </a:r>
            <a:r>
              <a:rPr lang="cs-CZ" dirty="0" smtClean="0"/>
              <a:t> – mezi Prahou a Plzní (</a:t>
            </a:r>
            <a:r>
              <a:rPr lang="cs-CZ" dirty="0" err="1" smtClean="0"/>
              <a:t>franc</a:t>
            </a:r>
            <a:r>
              <a:rPr lang="cs-CZ" dirty="0" smtClean="0"/>
              <a:t>. Paleontolog Joachim </a:t>
            </a:r>
            <a:r>
              <a:rPr lang="cs-CZ" dirty="0" err="1" smtClean="0"/>
              <a:t>Barrand</a:t>
            </a:r>
            <a:r>
              <a:rPr lang="cs-CZ" dirty="0" smtClean="0"/>
              <a:t> 1799 – 1883) – usazené horniny bohaté na zkameněliny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0059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40"/>
            <a:ext cx="8496944" cy="56610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667268" y="6093296"/>
            <a:ext cx="18501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err="1" smtClean="0"/>
              <a:t>Barrandien</a:t>
            </a: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val="4087023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-33762"/>
            <a:ext cx="6806133" cy="6206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505145" y="6172438"/>
            <a:ext cx="64998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Geologická mapa </a:t>
            </a:r>
            <a:r>
              <a:rPr lang="cs-CZ" sz="2800" b="1" i="1" dirty="0" err="1" smtClean="0"/>
              <a:t>Barrandienu</a:t>
            </a:r>
            <a:r>
              <a:rPr lang="cs-CZ" sz="2800" b="1" i="1" dirty="0" smtClean="0"/>
              <a:t> z roku 1898</a:t>
            </a: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val="3829402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46499" y="6334780"/>
            <a:ext cx="5077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Sbírka Joachima </a:t>
            </a:r>
            <a:r>
              <a:rPr lang="cs-CZ" sz="2800" b="1" i="1" dirty="0" err="1" smtClean="0"/>
              <a:t>Barranda</a:t>
            </a:r>
            <a:r>
              <a:rPr lang="cs-CZ" sz="2800" b="1" i="1" dirty="0" smtClean="0"/>
              <a:t> z Čech</a:t>
            </a:r>
            <a:endParaRPr lang="cs-CZ" sz="2800" b="1" i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446646" y="-1074810"/>
            <a:ext cx="6077057" cy="84599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75551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564284" y="1340768"/>
            <a:ext cx="326743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Svatý Jan pod </a:t>
            </a:r>
            <a:r>
              <a:rPr lang="cs-CZ" sz="2800" b="1" i="1" dirty="0" smtClean="0"/>
              <a:t>skalou</a:t>
            </a:r>
          </a:p>
          <a:p>
            <a:pPr algn="ctr"/>
            <a:r>
              <a:rPr lang="cs-CZ" sz="2800" b="1" i="1" dirty="0" smtClean="0"/>
              <a:t> </a:t>
            </a:r>
            <a:r>
              <a:rPr lang="cs-CZ" sz="2800" b="1" i="1" dirty="0" smtClean="0"/>
              <a:t>- </a:t>
            </a:r>
            <a:r>
              <a:rPr lang="cs-CZ" sz="2800" b="1" i="1" dirty="0" err="1" smtClean="0"/>
              <a:t>Barrandien</a:t>
            </a:r>
            <a:endParaRPr lang="cs-CZ" sz="2800" b="1" i="1" dirty="0"/>
          </a:p>
        </p:txBody>
      </p:sp>
      <p:pic>
        <p:nvPicPr>
          <p:cNvPr id="7170" name="Picture 2" descr="Soubor:SvatyJan2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0"/>
            <a:ext cx="4608511" cy="6912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8968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Český masiv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40768"/>
            <a:ext cx="9144000" cy="5328592"/>
          </a:xfrm>
        </p:spPr>
        <p:txBody>
          <a:bodyPr>
            <a:normAutofit lnSpcReduction="10000"/>
          </a:bodyPr>
          <a:lstStyle/>
          <a:p>
            <a:r>
              <a:rPr lang="cs-CZ" b="1" i="1" dirty="0" smtClean="0"/>
              <a:t>Prvohory</a:t>
            </a:r>
            <a:r>
              <a:rPr lang="cs-CZ" dirty="0" smtClean="0"/>
              <a:t> – hercynské vrásnění + žuly – Krkonoše</a:t>
            </a:r>
          </a:p>
          <a:p>
            <a:r>
              <a:rPr lang="cs-CZ" dirty="0"/>
              <a:t> </a:t>
            </a:r>
            <a:r>
              <a:rPr lang="cs-CZ" dirty="0" smtClean="0"/>
              <a:t>				+ černé uhlí</a:t>
            </a:r>
          </a:p>
          <a:p>
            <a:endParaRPr lang="cs-CZ" dirty="0" smtClean="0"/>
          </a:p>
          <a:p>
            <a:r>
              <a:rPr lang="cs-CZ" b="1" i="1" dirty="0" smtClean="0"/>
              <a:t>Druhohory</a:t>
            </a:r>
            <a:r>
              <a:rPr lang="cs-CZ" dirty="0" smtClean="0"/>
              <a:t> – převážně souš, moře částečně</a:t>
            </a:r>
          </a:p>
          <a:p>
            <a:endParaRPr lang="cs-CZ" dirty="0" smtClean="0"/>
          </a:p>
          <a:p>
            <a:r>
              <a:rPr lang="cs-CZ" b="1" i="1" dirty="0" smtClean="0"/>
              <a:t>Třetihory</a:t>
            </a:r>
            <a:r>
              <a:rPr lang="cs-CZ" dirty="0" smtClean="0"/>
              <a:t> – souš – vlivy </a:t>
            </a:r>
            <a:r>
              <a:rPr lang="cs-CZ" dirty="0" err="1" smtClean="0"/>
              <a:t>alpinsko</a:t>
            </a:r>
            <a:r>
              <a:rPr lang="cs-CZ" dirty="0" smtClean="0"/>
              <a:t> – </a:t>
            </a:r>
            <a:r>
              <a:rPr lang="cs-CZ" dirty="0" err="1" smtClean="0"/>
              <a:t>himalajského</a:t>
            </a:r>
            <a:r>
              <a:rPr lang="cs-CZ" dirty="0" smtClean="0"/>
              <a:t> vrásnění – zlomy – vyzdvižení okrajových pohoří</a:t>
            </a:r>
          </a:p>
          <a:p>
            <a:r>
              <a:rPr lang="cs-CZ" dirty="0"/>
              <a:t> </a:t>
            </a:r>
            <a:r>
              <a:rPr lang="cs-CZ" dirty="0" smtClean="0"/>
              <a:t>				+ hnědé uhlí</a:t>
            </a:r>
          </a:p>
          <a:p>
            <a:r>
              <a:rPr lang="cs-CZ" dirty="0" smtClean="0"/>
              <a:t>Říp, Ralsko, Trosky, Kunětická hora, Bezděz</a:t>
            </a:r>
          </a:p>
          <a:p>
            <a:endParaRPr lang="cs-CZ" dirty="0" smtClean="0"/>
          </a:p>
          <a:p>
            <a:r>
              <a:rPr lang="cs-CZ" b="1" i="1" dirty="0" smtClean="0"/>
              <a:t>Čtvrtohory </a:t>
            </a:r>
            <a:r>
              <a:rPr lang="cs-CZ" dirty="0" smtClean="0"/>
              <a:t>– pevninský ledovec – říční síť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8081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186021" y="6334780"/>
            <a:ext cx="11569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/>
              <a:t>Ralsko</a:t>
            </a:r>
            <a:endParaRPr lang="cs-CZ" sz="2800" b="1" i="1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0"/>
            <a:ext cx="8316416" cy="6237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50117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5783" y="0"/>
            <a:ext cx="8229600" cy="1143000"/>
          </a:xfrm>
        </p:spPr>
        <p:txBody>
          <a:bodyPr/>
          <a:lstStyle/>
          <a:p>
            <a:r>
              <a:rPr lang="cs-CZ" dirty="0" smtClean="0"/>
              <a:t>Západní Karpaty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10396" y="980728"/>
            <a:ext cx="9144000" cy="5257800"/>
          </a:xfrm>
        </p:spPr>
        <p:txBody>
          <a:bodyPr/>
          <a:lstStyle/>
          <a:p>
            <a:pPr algn="ctr"/>
            <a:r>
              <a:rPr lang="cs-CZ" dirty="0" smtClean="0"/>
              <a:t>Příkrovová stavba – vyvrásněny ve třetihorách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53870" y="6093296"/>
            <a:ext cx="58420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/>
              <a:t>Kotouč u </a:t>
            </a:r>
            <a:r>
              <a:rPr lang="cs-CZ" sz="2800" b="1" i="1" dirty="0" err="1" smtClean="0"/>
              <a:t>Štramberka</a:t>
            </a:r>
            <a:r>
              <a:rPr lang="cs-CZ" sz="2800" b="1" i="1" dirty="0" smtClean="0"/>
              <a:t> (vápencový lom)</a:t>
            </a:r>
            <a:endParaRPr lang="cs-CZ" sz="2800" b="1" i="1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412776"/>
            <a:ext cx="5976247" cy="44821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96692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65356" y="4653136"/>
            <a:ext cx="55170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Pavlovské </a:t>
            </a:r>
            <a:r>
              <a:rPr lang="cs-CZ" sz="2800" b="1" i="1" dirty="0" smtClean="0"/>
              <a:t>vrchy – pohled od západu</a:t>
            </a:r>
            <a:endParaRPr lang="cs-CZ" sz="2800" b="1" i="1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2083" y="1628800"/>
            <a:ext cx="9187228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24115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63035" y="6107229"/>
            <a:ext cx="46179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Bílé </a:t>
            </a:r>
            <a:r>
              <a:rPr lang="cs-CZ" sz="2800" b="1" i="1" dirty="0" smtClean="0"/>
              <a:t>Karpaty – Červený kámen</a:t>
            </a:r>
            <a:endParaRPr lang="cs-CZ" sz="2800" b="1" i="1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0872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051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4234" y="6334780"/>
            <a:ext cx="86782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err="1" smtClean="0"/>
              <a:t>Východné</a:t>
            </a:r>
            <a:r>
              <a:rPr lang="cs-CZ" sz="2800" b="1" i="1" dirty="0" smtClean="0"/>
              <a:t> Beskydy </a:t>
            </a:r>
            <a:r>
              <a:rPr lang="cs-CZ" sz="2800" b="1" i="1" dirty="0" smtClean="0"/>
              <a:t>– Pieniny Červený </a:t>
            </a:r>
            <a:r>
              <a:rPr lang="cs-CZ" sz="2800" b="1" i="1" dirty="0" err="1" smtClean="0"/>
              <a:t>Kláštor</a:t>
            </a:r>
            <a:r>
              <a:rPr lang="cs-CZ" sz="2800" b="1" i="1" dirty="0" smtClean="0"/>
              <a:t> ze Tří korun)</a:t>
            </a:r>
            <a:endParaRPr lang="cs-CZ" sz="2800" b="1" i="1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4013"/>
            <a:ext cx="8388424" cy="6291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57221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4633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 smtClean="0"/>
              <a:t>Černík, V., Martinec, Z., Vítek, J. Přírodopis 4 mineralogie a geologie se základy</a:t>
            </a:r>
          </a:p>
          <a:p>
            <a:r>
              <a:rPr lang="cs-CZ" dirty="0" smtClean="0"/>
              <a:t>ekologie: pro žáky základní školy a nižší ročníky víceletých gymnázií. 1. </a:t>
            </a:r>
            <a:r>
              <a:rPr lang="cs-CZ" dirty="0" err="1" smtClean="0"/>
              <a:t>vyd</a:t>
            </a:r>
            <a:r>
              <a:rPr lang="cs-CZ" dirty="0" smtClean="0"/>
              <a:t>. Praha SPN 1998, 87 s. ISBN 80-7235-044-7</a:t>
            </a:r>
          </a:p>
          <a:p>
            <a:r>
              <a:rPr lang="pt-BR" dirty="0"/>
              <a:t>AUTOR NEUVEDEN. </a:t>
            </a:r>
            <a:r>
              <a:rPr lang="pt-BR" i="1" dirty="0"/>
              <a:t>http://cs.wikipedia.org/wiki/Helf%C5%A1t%C3%BDn</a:t>
            </a:r>
            <a:r>
              <a:rPr lang="pt-BR" dirty="0"/>
              <a:t> [online]. [cit. 8.12.2012]. Dostupný na WWW: </a:t>
            </a:r>
            <a:r>
              <a:rPr lang="pt-BR" dirty="0">
                <a:hlinkClick r:id="rId2"/>
              </a:rPr>
              <a:t>http://</a:t>
            </a:r>
            <a:r>
              <a:rPr lang="pt-BR" dirty="0" smtClean="0">
                <a:hlinkClick r:id="rId2"/>
              </a:rPr>
              <a:t>cs.wikipedia.org/wiki/Soubor:Helfst03.JPG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http://cs.wikipedia.org/wiki/Moravsk%C3%A1_br%C3%A1na</a:t>
            </a:r>
            <a:r>
              <a:rPr lang="pt-BR" dirty="0"/>
              <a:t> [online]. [cit. 8.12.2012]. Dostupný na WWW: </a:t>
            </a:r>
            <a:r>
              <a:rPr lang="pt-BR" dirty="0">
                <a:hlinkClick r:id="rId3"/>
              </a:rPr>
              <a:t>http://</a:t>
            </a:r>
            <a:r>
              <a:rPr lang="pt-BR" dirty="0" smtClean="0">
                <a:hlinkClick r:id="rId3"/>
              </a:rPr>
              <a:t>upload.wikimedia.org/wikipedia/commons/3/35/Moravsk%C3%A1_br%C3%A1na.png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http://cs.wikipedia.org/wiki/Podbeskydsk%C3%A1_pahorkatina</a:t>
            </a:r>
            <a:r>
              <a:rPr lang="pt-BR" dirty="0"/>
              <a:t> [online]. [cit. 8.12.2012]. Dostupný na WWW: </a:t>
            </a:r>
            <a:r>
              <a:rPr lang="pt-BR" dirty="0">
                <a:hlinkClick r:id="rId4"/>
              </a:rPr>
              <a:t>http://cs.wikipedia.org/wiki/Soubor:Metylovick%C3%A1_pahorkatina,_</a:t>
            </a:r>
            <a:r>
              <a:rPr lang="pt-BR" dirty="0" smtClean="0">
                <a:hlinkClick r:id="rId4"/>
              </a:rPr>
              <a:t>Ond%C5%99ejn%C3%ADk.jpg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http://cs.wikipedia.org/wiki/Barrandien</a:t>
            </a:r>
            <a:r>
              <a:rPr lang="pt-BR" dirty="0"/>
              <a:t> [online]. [cit. 8.12.2012]. Dostupný na WWW: </a:t>
            </a:r>
            <a:r>
              <a:rPr lang="pt-BR" dirty="0">
                <a:hlinkClick r:id="rId5"/>
              </a:rPr>
              <a:t>http://cs.wikipedia.org/wiki/Soubor:Praha,_Holyn%C4%9B,_Ve_skal%C3%A1ch,_pohled_k_%</a:t>
            </a:r>
            <a:r>
              <a:rPr lang="pt-BR" dirty="0" smtClean="0">
                <a:hlinkClick r:id="rId5"/>
              </a:rPr>
              <a:t>C5%98eporyj%C5%AFm.JPG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http://cs.wikipedia.org/wiki/Barrandien</a:t>
            </a:r>
            <a:r>
              <a:rPr lang="pt-BR" dirty="0"/>
              <a:t> [online]. [cit. 8.12.2012]. Dostupný na WWW: </a:t>
            </a:r>
            <a:r>
              <a:rPr lang="pt-BR" dirty="0">
                <a:hlinkClick r:id="rId6"/>
              </a:rPr>
              <a:t>http://</a:t>
            </a:r>
            <a:r>
              <a:rPr lang="pt-BR" dirty="0" smtClean="0">
                <a:hlinkClick r:id="rId6"/>
              </a:rPr>
              <a:t>cs.wikipedia.org/wiki/Soubor:Barrandium_katzer_1891.jpg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http://en.wikipedia.org/wiki/Trilobite</a:t>
            </a:r>
            <a:r>
              <a:rPr lang="pt-BR" dirty="0"/>
              <a:t> [online]. [cit. 8.12.2012]. Dostupný na WWW: </a:t>
            </a:r>
            <a:r>
              <a:rPr lang="pt-BR" dirty="0">
                <a:hlinkClick r:id="rId7"/>
              </a:rPr>
              <a:t>http://</a:t>
            </a:r>
            <a:r>
              <a:rPr lang="pt-BR" dirty="0" smtClean="0">
                <a:hlinkClick r:id="rId7"/>
              </a:rPr>
              <a:t>en.wikipedia.org/wiki/File:Joachim_Barrande01.jpg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http://cs.wikipedia.org/wiki/Svat%C3%BD_Jan_pod_Skalou</a:t>
            </a:r>
            <a:r>
              <a:rPr lang="pt-BR" dirty="0"/>
              <a:t> [online]. [cit. 8.12.2012]. Dostupný na WWW: </a:t>
            </a:r>
            <a:r>
              <a:rPr lang="pt-BR" dirty="0">
                <a:hlinkClick r:id="rId8"/>
              </a:rPr>
              <a:t>http://</a:t>
            </a:r>
            <a:r>
              <a:rPr lang="pt-BR" dirty="0" smtClean="0">
                <a:hlinkClick r:id="rId8"/>
              </a:rPr>
              <a:t>cs.wikipedia.org/wiki/Soubor:SvatyJan2.jpg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044" y="0"/>
            <a:ext cx="9144000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dirty="0"/>
              <a:t>AUTOR NEUVEDEN. http://cs.wikipedia.org/wiki/Ralsko_(Ralsk%C3%A1_pahorkatina) [online]. [cit. 8.12.2012]. Dostupný na WWW: </a:t>
            </a:r>
            <a:r>
              <a:rPr lang="pt-BR" dirty="0">
                <a:hlinkClick r:id="rId2"/>
              </a:rPr>
              <a:t>http://</a:t>
            </a:r>
            <a:r>
              <a:rPr lang="pt-BR" dirty="0" smtClean="0">
                <a:hlinkClick r:id="rId2"/>
              </a:rPr>
              <a:t>cs.wikipedia.org/wiki/Soubor:Luftbild_von_Berg_Ralsko.jpg</a:t>
            </a:r>
            <a:endParaRPr lang="cs-CZ" dirty="0" smtClean="0"/>
          </a:p>
          <a:p>
            <a:r>
              <a:rPr lang="cs-CZ" dirty="0"/>
              <a:t>AUTOR NRUVEDEN. </a:t>
            </a:r>
            <a:r>
              <a:rPr lang="cs-CZ" i="1" dirty="0"/>
              <a:t>http://cs.wikipedia.org/wiki/Kotou%C4%8D_u_%C5%A0tramberka</a:t>
            </a:r>
            <a:r>
              <a:rPr lang="cs-CZ" dirty="0"/>
              <a:t> [online]. [cit. 8.12.2012]. Dostupný na WWW: </a:t>
            </a:r>
            <a:r>
              <a:rPr lang="cs-CZ" dirty="0">
                <a:hlinkClick r:id="rId3"/>
              </a:rPr>
              <a:t>http://cs.wikipedia.org/wiki/Soubor:Velkolom_Kotou%C4%8D_%</a:t>
            </a:r>
            <a:r>
              <a:rPr lang="cs-CZ" dirty="0" smtClean="0">
                <a:hlinkClick r:id="rId3"/>
              </a:rPr>
              <a:t>C5%A0tramberk.JPG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http://cs.wikipedia.org/wiki/Pavlovsk%C3%A9_vrchy</a:t>
            </a:r>
            <a:r>
              <a:rPr lang="pt-BR" dirty="0"/>
              <a:t> [online]. [cit. 8.12.2012]. Dostupný na WWW: http://cs.wikipedia.org/wiki/Soubor:Pavlovske_vrchy_od_zapadu.jpg 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http://cs.wikipedia.org/wiki/B%C3%ADl%C3%A9_Karpaty</a:t>
            </a:r>
            <a:r>
              <a:rPr lang="pt-BR" dirty="0"/>
              <a:t> [online]. [cit. 8.12.2012]. Dostupný na WWW: </a:t>
            </a:r>
            <a:r>
              <a:rPr lang="pt-BR" dirty="0">
                <a:hlinkClick r:id="rId4"/>
              </a:rPr>
              <a:t>http://cs.wikipedia.org/wiki/Soubor:%</a:t>
            </a:r>
            <a:r>
              <a:rPr lang="pt-BR" dirty="0" smtClean="0">
                <a:hlinkClick r:id="rId4"/>
              </a:rPr>
              <a:t>C4%8Cerven%C3%BD_kame%C5%88.jpg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http://cs.wikipedia.org/wiki/Pieniny</a:t>
            </a:r>
            <a:r>
              <a:rPr lang="pt-BR" dirty="0"/>
              <a:t> [online]. [cit. 8.12.2012]. Dostupný na WWW: http://cs.wikipedia.org/wiki/Soubor:Dunajec_from_Trzy_Korony.jpg</a:t>
            </a:r>
          </a:p>
        </p:txBody>
      </p:sp>
    </p:spTree>
    <p:extLst>
      <p:ext uri="{BB962C8B-B14F-4D97-AF65-F5344CB8AC3E}">
        <p14:creationId xmlns:p14="http://schemas.microsoft.com/office/powerpoint/2010/main" val="1633159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Vlastní 1">
      <a:majorFont>
        <a:latin typeface="Arial"/>
        <a:ea typeface=""/>
        <a:cs typeface=""/>
      </a:majorFont>
      <a:minorFont>
        <a:latin typeface="Calibri"/>
        <a:ea typeface=""/>
        <a:cs typeface="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187</TotalTime>
  <Words>591</Words>
  <Application>Microsoft Office PowerPoint</Application>
  <PresentationFormat>Předvádění na obrazovce (4:3)</PresentationFormat>
  <Paragraphs>78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Vrchol</vt:lpstr>
      <vt:lpstr>Geologický vývoj a stavba české republiky</vt:lpstr>
      <vt:lpstr>Prezentace aplikace PowerPoint</vt:lpstr>
      <vt:lpstr>Geologický vývoj a stavba ČR</vt:lpstr>
      <vt:lpstr>Prezentace aplikace PowerPoint</vt:lpstr>
      <vt:lpstr>Prezentace aplikace PowerPoint</vt:lpstr>
      <vt:lpstr>Prezentace aplikace PowerPoint</vt:lpstr>
      <vt:lpstr>Český masiv</vt:lpstr>
      <vt:lpstr>Prezentace aplikace PowerPoint</vt:lpstr>
      <vt:lpstr>Prezentace aplikace PowerPoint</vt:lpstr>
      <vt:lpstr>Prezentace aplikace PowerPoint</vt:lpstr>
      <vt:lpstr>Prezentace aplikace PowerPoint</vt:lpstr>
      <vt:lpstr>Český masiv</vt:lpstr>
      <vt:lpstr>Prezentace aplikace PowerPoint</vt:lpstr>
      <vt:lpstr>Západní Karpaty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Éry vývoje země</dc:title>
  <dc:creator>Adéla</dc:creator>
  <cp:lastModifiedBy>Lubor</cp:lastModifiedBy>
  <cp:revision>72</cp:revision>
  <dcterms:created xsi:type="dcterms:W3CDTF">2012-10-20T06:30:41Z</dcterms:created>
  <dcterms:modified xsi:type="dcterms:W3CDTF">2012-12-08T11:21:22Z</dcterms:modified>
</cp:coreProperties>
</file>