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65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VY_22_INOVACE_01_08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3058DC-7B4F-4255-8C4B-33EF8A8EABE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784F4BB-75A6-4B7C-BAD5-C95F11EA7071}" type="presOf" srcId="{757F3AB3-0718-4624-B441-E567A8F0AB56}" destId="{333A1088-737F-45CB-B68E-254E46348037}" srcOrd="0" destOrd="0" presId="urn:microsoft.com/office/officeart/2005/8/layout/target3"/>
    <dgm:cxn modelId="{D0F4AE0F-D036-4475-B26A-01AA1B7C739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0786A22-94D6-43D9-8E5D-390A46AA0DFF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46E376D-2FD5-4D5F-A15D-FD825731CB07}" type="presOf" srcId="{D1B46980-6531-4606-95E6-44980827E919}" destId="{2BE915AB-18AA-4053-B92C-3BFC9ED204BB}" srcOrd="1" destOrd="0" presId="urn:microsoft.com/office/officeart/2005/8/layout/target3"/>
    <dgm:cxn modelId="{366BC956-B545-4BEF-9410-20384FE55EA1}" type="presOf" srcId="{B651F6E3-6281-48DB-9319-2AEAFDAE7572}" destId="{6BB5E863-4638-4E1D-BFDE-399D028AC4ED}" srcOrd="1" destOrd="0" presId="urn:microsoft.com/office/officeart/2005/8/layout/target3"/>
    <dgm:cxn modelId="{B0C81198-C5D9-4BEE-8BC5-6CD4C403CA25}" type="presOf" srcId="{4C35D32F-0EAB-4CD7-82EE-45574DC2A586}" destId="{890E4F0B-2866-4A3F-A3C7-2A14B1797930}" srcOrd="1" destOrd="0" presId="urn:microsoft.com/office/officeart/2005/8/layout/target3"/>
    <dgm:cxn modelId="{F3E66027-0996-4E96-A82B-C796E376517E}" type="presOf" srcId="{D1D4F407-5343-4D3F-B5B9-D407B03CAEB4}" destId="{AED2198E-93D5-4001-81B4-73124B309672}" srcOrd="1" destOrd="0" presId="urn:microsoft.com/office/officeart/2005/8/layout/target3"/>
    <dgm:cxn modelId="{510FF525-4594-450C-B50D-43074F5EEC24}" type="presOf" srcId="{D1B46980-6531-4606-95E6-44980827E919}" destId="{6140AFEC-043D-4C43-A2F9-D0F5331DF3A3}" srcOrd="0" destOrd="0" presId="urn:microsoft.com/office/officeart/2005/8/layout/target3"/>
    <dgm:cxn modelId="{F5137C94-5B39-41FA-A229-C480C5A077A1}" type="presOf" srcId="{D1D4F407-5343-4D3F-B5B9-D407B03CAEB4}" destId="{D005CE8C-CC26-4C3E-AC11-E15060ECD759}" srcOrd="0" destOrd="0" presId="urn:microsoft.com/office/officeart/2005/8/layout/target3"/>
    <dgm:cxn modelId="{7528CBBD-C3A9-495E-BCC8-AD3041187A8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1D607E-E32A-4936-813B-093AC1D5088D}" type="presParOf" srcId="{333A1088-737F-45CB-B68E-254E46348037}" destId="{F5ABB229-8D3B-4694-996A-96F23CF14429}" srcOrd="0" destOrd="0" presId="urn:microsoft.com/office/officeart/2005/8/layout/target3"/>
    <dgm:cxn modelId="{B65AAA68-BF5D-4FEC-BA26-7418093808E3}" type="presParOf" srcId="{333A1088-737F-45CB-B68E-254E46348037}" destId="{F41139FD-01EE-4571-8B17-4FB00FC51163}" srcOrd="1" destOrd="0" presId="urn:microsoft.com/office/officeart/2005/8/layout/target3"/>
    <dgm:cxn modelId="{F903E28E-5CB7-4CD8-98A8-E0B7878CF855}" type="presParOf" srcId="{333A1088-737F-45CB-B68E-254E46348037}" destId="{D005CE8C-CC26-4C3E-AC11-E15060ECD759}" srcOrd="2" destOrd="0" presId="urn:microsoft.com/office/officeart/2005/8/layout/target3"/>
    <dgm:cxn modelId="{A1A56A10-B2F7-4FC7-B5B0-1636CC3A4B3D}" type="presParOf" srcId="{333A1088-737F-45CB-B68E-254E46348037}" destId="{2C702D82-9B77-49B7-9568-BB8EB47C3372}" srcOrd="3" destOrd="0" presId="urn:microsoft.com/office/officeart/2005/8/layout/target3"/>
    <dgm:cxn modelId="{E1ECD33B-FB51-42EF-959E-4C2E9F8F4F71}" type="presParOf" srcId="{333A1088-737F-45CB-B68E-254E46348037}" destId="{A52A0455-90FF-4808-ABD0-F02540D31D5A}" srcOrd="4" destOrd="0" presId="urn:microsoft.com/office/officeart/2005/8/layout/target3"/>
    <dgm:cxn modelId="{D09AB77E-930C-4750-9B8F-C392DBD4D4F2}" type="presParOf" srcId="{333A1088-737F-45CB-B68E-254E46348037}" destId="{6140AFEC-043D-4C43-A2F9-D0F5331DF3A3}" srcOrd="5" destOrd="0" presId="urn:microsoft.com/office/officeart/2005/8/layout/target3"/>
    <dgm:cxn modelId="{00AAB9EF-E747-452A-9866-FCE363F20B20}" type="presParOf" srcId="{333A1088-737F-45CB-B68E-254E46348037}" destId="{9358AC05-5D7D-4327-9F80-1AD486AEA664}" srcOrd="6" destOrd="0" presId="urn:microsoft.com/office/officeart/2005/8/layout/target3"/>
    <dgm:cxn modelId="{5162E26D-D7BD-41CB-AD97-9D05FC63CF5D}" type="presParOf" srcId="{333A1088-737F-45CB-B68E-254E46348037}" destId="{313FC574-E1CD-4FB4-B054-0B805CE0447D}" srcOrd="7" destOrd="0" presId="urn:microsoft.com/office/officeart/2005/8/layout/target3"/>
    <dgm:cxn modelId="{8741D2D6-0372-4F72-A902-52CB7F566831}" type="presParOf" srcId="{333A1088-737F-45CB-B68E-254E46348037}" destId="{619D679B-A015-4ECF-8348-D1034C574F40}" srcOrd="8" destOrd="0" presId="urn:microsoft.com/office/officeart/2005/8/layout/target3"/>
    <dgm:cxn modelId="{29C20234-06EA-4911-9789-84A18BE6243D}" type="presParOf" srcId="{333A1088-737F-45CB-B68E-254E46348037}" destId="{322283A8-4A27-4CDA-BAE3-F381106A9174}" srcOrd="9" destOrd="0" presId="urn:microsoft.com/office/officeart/2005/8/layout/target3"/>
    <dgm:cxn modelId="{986A00AD-5464-431B-9DD9-0C042E70EF21}" type="presParOf" srcId="{333A1088-737F-45CB-B68E-254E46348037}" destId="{FFC9F71D-1B4F-4AD9-A4A6-86ADEFC8AF5C}" srcOrd="10" destOrd="0" presId="urn:microsoft.com/office/officeart/2005/8/layout/target3"/>
    <dgm:cxn modelId="{391B2F14-2E25-44E6-A604-1474C795890C}" type="presParOf" srcId="{333A1088-737F-45CB-B68E-254E46348037}" destId="{25B08C86-7E15-44DC-BE7F-FFB55DD49D12}" srcOrd="11" destOrd="0" presId="urn:microsoft.com/office/officeart/2005/8/layout/target3"/>
    <dgm:cxn modelId="{DCB02702-AA19-4E7E-9C70-81AF2B9C45C5}" type="presParOf" srcId="{333A1088-737F-45CB-B68E-254E46348037}" destId="{76644BE8-9D7C-4C09-B250-3D10AF48CBB7}" srcOrd="12" destOrd="0" presId="urn:microsoft.com/office/officeart/2005/8/layout/target3"/>
    <dgm:cxn modelId="{C8059C22-2AEB-431D-99F4-CD22EE9FBF5F}" type="presParOf" srcId="{333A1088-737F-45CB-B68E-254E46348037}" destId="{EE85B701-7295-41C0-BA7A-34D3756A2AE6}" srcOrd="13" destOrd="0" presId="urn:microsoft.com/office/officeart/2005/8/layout/target3"/>
    <dgm:cxn modelId="{65997FB1-CFF1-42D1-92BE-E45191840404}" type="presParOf" srcId="{333A1088-737F-45CB-B68E-254E46348037}" destId="{8BEBB6EC-1DAA-4CAC-8A25-BC0FCBD5DBD5}" srcOrd="14" destOrd="0" presId="urn:microsoft.com/office/officeart/2005/8/layout/target3"/>
    <dgm:cxn modelId="{A94FD55B-6FCC-4396-BD25-407DDD30248C}" type="presParOf" srcId="{333A1088-737F-45CB-B68E-254E46348037}" destId="{AED2198E-93D5-4001-81B4-73124B309672}" srcOrd="15" destOrd="0" presId="urn:microsoft.com/office/officeart/2005/8/layout/target3"/>
    <dgm:cxn modelId="{7810130D-B0AD-4ECB-9C49-01BA65F9D79F}" type="presParOf" srcId="{333A1088-737F-45CB-B68E-254E46348037}" destId="{2BE915AB-18AA-4053-B92C-3BFC9ED204BB}" srcOrd="16" destOrd="0" presId="urn:microsoft.com/office/officeart/2005/8/layout/target3"/>
    <dgm:cxn modelId="{17D668DB-971C-4FD4-A93A-7BAB7646AB8A}" type="presParOf" srcId="{333A1088-737F-45CB-B68E-254E46348037}" destId="{6BB5E863-4638-4E1D-BFDE-399D028AC4ED}" srcOrd="17" destOrd="0" presId="urn:microsoft.com/office/officeart/2005/8/layout/target3"/>
    <dgm:cxn modelId="{C9DF0F3E-CB54-43A9-91FF-F27C71523E26}" type="presParOf" srcId="{333A1088-737F-45CB-B68E-254E46348037}" destId="{5A5FFA88-C948-4069-8E93-59FA12366E83}" srcOrd="18" destOrd="0" presId="urn:microsoft.com/office/officeart/2005/8/layout/target3"/>
    <dgm:cxn modelId="{E4253CC9-7F57-4762-8948-DAC7B8901E4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VY_22_INOVACE_01_08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399791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89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8. ročníku základní školy jako opakování z nižších ročníků. Materiál obsahuje animace. Žáci </a:t>
            </a:r>
            <a:r>
              <a:rPr lang="cs-CZ" sz="2200" dirty="0"/>
              <a:t>by sami měli </a:t>
            </a:r>
            <a:r>
              <a:rPr lang="cs-CZ" sz="2200" dirty="0" smtClean="0"/>
              <a:t>být schopni určit strukturu minulého času v jednotlivých typech vět. Animace také zpřístupní správné řešení. Poslední dva snímky je možné použít jako pracovní list.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věty v minulém čase prostém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slovesa</a:t>
            </a:r>
            <a:r>
              <a:rPr lang="cs-CZ" sz="2200" dirty="0"/>
              <a:t>, </a:t>
            </a:r>
            <a:r>
              <a:rPr lang="cs-CZ" sz="2200" dirty="0" smtClean="0"/>
              <a:t>minulý čas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54081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dirty="0" smtClean="0"/>
              <a:t>PAST SIMPLE</a:t>
            </a:r>
            <a:br>
              <a:rPr lang="cs-CZ" dirty="0" smtClean="0"/>
            </a:br>
            <a:r>
              <a:rPr lang="cs-CZ" dirty="0" smtClean="0"/>
              <a:t>MINULÝ ČAS PROSTÝ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642938" y="1500188"/>
            <a:ext cx="24288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 dirty="0"/>
              <a:t>Oznamovací věta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85813" y="1997075"/>
            <a:ext cx="925512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podmět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787900" y="1916113"/>
            <a:ext cx="1244600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minulý tvar</a:t>
            </a:r>
          </a:p>
        </p:txBody>
      </p:sp>
      <p:sp>
        <p:nvSpPr>
          <p:cNvPr id="2056" name="TextovéPole 11"/>
          <p:cNvSpPr txBox="1">
            <a:spLocks noChangeArrowheads="1"/>
          </p:cNvSpPr>
          <p:nvPr/>
        </p:nvSpPr>
        <p:spPr bwMode="auto">
          <a:xfrm>
            <a:off x="3203575" y="177323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+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84213" y="2492375"/>
            <a:ext cx="28987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 </a:t>
            </a:r>
            <a:r>
              <a:rPr lang="cs-CZ" dirty="0" err="1"/>
              <a:t>went</a:t>
            </a:r>
            <a:r>
              <a:rPr lang="cs-CZ"/>
              <a:t> to school yesterday.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55650" y="2924175"/>
            <a:ext cx="9159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/>
              <a:t>Otázka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613150" y="3495675"/>
            <a:ext cx="925513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podmět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827088" y="3495675"/>
            <a:ext cx="481012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err="1"/>
              <a:t>did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70588" y="3495675"/>
            <a:ext cx="876300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sloveso</a:t>
            </a:r>
          </a:p>
        </p:txBody>
      </p:sp>
      <p:sp>
        <p:nvSpPr>
          <p:cNvPr id="16" name="TextovéPole 11"/>
          <p:cNvSpPr txBox="1">
            <a:spLocks noChangeArrowheads="1"/>
          </p:cNvSpPr>
          <p:nvPr/>
        </p:nvSpPr>
        <p:spPr bwMode="auto">
          <a:xfrm>
            <a:off x="2541588" y="342423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17" name="TextovéPole 11"/>
          <p:cNvSpPr txBox="1">
            <a:spLocks noChangeArrowheads="1"/>
          </p:cNvSpPr>
          <p:nvPr/>
        </p:nvSpPr>
        <p:spPr bwMode="auto">
          <a:xfrm>
            <a:off x="5184775" y="342423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cxnSp>
        <p:nvCxnSpPr>
          <p:cNvPr id="19" name="Pravoúhlá spojovací čára 18"/>
          <p:cNvCxnSpPr>
            <a:stCxn id="10" idx="2"/>
            <a:endCxn id="20" idx="1"/>
          </p:cNvCxnSpPr>
          <p:nvPr/>
        </p:nvCxnSpPr>
        <p:spPr>
          <a:xfrm rot="16200000" flipH="1">
            <a:off x="5441157" y="2255043"/>
            <a:ext cx="387350" cy="449263"/>
          </a:xfrm>
          <a:prstGeom prst="bent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859463" y="2487613"/>
            <a:ext cx="1428750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sloveso + -</a:t>
            </a:r>
            <a:r>
              <a:rPr lang="cs-CZ" dirty="0" err="1"/>
              <a:t>ed</a:t>
            </a:r>
            <a:r>
              <a:rPr lang="cs-CZ" dirty="0"/>
              <a:t> 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5649913" y="2916238"/>
            <a:ext cx="2138362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nepravidelná slovesa</a:t>
            </a:r>
          </a:p>
        </p:txBody>
      </p:sp>
      <p:cxnSp>
        <p:nvCxnSpPr>
          <p:cNvPr id="43" name="Pravoúhlá spojovací čára 18"/>
          <p:cNvCxnSpPr>
            <a:endCxn id="41" idx="1"/>
          </p:cNvCxnSpPr>
          <p:nvPr/>
        </p:nvCxnSpPr>
        <p:spPr>
          <a:xfrm rot="16200000" flipH="1">
            <a:off x="4912519" y="2362994"/>
            <a:ext cx="827088" cy="647700"/>
          </a:xfrm>
          <a:prstGeom prst="bent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869950" y="4006850"/>
            <a:ext cx="30051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When did you see this film?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741363" y="4514850"/>
            <a:ext cx="787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/>
              <a:t>Zápor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1027113" y="5014913"/>
            <a:ext cx="925512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podmět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3598863" y="5014913"/>
            <a:ext cx="746125" cy="3683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err="1"/>
              <a:t>didn</a:t>
            </a:r>
            <a:r>
              <a:rPr lang="cs-CZ" dirty="0"/>
              <a:t>´t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6527800" y="5086350"/>
            <a:ext cx="876300" cy="3683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sloveso</a:t>
            </a:r>
          </a:p>
        </p:txBody>
      </p:sp>
      <p:sp>
        <p:nvSpPr>
          <p:cNvPr id="50" name="TextovéPole 10"/>
          <p:cNvSpPr txBox="1">
            <a:spLocks noChangeArrowheads="1"/>
          </p:cNvSpPr>
          <p:nvPr/>
        </p:nvSpPr>
        <p:spPr bwMode="auto">
          <a:xfrm>
            <a:off x="2670175" y="494347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51" name="TextovéPole 11"/>
          <p:cNvSpPr txBox="1">
            <a:spLocks noChangeArrowheads="1"/>
          </p:cNvSpPr>
          <p:nvPr/>
        </p:nvSpPr>
        <p:spPr bwMode="auto">
          <a:xfrm>
            <a:off x="5599113" y="494347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52" name="TextovéPole 51"/>
          <p:cNvSpPr txBox="1">
            <a:spLocks noChangeArrowheads="1"/>
          </p:cNvSpPr>
          <p:nvPr/>
        </p:nvSpPr>
        <p:spPr bwMode="auto">
          <a:xfrm>
            <a:off x="884238" y="5443538"/>
            <a:ext cx="31591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I didn´t learn at the weekend.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395536" y="5876925"/>
            <a:ext cx="864096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 dirty="0" smtClean="0"/>
              <a:t>Výjimky</a:t>
            </a:r>
            <a:r>
              <a:rPr lang="cs-CZ" dirty="0" smtClean="0"/>
              <a:t> </a:t>
            </a:r>
            <a:r>
              <a:rPr lang="cs-CZ" dirty="0"/>
              <a:t>– </a:t>
            </a:r>
            <a:r>
              <a:rPr lang="cs-CZ" dirty="0" err="1"/>
              <a:t>was</a:t>
            </a:r>
            <a:r>
              <a:rPr lang="cs-CZ" dirty="0"/>
              <a:t>/</a:t>
            </a:r>
            <a:r>
              <a:rPr lang="cs-CZ" dirty="0" err="1"/>
              <a:t>were</a:t>
            </a:r>
            <a:r>
              <a:rPr lang="cs-CZ" dirty="0"/>
              <a:t>, </a:t>
            </a:r>
            <a:r>
              <a:rPr lang="cs-CZ" dirty="0" err="1" smtClean="0"/>
              <a:t>could</a:t>
            </a:r>
            <a:r>
              <a:rPr lang="cs-CZ" dirty="0" smtClean="0"/>
              <a:t> – v otázce mění pořadí slov a v záporu připojí jen not</a:t>
            </a:r>
            <a:endParaRPr lang="cs-CZ" dirty="0"/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755650" y="6237288"/>
            <a:ext cx="70564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I wasn´t at school yesterday. I couldn´t come.</a:t>
            </a:r>
          </a:p>
        </p:txBody>
      </p:sp>
    </p:spTree>
    <p:extLst>
      <p:ext uri="{BB962C8B-B14F-4D97-AF65-F5344CB8AC3E}">
        <p14:creationId xmlns:p14="http://schemas.microsoft.com/office/powerpoint/2010/main" val="853010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8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5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0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5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0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 nodeType="clickPar">
                      <p:stCondLst>
                        <p:cond delay="indefinite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8" grpId="0" animBg="1"/>
      <p:bldP spid="10" grpId="0" animBg="1"/>
      <p:bldP spid="2056" grpId="0"/>
      <p:bldP spid="11" grpId="0"/>
      <p:bldP spid="12" grpId="0"/>
      <p:bldP spid="13" grpId="0" animBg="1"/>
      <p:bldP spid="14" grpId="0" animBg="1"/>
      <p:bldP spid="15" grpId="0" animBg="1"/>
      <p:bldP spid="16" grpId="0"/>
      <p:bldP spid="17" grpId="0"/>
      <p:bldP spid="20" grpId="0" animBg="1"/>
      <p:bldP spid="41" grpId="0" animBg="1"/>
      <p:bldP spid="45" grpId="0"/>
      <p:bldP spid="46" grpId="0"/>
      <p:bldP spid="47" grpId="0" animBg="1"/>
      <p:bldP spid="48" grpId="0" animBg="1"/>
      <p:bldP spid="49" grpId="0" animBg="1"/>
      <p:bldP spid="50" grpId="0"/>
      <p:bldP spid="51" grpId="0"/>
      <p:bldP spid="52" grpId="0"/>
      <p:bldP spid="28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3"/>
            <a:ext cx="8229600" cy="5112568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……………………..on </a:t>
            </a:r>
            <a:r>
              <a:rPr lang="cs-CZ" dirty="0" err="1" smtClean="0"/>
              <a:t>holiday</a:t>
            </a:r>
            <a:r>
              <a:rPr lang="cs-CZ" dirty="0" smtClean="0"/>
              <a:t>? (</a:t>
            </a:r>
            <a:r>
              <a:rPr lang="cs-CZ" dirty="0" err="1" smtClean="0"/>
              <a:t>you</a:t>
            </a:r>
            <a:r>
              <a:rPr lang="cs-CZ" dirty="0" smtClean="0"/>
              <a:t> / go)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 </a:t>
            </a:r>
            <a:r>
              <a:rPr lang="cs-CZ" dirty="0"/>
              <a:t>to </a:t>
            </a:r>
            <a:r>
              <a:rPr lang="cs-CZ" dirty="0" err="1" smtClean="0"/>
              <a:t>Croatia</a:t>
            </a:r>
            <a:r>
              <a:rPr lang="cs-CZ" dirty="0" smtClean="0"/>
              <a:t>. (I / go)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 to </a:t>
            </a:r>
            <a:r>
              <a:rPr lang="cs-CZ" dirty="0" err="1" smtClean="0"/>
              <a:t>England</a:t>
            </a:r>
            <a:r>
              <a:rPr lang="cs-CZ" dirty="0" smtClean="0"/>
              <a:t>. (I / not go)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</a:t>
            </a:r>
            <a:r>
              <a:rPr lang="cs-CZ" dirty="0"/>
              <a:t>h</a:t>
            </a:r>
            <a:r>
              <a:rPr lang="cs-CZ" dirty="0" smtClean="0"/>
              <a:t>is </a:t>
            </a:r>
            <a:r>
              <a:rPr lang="cs-CZ" dirty="0" err="1" smtClean="0"/>
              <a:t>bedroom</a:t>
            </a:r>
            <a:r>
              <a:rPr lang="cs-CZ" dirty="0" smtClean="0"/>
              <a:t>? (Ben / </a:t>
            </a:r>
            <a:r>
              <a:rPr lang="cs-CZ" dirty="0" err="1" smtClean="0"/>
              <a:t>tidy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</a:t>
            </a:r>
            <a:r>
              <a:rPr lang="cs-CZ" dirty="0" err="1"/>
              <a:t>i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 (He / </a:t>
            </a:r>
            <a:r>
              <a:rPr lang="cs-CZ" dirty="0" err="1" smtClean="0"/>
              <a:t>tidy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</a:t>
            </a:r>
            <a:r>
              <a:rPr lang="cs-CZ" dirty="0" err="1"/>
              <a:t>f</a:t>
            </a:r>
            <a:r>
              <a:rPr lang="cs-CZ" dirty="0" err="1" smtClean="0"/>
              <a:t>rom</a:t>
            </a:r>
            <a:r>
              <a:rPr lang="cs-CZ" dirty="0" smtClean="0"/>
              <a:t> </a:t>
            </a:r>
            <a:r>
              <a:rPr lang="cs-CZ" dirty="0" err="1" smtClean="0"/>
              <a:t>Austria</a:t>
            </a:r>
            <a:r>
              <a:rPr lang="cs-CZ" dirty="0" smtClean="0"/>
              <a:t>. (He / not </a:t>
            </a:r>
            <a:r>
              <a:rPr lang="cs-CZ" dirty="0" err="1" smtClean="0"/>
              <a:t>come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95736" y="645631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you</a:t>
            </a:r>
            <a:r>
              <a:rPr lang="cs-CZ" sz="2400" dirty="0" smtClean="0">
                <a:solidFill>
                  <a:srgbClr val="FF0000"/>
                </a:solidFill>
              </a:rPr>
              <a:t> go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8377" y="143886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went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20486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didn´t</a:t>
            </a:r>
            <a:r>
              <a:rPr lang="cs-CZ" sz="2400" dirty="0" smtClean="0">
                <a:solidFill>
                  <a:srgbClr val="FF0000"/>
                </a:solidFill>
              </a:rPr>
              <a:t> go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06896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Ben </a:t>
            </a:r>
            <a:r>
              <a:rPr lang="cs-CZ" sz="2400" dirty="0" err="1" smtClean="0">
                <a:solidFill>
                  <a:srgbClr val="FF0000"/>
                </a:solidFill>
              </a:rPr>
              <a:t>tidy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7604" y="393305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H</a:t>
            </a:r>
            <a:r>
              <a:rPr lang="cs-CZ" sz="2400" dirty="0" smtClean="0">
                <a:solidFill>
                  <a:srgbClr val="FF0000"/>
                </a:solidFill>
              </a:rPr>
              <a:t>e </a:t>
            </a:r>
            <a:r>
              <a:rPr lang="cs-CZ" sz="2400" dirty="0" err="1" smtClean="0">
                <a:solidFill>
                  <a:srgbClr val="FF0000"/>
                </a:solidFill>
              </a:rPr>
              <a:t>tidied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472514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He </a:t>
            </a:r>
            <a:r>
              <a:rPr lang="cs-CZ" sz="2400" dirty="0" err="1" smtClean="0">
                <a:solidFill>
                  <a:srgbClr val="FF0000"/>
                </a:solidFill>
              </a:rPr>
              <a:t>didn´t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come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160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Kdy </a:t>
            </a:r>
            <a:r>
              <a:rPr lang="cs-CZ" dirty="0" err="1" smtClean="0"/>
              <a:t>Ötzi</a:t>
            </a:r>
            <a:r>
              <a:rPr lang="cs-CZ" dirty="0" smtClean="0"/>
              <a:t> žil?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Žil v době kamenné.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Nežil v Egyptě.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Spadl nebo ho někdo zabil?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Nespadl.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Zmrznul.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499057"/>
            <a:ext cx="8229600" cy="61206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When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Ötzi</a:t>
            </a:r>
            <a:r>
              <a:rPr lang="cs-CZ" dirty="0" smtClean="0">
                <a:solidFill>
                  <a:srgbClr val="FF0000"/>
                </a:solidFill>
              </a:rPr>
              <a:t> live?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He </a:t>
            </a:r>
            <a:r>
              <a:rPr lang="cs-CZ" dirty="0" err="1" smtClean="0">
                <a:solidFill>
                  <a:srgbClr val="FF0000"/>
                </a:solidFill>
              </a:rPr>
              <a:t>lived</a:t>
            </a:r>
            <a:r>
              <a:rPr lang="cs-CZ" dirty="0" smtClean="0">
                <a:solidFill>
                  <a:srgbClr val="FF0000"/>
                </a:solidFill>
              </a:rPr>
              <a:t> in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Stone Age.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He </a:t>
            </a:r>
            <a:r>
              <a:rPr lang="cs-CZ" dirty="0" err="1" smtClean="0">
                <a:solidFill>
                  <a:srgbClr val="FF0000"/>
                </a:solidFill>
              </a:rPr>
              <a:t>didn´t</a:t>
            </a:r>
            <a:r>
              <a:rPr lang="cs-CZ" dirty="0" smtClean="0">
                <a:solidFill>
                  <a:srgbClr val="FF0000"/>
                </a:solidFill>
              </a:rPr>
              <a:t> live in Egypt.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Did</a:t>
            </a:r>
            <a:r>
              <a:rPr lang="cs-CZ" dirty="0" smtClean="0">
                <a:solidFill>
                  <a:srgbClr val="FF0000"/>
                </a:solidFill>
              </a:rPr>
              <a:t> he </a:t>
            </a:r>
            <a:r>
              <a:rPr lang="cs-CZ" dirty="0" err="1" smtClean="0">
                <a:solidFill>
                  <a:srgbClr val="FF0000"/>
                </a:solidFill>
              </a:rPr>
              <a:t>fall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anybody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kill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him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He </a:t>
            </a:r>
            <a:r>
              <a:rPr lang="cs-CZ" dirty="0" err="1" smtClean="0">
                <a:solidFill>
                  <a:srgbClr val="FF0000"/>
                </a:solidFill>
              </a:rPr>
              <a:t>didn´t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fall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He </a:t>
            </a:r>
            <a:r>
              <a:rPr lang="cs-CZ" dirty="0" err="1" smtClean="0">
                <a:solidFill>
                  <a:srgbClr val="FF0000"/>
                </a:solidFill>
              </a:rPr>
              <a:t>froze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death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703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3"/>
            <a:ext cx="8229600" cy="5112568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……………………..on </a:t>
            </a:r>
            <a:r>
              <a:rPr lang="cs-CZ" dirty="0" err="1" smtClean="0"/>
              <a:t>holiday</a:t>
            </a:r>
            <a:r>
              <a:rPr lang="cs-CZ" dirty="0" smtClean="0"/>
              <a:t>? (</a:t>
            </a:r>
            <a:r>
              <a:rPr lang="cs-CZ" dirty="0" err="1" smtClean="0"/>
              <a:t>you</a:t>
            </a:r>
            <a:r>
              <a:rPr lang="cs-CZ" dirty="0" smtClean="0"/>
              <a:t> / go)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 </a:t>
            </a:r>
            <a:r>
              <a:rPr lang="cs-CZ" dirty="0"/>
              <a:t>to </a:t>
            </a:r>
            <a:r>
              <a:rPr lang="cs-CZ" dirty="0" err="1" smtClean="0"/>
              <a:t>Croatia</a:t>
            </a:r>
            <a:r>
              <a:rPr lang="cs-CZ" dirty="0" smtClean="0"/>
              <a:t>. (I / go)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 to </a:t>
            </a:r>
            <a:r>
              <a:rPr lang="cs-CZ" dirty="0" err="1" smtClean="0"/>
              <a:t>England</a:t>
            </a:r>
            <a:r>
              <a:rPr lang="cs-CZ" dirty="0" smtClean="0"/>
              <a:t>. (I / not go)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</a:t>
            </a:r>
            <a:r>
              <a:rPr lang="cs-CZ" dirty="0"/>
              <a:t>h</a:t>
            </a:r>
            <a:r>
              <a:rPr lang="cs-CZ" dirty="0" smtClean="0"/>
              <a:t>is </a:t>
            </a:r>
            <a:r>
              <a:rPr lang="cs-CZ" dirty="0" err="1" smtClean="0"/>
              <a:t>bedroom</a:t>
            </a:r>
            <a:r>
              <a:rPr lang="cs-CZ" dirty="0" smtClean="0"/>
              <a:t>? (Ben / </a:t>
            </a:r>
            <a:r>
              <a:rPr lang="cs-CZ" dirty="0" err="1" smtClean="0"/>
              <a:t>tidy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</a:t>
            </a:r>
            <a:r>
              <a:rPr lang="cs-CZ" dirty="0" err="1"/>
              <a:t>i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 (He / </a:t>
            </a:r>
            <a:r>
              <a:rPr lang="cs-CZ" dirty="0" err="1" smtClean="0"/>
              <a:t>tidy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</a:t>
            </a:r>
            <a:r>
              <a:rPr lang="cs-CZ" dirty="0" err="1"/>
              <a:t>f</a:t>
            </a:r>
            <a:r>
              <a:rPr lang="cs-CZ" dirty="0" err="1" smtClean="0"/>
              <a:t>rom</a:t>
            </a:r>
            <a:r>
              <a:rPr lang="cs-CZ" dirty="0" smtClean="0"/>
              <a:t> </a:t>
            </a:r>
            <a:r>
              <a:rPr lang="cs-CZ" dirty="0" err="1" smtClean="0"/>
              <a:t>Austria</a:t>
            </a:r>
            <a:r>
              <a:rPr lang="cs-CZ" dirty="0" smtClean="0"/>
              <a:t>. (He / not </a:t>
            </a:r>
            <a:r>
              <a:rPr lang="cs-CZ" dirty="0" err="1" smtClean="0"/>
              <a:t>come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1562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Kdy </a:t>
            </a:r>
            <a:r>
              <a:rPr lang="cs-CZ" dirty="0" err="1" smtClean="0"/>
              <a:t>Ötzi</a:t>
            </a:r>
            <a:r>
              <a:rPr lang="cs-CZ" dirty="0" smtClean="0"/>
              <a:t> žil?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Žil v době kamenné.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Nežil v Egyptě.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Spadl nebo ho někdo zabil?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Nespadl.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Zmrznul.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918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434</Words>
  <Application>Microsoft Office PowerPoint</Application>
  <PresentationFormat>Předvádění na obrazovce (4:3)</PresentationFormat>
  <Paragraphs>75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PAST SIMPLE MINULÝ ČAS PROSTÝ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user</cp:lastModifiedBy>
  <cp:revision>21</cp:revision>
  <dcterms:created xsi:type="dcterms:W3CDTF">2011-06-20T10:40:08Z</dcterms:created>
  <dcterms:modified xsi:type="dcterms:W3CDTF">2012-08-28T08:37:16Z</dcterms:modified>
</cp:coreProperties>
</file>