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8" r:id="rId2"/>
    <p:sldId id="256" r:id="rId3"/>
    <p:sldId id="259" r:id="rId4"/>
    <p:sldId id="261" r:id="rId5"/>
    <p:sldId id="268" r:id="rId6"/>
    <p:sldId id="263" r:id="rId7"/>
    <p:sldId id="265" r:id="rId8"/>
    <p:sldId id="267" r:id="rId9"/>
    <p:sldId id="264" r:id="rId10"/>
    <p:sldId id="262" r:id="rId11"/>
    <p:sldId id="266" r:id="rId12"/>
    <p:sldId id="270" r:id="rId13"/>
    <p:sldId id="260" r:id="rId14"/>
    <p:sldId id="269" r:id="rId15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3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950" y="3442406"/>
            <a:ext cx="6806565" cy="2087306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950" y="5512920"/>
            <a:ext cx="6806565" cy="1511300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3710" y="1293505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348" y="4607402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50558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4233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5252" y="6377686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792" y="4953706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781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37015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950" y="3190522"/>
            <a:ext cx="6806565" cy="2262752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950" y="5520443"/>
            <a:ext cx="6806565" cy="1511300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2205" y="1289466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555" y="4604249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854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5252" y="6381044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2164" y="4936173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33010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8402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9135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190" y="300860"/>
            <a:ext cx="8319135" cy="1259417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190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21317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190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9805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21322" y="3526155"/>
            <a:ext cx="6951980" cy="504190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2431" y="302260"/>
            <a:ext cx="1683995" cy="5491057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127" y="302260"/>
            <a:ext cx="6218343" cy="6972131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7373" y="3526155"/>
            <a:ext cx="6951980" cy="504190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6565" cy="7556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61172" y="291765"/>
            <a:ext cx="1680633" cy="5460831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755" y="302612"/>
            <a:ext cx="1848697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302611"/>
            <a:ext cx="6638502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190" y="302610"/>
            <a:ext cx="8235103" cy="125941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190" y="1763183"/>
            <a:ext cx="8235103" cy="5370153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70486" y="1191862"/>
            <a:ext cx="2216573" cy="423520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10103" y="4117715"/>
            <a:ext cx="3526367" cy="40335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32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4498" y="6318074"/>
            <a:ext cx="672253" cy="574294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Va3Bfjn4inA&amp;list=PL98C38213ECB92C83&amp;index=2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8t800pro.JPG" TargetMode="External"/><Relationship Id="rId2" Type="http://schemas.openxmlformats.org/officeDocument/2006/relationships/hyperlink" Target="http://cs.wikipedia.org/wiki/Soubor:Sb_vt8235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4064896130"/>
              </p:ext>
            </p:extLst>
          </p:nvPr>
        </p:nvGraphicFramePr>
        <p:xfrm>
          <a:off x="357135" y="1397603"/>
          <a:ext cx="9392290" cy="4408402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VY_32_INOVACE_IVT_1_KOT_03_ZAKLADNI_DESKA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Hardware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6.10.2012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Seznámení studentů se základní deskou počítače, její funkcí a částmi.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Např.: 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samostudium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526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deska (motherboard)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80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</a:p>
          <a:p>
            <a:r>
              <a:rPr lang="cs-CZ" dirty="0" smtClean="0"/>
              <a:t>Části základní desky</a:t>
            </a:r>
          </a:p>
          <a:p>
            <a:r>
              <a:rPr lang="cs-CZ" dirty="0" smtClean="0"/>
              <a:t>Čipy</a:t>
            </a:r>
          </a:p>
          <a:p>
            <a:r>
              <a:rPr lang="cs-CZ" dirty="0" smtClean="0"/>
              <a:t>Integrované konektory</a:t>
            </a:r>
          </a:p>
          <a:p>
            <a:r>
              <a:rPr lang="cs-CZ" dirty="0" smtClean="0"/>
              <a:t>Formát desky</a:t>
            </a:r>
          </a:p>
          <a:p>
            <a:r>
              <a:rPr lang="cs-CZ" dirty="0" smtClean="0"/>
              <a:t>Parametry základní </a:t>
            </a:r>
            <a:r>
              <a:rPr lang="cs-CZ" dirty="0" smtClean="0"/>
              <a:t>desky</a:t>
            </a:r>
          </a:p>
          <a:p>
            <a:r>
              <a:rPr lang="cs-CZ" dirty="0" smtClean="0"/>
              <a:t>Výroba základních desek</a:t>
            </a:r>
            <a:endParaRPr lang="cs-CZ" dirty="0" smtClean="0"/>
          </a:p>
          <a:p>
            <a:r>
              <a:rPr lang="cs-CZ" dirty="0" smtClean="0"/>
              <a:t>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80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Nezbytná pro chod počítače</a:t>
            </a:r>
          </a:p>
          <a:p>
            <a:r>
              <a:rPr lang="cs-CZ" dirty="0"/>
              <a:t>Základní hardware </a:t>
            </a:r>
            <a:r>
              <a:rPr lang="cs-CZ" dirty="0" smtClean="0"/>
              <a:t>počítače </a:t>
            </a:r>
            <a:r>
              <a:rPr lang="pl-PL" dirty="0" smtClean="0"/>
              <a:t>- </a:t>
            </a:r>
            <a:r>
              <a:rPr lang="pl-PL" dirty="0"/>
              <a:t>deska cca 30x30 cm s plošnými </a:t>
            </a:r>
            <a:r>
              <a:rPr lang="pl-PL" dirty="0" smtClean="0"/>
              <a:t>spoji</a:t>
            </a:r>
            <a:endParaRPr lang="cs-CZ" dirty="0"/>
          </a:p>
          <a:p>
            <a:r>
              <a:rPr lang="pl-PL" dirty="0"/>
              <a:t>Propojuje jednotlivé součástky do celku a poskytuje jim napájení</a:t>
            </a:r>
          </a:p>
          <a:p>
            <a:r>
              <a:rPr lang="cs-CZ" dirty="0" smtClean="0"/>
              <a:t>Součástky </a:t>
            </a:r>
            <a:r>
              <a:rPr lang="cs-CZ" dirty="0"/>
              <a:t>jsou zapojeny pomocí kabelů či zastrčením do </a:t>
            </a:r>
            <a:r>
              <a:rPr lang="cs-CZ" dirty="0" smtClean="0"/>
              <a:t>slotů</a:t>
            </a:r>
          </a:p>
          <a:p>
            <a:r>
              <a:rPr lang="cs-CZ" dirty="0"/>
              <a:t>Nejzákladnější </a:t>
            </a:r>
            <a:r>
              <a:rPr lang="cs-CZ" dirty="0" smtClean="0"/>
              <a:t>součástky:</a:t>
            </a:r>
            <a:endParaRPr lang="cs-CZ" dirty="0"/>
          </a:p>
          <a:p>
            <a:pPr lvl="1"/>
            <a:r>
              <a:rPr lang="cs-CZ" dirty="0"/>
              <a:t>Procesor – patice procesoru</a:t>
            </a:r>
          </a:p>
          <a:p>
            <a:pPr lvl="1"/>
            <a:r>
              <a:rPr lang="cs-CZ" dirty="0"/>
              <a:t>Operační paměť – DDR </a:t>
            </a:r>
            <a:r>
              <a:rPr lang="cs-CZ" dirty="0" err="1"/>
              <a:t>socket</a:t>
            </a:r>
            <a:endParaRPr lang="cs-CZ" dirty="0"/>
          </a:p>
          <a:p>
            <a:pPr lvl="1"/>
            <a:r>
              <a:rPr lang="cs-CZ" dirty="0"/>
              <a:t>Paměť s </a:t>
            </a:r>
            <a:r>
              <a:rPr lang="cs-CZ" dirty="0" err="1"/>
              <a:t>BIOSem</a:t>
            </a:r>
            <a:r>
              <a:rPr lang="cs-CZ" dirty="0"/>
              <a:t> – energeticky </a:t>
            </a:r>
            <a:r>
              <a:rPr lang="cs-CZ" dirty="0" smtClean="0"/>
              <a:t>nezávislá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9195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ASRock K7VT4A Pro Mainboar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00" y="290194"/>
            <a:ext cx="9296400" cy="5926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55700" y="6593185"/>
            <a:ext cx="7315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DARKONE. </a:t>
            </a:r>
            <a:r>
              <a:rPr lang="cs-CZ" sz="1200" i="1" dirty="0"/>
              <a:t>Základní deska</a:t>
            </a:r>
            <a:r>
              <a:rPr lang="cs-CZ" sz="1200" dirty="0"/>
              <a:t> [online]. [cit. </a:t>
            </a:r>
            <a:r>
              <a:rPr lang="cs-CZ" sz="1200" dirty="0" smtClean="0"/>
              <a:t>6.10.2012</a:t>
            </a:r>
            <a:r>
              <a:rPr lang="cs-CZ" sz="1200" dirty="0"/>
              <a:t>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http://cs.wikipedia.org/wiki/Soubor:ASRock_K7VT4A_Pro_Mainboard.jpg </a:t>
            </a:r>
          </a:p>
        </p:txBody>
      </p:sp>
    </p:spTree>
    <p:extLst>
      <p:ext uri="{BB962C8B-B14F-4D97-AF65-F5344CB8AC3E}">
        <p14:creationId xmlns:p14="http://schemas.microsoft.com/office/powerpoint/2010/main" val="2520990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základní desky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1" y="1763183"/>
            <a:ext cx="6747509" cy="5596467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err="1" smtClean="0"/>
              <a:t>Socket</a:t>
            </a:r>
            <a:r>
              <a:rPr lang="cs-CZ" dirty="0" smtClean="0"/>
              <a:t> (Patice)</a:t>
            </a:r>
          </a:p>
          <a:p>
            <a:pPr lvl="1"/>
            <a:r>
              <a:rPr lang="cs-CZ" dirty="0" smtClean="0"/>
              <a:t>Vkládá se do něj procesor</a:t>
            </a:r>
          </a:p>
          <a:p>
            <a:pPr lvl="1"/>
            <a:r>
              <a:rPr lang="cs-CZ" dirty="0" smtClean="0"/>
              <a:t>Různé druhy </a:t>
            </a:r>
            <a:r>
              <a:rPr lang="cs-CZ" dirty="0" err="1" smtClean="0"/>
              <a:t>socketů</a:t>
            </a:r>
            <a:r>
              <a:rPr lang="cs-CZ" dirty="0"/>
              <a:t> </a:t>
            </a:r>
            <a:r>
              <a:rPr lang="cs-CZ" dirty="0" smtClean="0"/>
              <a:t>pro různé procesory</a:t>
            </a:r>
          </a:p>
          <a:p>
            <a:r>
              <a:rPr lang="cs-CZ" b="1" dirty="0" smtClean="0"/>
              <a:t>Sloty</a:t>
            </a:r>
          </a:p>
          <a:p>
            <a:pPr lvl="1"/>
            <a:r>
              <a:rPr lang="cs-CZ" dirty="0" smtClean="0"/>
              <a:t>Umožňují vložit do počítače další zařízení</a:t>
            </a:r>
          </a:p>
          <a:p>
            <a:pPr marL="860377" lvl="1" indent="-457200">
              <a:buFont typeface="+mj-lt"/>
              <a:buAutoNum type="alphaLcParenR"/>
            </a:pPr>
            <a:r>
              <a:rPr lang="cs-CZ" dirty="0" smtClean="0"/>
              <a:t>Sloty pro operační paměť</a:t>
            </a:r>
          </a:p>
          <a:p>
            <a:pPr marL="860377" lvl="1" indent="-457200">
              <a:buFont typeface="+mj-lt"/>
              <a:buAutoNum type="alphaLcParenR"/>
            </a:pPr>
            <a:r>
              <a:rPr lang="cs-CZ" dirty="0" smtClean="0"/>
              <a:t>AGP – starší, pouze pro grafickou kartu</a:t>
            </a:r>
          </a:p>
          <a:p>
            <a:pPr marL="860377" lvl="1" indent="-457200">
              <a:buFont typeface="+mj-lt"/>
              <a:buAutoNum type="alphaLcParenR"/>
            </a:pPr>
            <a:r>
              <a:rPr lang="cs-CZ" dirty="0" smtClean="0"/>
              <a:t>PCI – pro všechny rozšiřující karty (síťová, zvuková aj.)</a:t>
            </a:r>
          </a:p>
          <a:p>
            <a:pPr marL="860377" lvl="1" indent="-457200">
              <a:buFont typeface="+mj-lt"/>
              <a:buAutoNum type="alphaLcParenR"/>
            </a:pPr>
            <a:r>
              <a:rPr lang="cs-CZ" dirty="0" smtClean="0"/>
              <a:t>PCI-Express – nástupce PCI, pro všechny rozšiřující karty včetně grafické, vysoké přenosové rychlosti</a:t>
            </a:r>
          </a:p>
          <a:p>
            <a:r>
              <a:rPr lang="cs-CZ" b="1" dirty="0" smtClean="0"/>
              <a:t>BIOS</a:t>
            </a:r>
          </a:p>
          <a:p>
            <a:pPr lvl="1"/>
            <a:r>
              <a:rPr lang="cs-CZ" dirty="0" smtClean="0"/>
              <a:t>Program nutný pro spuštění počítače</a:t>
            </a:r>
          </a:p>
          <a:p>
            <a:pPr lvl="1"/>
            <a:r>
              <a:rPr lang="cs-CZ" dirty="0" smtClean="0"/>
              <a:t>Na základní desce umístěna baterie, která napájí BIOS po odpojení počítače od elektrické sítě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670" y="1416050"/>
            <a:ext cx="2060830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189" y="5597525"/>
            <a:ext cx="1653791" cy="150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6419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5680710" cy="537015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Komunikaci zajišťují dva čipy</a:t>
            </a:r>
          </a:p>
          <a:p>
            <a:r>
              <a:rPr lang="cs-CZ" b="1" dirty="0" err="1" smtClean="0"/>
              <a:t>Northbridge</a:t>
            </a:r>
            <a:r>
              <a:rPr lang="cs-CZ" dirty="0" smtClean="0"/>
              <a:t> (Severní můstek)</a:t>
            </a:r>
          </a:p>
          <a:p>
            <a:pPr lvl="1"/>
            <a:r>
              <a:rPr lang="cs-CZ" dirty="0" smtClean="0"/>
              <a:t>Zajišťuje komunikaci mezi procesorem (CPU), operační pamětí (RAM) a grafickou kartou</a:t>
            </a:r>
          </a:p>
          <a:p>
            <a:r>
              <a:rPr lang="cs-CZ" b="1" dirty="0" err="1" smtClean="0"/>
              <a:t>Southbridge</a:t>
            </a:r>
            <a:endParaRPr lang="cs-CZ" b="1" dirty="0" smtClean="0"/>
          </a:p>
          <a:p>
            <a:pPr lvl="1"/>
            <a:r>
              <a:rPr lang="cs-CZ" dirty="0" smtClean="0"/>
              <a:t>Vzdálen od procesoru</a:t>
            </a:r>
          </a:p>
          <a:p>
            <a:pPr lvl="1"/>
            <a:r>
              <a:rPr lang="cs-CZ" dirty="0" smtClean="0"/>
              <a:t>Obsluhuje pomalejší zařízení</a:t>
            </a:r>
          </a:p>
          <a:p>
            <a:pPr lvl="1"/>
            <a:r>
              <a:rPr lang="cs-CZ" dirty="0" smtClean="0"/>
              <a:t>Vstupně-výstupní řadič (I-O řadič)</a:t>
            </a:r>
            <a:endParaRPr lang="cs-CZ" dirty="0"/>
          </a:p>
        </p:txBody>
      </p:sp>
      <p:pic>
        <p:nvPicPr>
          <p:cNvPr id="1026" name="Picture 2" descr="Soubor:Sb vt823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7300" y="4163441"/>
            <a:ext cx="2514600" cy="2510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7700" y="6750049"/>
            <a:ext cx="3733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APPALOOSA. </a:t>
            </a:r>
            <a:r>
              <a:rPr lang="cs-CZ" sz="1200" i="1" dirty="0" err="1"/>
              <a:t>Southbridge</a:t>
            </a:r>
            <a:r>
              <a:rPr lang="cs-CZ" sz="1200" dirty="0"/>
              <a:t> [online]. [cit. 6.10.2012].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http://</a:t>
            </a:r>
            <a:r>
              <a:rPr lang="cs-CZ" sz="1200" dirty="0" smtClean="0"/>
              <a:t>cs.wikipedia.org/wiki/Soubor:Sb_vt8235.jpg</a:t>
            </a:r>
            <a:endParaRPr lang="cs-CZ" sz="1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8430" y="1175004"/>
            <a:ext cx="2992339" cy="1993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22230" y="3168650"/>
            <a:ext cx="3276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GYGA. </a:t>
            </a:r>
            <a:r>
              <a:rPr lang="cs-CZ" sz="1200" i="1" dirty="0" err="1"/>
              <a:t>Northbridge</a:t>
            </a:r>
            <a:r>
              <a:rPr lang="cs-CZ" sz="1200" dirty="0"/>
              <a:t> [online]. [cit. </a:t>
            </a:r>
            <a:r>
              <a:rPr lang="cs-CZ" sz="1200" dirty="0" smtClean="0"/>
              <a:t>6.10.2012</a:t>
            </a:r>
            <a:r>
              <a:rPr lang="cs-CZ" sz="1200" dirty="0"/>
              <a:t>]. Dostupný pod licencí volné dílo na WWW: http://cs.wikipedia.org/wiki/Soubor:K8t800pro.JPG </a:t>
            </a:r>
          </a:p>
        </p:txBody>
      </p:sp>
    </p:spTree>
    <p:extLst>
      <p:ext uri="{BB962C8B-B14F-4D97-AF65-F5344CB8AC3E}">
        <p14:creationId xmlns:p14="http://schemas.microsoft.com/office/powerpoint/2010/main" val="3033475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700" y="702500"/>
            <a:ext cx="6210300" cy="619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3925" y="6897985"/>
            <a:ext cx="5657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GPVOS. </a:t>
            </a:r>
            <a:r>
              <a:rPr lang="cs-CZ" sz="1200" i="1" dirty="0"/>
              <a:t>Základní deska</a:t>
            </a:r>
            <a:r>
              <a:rPr lang="cs-CZ" sz="1200" dirty="0"/>
              <a:t> [online]. [cit. </a:t>
            </a:r>
            <a:r>
              <a:rPr lang="cs-CZ" sz="1200" dirty="0" smtClean="0"/>
              <a:t>6.10.2012</a:t>
            </a:r>
            <a:r>
              <a:rPr lang="cs-CZ" sz="1200" dirty="0"/>
              <a:t>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http://cs.wikipedia.org/wiki/Soubor:PC-Architecture.png </a:t>
            </a:r>
          </a:p>
        </p:txBody>
      </p:sp>
    </p:spTree>
    <p:extLst>
      <p:ext uri="{BB962C8B-B14F-4D97-AF65-F5344CB8AC3E}">
        <p14:creationId xmlns:p14="http://schemas.microsoft.com/office/powerpoint/2010/main" val="987242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Integrované konektory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Interní</a:t>
            </a:r>
          </a:p>
          <a:p>
            <a:pPr lvl="1"/>
            <a:r>
              <a:rPr lang="cs-CZ" dirty="0" smtClean="0"/>
              <a:t>SATA – připojení pevných disků a mechanik</a:t>
            </a:r>
          </a:p>
          <a:p>
            <a:pPr lvl="1"/>
            <a:r>
              <a:rPr lang="cs-CZ" dirty="0" smtClean="0"/>
              <a:t>FLOPPY – připojení disketové mechaniky</a:t>
            </a:r>
          </a:p>
          <a:p>
            <a:pPr lvl="1"/>
            <a:r>
              <a:rPr lang="cs-CZ" dirty="0"/>
              <a:t>N</a:t>
            </a:r>
            <a:r>
              <a:rPr lang="cs-CZ" dirty="0" smtClean="0"/>
              <a:t>apájecí konektory</a:t>
            </a:r>
          </a:p>
          <a:p>
            <a:pPr lvl="1"/>
            <a:r>
              <a:rPr lang="cs-CZ" dirty="0" smtClean="0"/>
              <a:t>Pro </a:t>
            </a:r>
            <a:r>
              <a:rPr lang="cs-CZ" dirty="0"/>
              <a:t>připojení </a:t>
            </a:r>
            <a:r>
              <a:rPr lang="cs-CZ" dirty="0" err="1" smtClean="0"/>
              <a:t>ventilátorůr</a:t>
            </a:r>
            <a:endParaRPr lang="cs-CZ" dirty="0" smtClean="0"/>
          </a:p>
          <a:p>
            <a:pPr lvl="1"/>
            <a:r>
              <a:rPr lang="cs-CZ" dirty="0"/>
              <a:t>R</a:t>
            </a:r>
            <a:r>
              <a:rPr lang="cs-CZ" dirty="0" smtClean="0"/>
              <a:t>ozšiřující </a:t>
            </a:r>
            <a:r>
              <a:rPr lang="cs-CZ" dirty="0"/>
              <a:t>konektory </a:t>
            </a:r>
            <a:r>
              <a:rPr lang="cs-CZ" dirty="0" smtClean="0"/>
              <a:t>USB</a:t>
            </a:r>
          </a:p>
          <a:p>
            <a:pPr lvl="1"/>
            <a:r>
              <a:rPr lang="cs-CZ" dirty="0" smtClean="0"/>
              <a:t>Konektory k </a:t>
            </a:r>
            <a:r>
              <a:rPr lang="cs-CZ" dirty="0"/>
              <a:t>připojení kabelů od předního krytu</a:t>
            </a:r>
            <a:endParaRPr lang="cs-CZ" dirty="0" smtClean="0"/>
          </a:p>
          <a:p>
            <a:r>
              <a:rPr lang="cs-CZ" dirty="0" smtClean="0"/>
              <a:t>Externí</a:t>
            </a:r>
          </a:p>
          <a:p>
            <a:pPr lvl="1"/>
            <a:r>
              <a:rPr lang="cs-CZ" dirty="0" smtClean="0"/>
              <a:t>USB</a:t>
            </a:r>
          </a:p>
          <a:p>
            <a:pPr lvl="1"/>
            <a:r>
              <a:rPr lang="cs-CZ" dirty="0" smtClean="0"/>
              <a:t>PS/2 (připojení myši a klávesnice)</a:t>
            </a:r>
          </a:p>
          <a:p>
            <a:pPr lvl="1"/>
            <a:r>
              <a:rPr lang="cs-CZ" dirty="0" smtClean="0"/>
              <a:t>Konektory zvukové karty</a:t>
            </a:r>
          </a:p>
          <a:p>
            <a:pPr lvl="1"/>
            <a:r>
              <a:rPr lang="cs-CZ" dirty="0" smtClean="0"/>
              <a:t>LAN</a:t>
            </a:r>
          </a:p>
          <a:p>
            <a:pPr lvl="1"/>
            <a:r>
              <a:rPr lang="cs-CZ" dirty="0" smtClean="0"/>
              <a:t>Sériové a paralelní porty (zastaralé)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8908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 desky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AT (</a:t>
            </a:r>
            <a:r>
              <a:rPr lang="cs-CZ" dirty="0" err="1" smtClean="0"/>
              <a:t>Advanced</a:t>
            </a:r>
            <a:r>
              <a:rPr lang="cs-CZ" dirty="0" smtClean="0"/>
              <a:t> Technology)</a:t>
            </a:r>
          </a:p>
          <a:p>
            <a:r>
              <a:rPr lang="cs-CZ" dirty="0" smtClean="0"/>
              <a:t>ATX (</a:t>
            </a:r>
            <a:r>
              <a:rPr lang="cs-CZ" dirty="0" err="1" smtClean="0"/>
              <a:t>Advanced</a:t>
            </a:r>
            <a:r>
              <a:rPr lang="cs-CZ" dirty="0" smtClean="0"/>
              <a:t> Technology </a:t>
            </a:r>
            <a:r>
              <a:rPr lang="cs-CZ" dirty="0" err="1" smtClean="0"/>
              <a:t>Extended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microATX</a:t>
            </a:r>
            <a:endParaRPr lang="cs-CZ" dirty="0" smtClean="0"/>
          </a:p>
          <a:p>
            <a:r>
              <a:rPr lang="cs-CZ" dirty="0" smtClean="0"/>
              <a:t>BTX (</a:t>
            </a:r>
            <a:r>
              <a:rPr lang="cs-CZ" dirty="0" err="1" smtClean="0"/>
              <a:t>Balanced</a:t>
            </a:r>
            <a:r>
              <a:rPr lang="cs-CZ" dirty="0" smtClean="0"/>
              <a:t> Technology </a:t>
            </a:r>
            <a:r>
              <a:rPr lang="cs-CZ" dirty="0" err="1" smtClean="0"/>
              <a:t>Extended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848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základní desky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Počet slotů pro operační paměť a jejich typ</a:t>
            </a:r>
          </a:p>
          <a:p>
            <a:r>
              <a:rPr lang="cs-CZ" dirty="0" smtClean="0"/>
              <a:t>Typ </a:t>
            </a:r>
            <a:r>
              <a:rPr lang="cs-CZ" dirty="0" err="1" smtClean="0"/>
              <a:t>socketu</a:t>
            </a:r>
            <a:endParaRPr lang="cs-CZ" dirty="0" smtClean="0"/>
          </a:p>
          <a:p>
            <a:r>
              <a:rPr lang="cs-CZ" dirty="0" smtClean="0"/>
              <a:t>Konektory</a:t>
            </a:r>
          </a:p>
          <a:p>
            <a:r>
              <a:rPr lang="cs-CZ" dirty="0" err="1" smtClean="0"/>
              <a:t>Cache</a:t>
            </a:r>
            <a:r>
              <a:rPr lang="cs-CZ" dirty="0" smtClean="0"/>
              <a:t> paměť</a:t>
            </a:r>
          </a:p>
          <a:p>
            <a:pPr lvl="1"/>
            <a:r>
              <a:rPr lang="cs-CZ" dirty="0" smtClean="0"/>
              <a:t>Velmi rychlá vyrovnávací paměť</a:t>
            </a:r>
          </a:p>
          <a:p>
            <a:pPr lvl="1"/>
            <a:r>
              <a:rPr lang="cs-CZ" dirty="0"/>
              <a:t>účelem je urychlit přístup k často používaným datům na „pomalých“ médiích jejich překopírováním na média </a:t>
            </a:r>
            <a:r>
              <a:rPr lang="cs-CZ" dirty="0" smtClean="0"/>
              <a:t>rychlá</a:t>
            </a:r>
          </a:p>
          <a:p>
            <a:pPr lvl="1"/>
            <a:r>
              <a:rPr lang="cs-CZ" dirty="0" smtClean="0"/>
              <a:t>Velikost cca 1-2MB</a:t>
            </a:r>
            <a:endParaRPr lang="cs-CZ" dirty="0"/>
          </a:p>
          <a:p>
            <a:r>
              <a:rPr lang="cs-CZ" dirty="0" smtClean="0"/>
              <a:t>Sběrnice</a:t>
            </a:r>
          </a:p>
          <a:p>
            <a:pPr lvl="1"/>
            <a:r>
              <a:rPr lang="cs-CZ" dirty="0" smtClean="0"/>
              <a:t>Skupina signálových vodičů</a:t>
            </a:r>
          </a:p>
          <a:p>
            <a:pPr lvl="1"/>
            <a:r>
              <a:rPr lang="cs-CZ" dirty="0"/>
              <a:t>má za účel zajistit přenos dat a řídicích povelů mezi dvěma a více elektronickými zařízeními</a:t>
            </a:r>
            <a:endParaRPr lang="cs-CZ" u="sng" dirty="0"/>
          </a:p>
          <a:p>
            <a:pPr lvl="1"/>
            <a:r>
              <a:rPr lang="cs-CZ" dirty="0" smtClean="0"/>
              <a:t>Př. AGP, PCI, PCI-Express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9474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základních desek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10 minutové video z továrny Gigabyte</a:t>
            </a:r>
          </a:p>
          <a:p>
            <a:pPr marL="0" indent="0" algn="ctr">
              <a:buNone/>
            </a:pPr>
            <a:endParaRPr lang="cs-CZ" dirty="0" smtClean="0">
              <a:hlinkClick r:id="rId2"/>
            </a:endParaRPr>
          </a:p>
          <a:p>
            <a:pPr marL="0" indent="0" algn="ctr">
              <a:buNone/>
            </a:pPr>
            <a:endParaRPr lang="cs-CZ" dirty="0">
              <a:hlinkClick r:id="rId2"/>
            </a:endParaRPr>
          </a:p>
          <a:p>
            <a:pPr marL="0" indent="0" algn="ctr">
              <a:buNone/>
            </a:pPr>
            <a:endParaRPr lang="cs-CZ" dirty="0" smtClean="0">
              <a:hlinkClick r:id="rId2"/>
            </a:endParaRPr>
          </a:p>
          <a:p>
            <a:pPr marL="0" indent="0" algn="ctr">
              <a:buNone/>
            </a:pPr>
            <a:endParaRPr lang="cs-CZ" dirty="0">
              <a:hlinkClick r:id="rId2"/>
            </a:endParaRPr>
          </a:p>
          <a:p>
            <a:pPr marL="0" indent="0" algn="ctr">
              <a:buNone/>
            </a:pPr>
            <a:r>
              <a:rPr lang="cs-CZ" dirty="0" smtClean="0">
                <a:hlinkClick r:id="rId2"/>
              </a:rPr>
              <a:t>VIDEO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9845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Základní deska.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2001-2012, 30. 11. 2012 [cit. 2012-10-06]. Dostupné z: http://cs.wikipedia.org/wiki/Z%C3%A1kladn%C3%AD_deska </a:t>
            </a:r>
          </a:p>
          <a:p>
            <a:r>
              <a:rPr lang="cs-CZ" dirty="0" smtClean="0"/>
              <a:t>APPALOOSA</a:t>
            </a:r>
            <a:r>
              <a:rPr lang="cs-CZ" dirty="0"/>
              <a:t>. </a:t>
            </a:r>
            <a:r>
              <a:rPr lang="cs-CZ" i="1" dirty="0" err="1"/>
              <a:t>Southbridge</a:t>
            </a:r>
            <a:r>
              <a:rPr lang="cs-CZ" dirty="0"/>
              <a:t> [online]. [cit. </a:t>
            </a:r>
            <a:r>
              <a:rPr lang="cs-CZ" dirty="0" smtClean="0"/>
              <a:t>6.10.2012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cs.wikipedia.org/wiki/Soubor:Sb_vt8235.jpg</a:t>
            </a:r>
            <a:endParaRPr lang="cs-CZ" dirty="0" smtClean="0"/>
          </a:p>
          <a:p>
            <a:r>
              <a:rPr lang="cs-CZ" sz="2800" dirty="0"/>
              <a:t>GYGA. </a:t>
            </a:r>
            <a:r>
              <a:rPr lang="cs-CZ" sz="2800" i="1" dirty="0" err="1"/>
              <a:t>Northbridge</a:t>
            </a:r>
            <a:r>
              <a:rPr lang="cs-CZ" sz="2800" dirty="0"/>
              <a:t> [online]. [cit. 6.10.2012]. Dostupný pod licencí volné dílo na WWW: </a:t>
            </a:r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cs.wikipedia.org/wiki/Soubor:K8t800pro.JPG</a:t>
            </a:r>
            <a:endParaRPr lang="cs-CZ" sz="2800" dirty="0" smtClean="0"/>
          </a:p>
          <a:p>
            <a:r>
              <a:rPr lang="cs-CZ" sz="2800" dirty="0"/>
              <a:t>GPVOS. </a:t>
            </a:r>
            <a:r>
              <a:rPr lang="cs-CZ" sz="2800" i="1" dirty="0"/>
              <a:t>Základní deska</a:t>
            </a:r>
            <a:r>
              <a:rPr lang="cs-CZ" sz="2800" dirty="0"/>
              <a:t> [online]. [cit. 6.10.2012]. Dostupný pod licencí </a:t>
            </a:r>
            <a:r>
              <a:rPr lang="cs-CZ" sz="2800" dirty="0" err="1"/>
              <a:t>Creative</a:t>
            </a:r>
            <a:r>
              <a:rPr lang="cs-CZ" sz="2800" dirty="0"/>
              <a:t> </a:t>
            </a:r>
            <a:r>
              <a:rPr lang="cs-CZ" sz="2800" dirty="0" err="1"/>
              <a:t>Commons</a:t>
            </a:r>
            <a:r>
              <a:rPr lang="cs-CZ" sz="2800" dirty="0"/>
              <a:t> na WWW: http://cs.wikipedia.org/wiki/Soubor:PC-Architecture.png </a:t>
            </a:r>
          </a:p>
          <a:p>
            <a:r>
              <a:rPr lang="cs-CZ" dirty="0"/>
              <a:t>QURREN. </a:t>
            </a:r>
            <a:r>
              <a:rPr lang="cs-CZ" i="1" dirty="0" err="1"/>
              <a:t>Socket</a:t>
            </a:r>
            <a:r>
              <a:rPr lang="cs-CZ" i="1" dirty="0"/>
              <a:t> AM3</a:t>
            </a:r>
            <a:r>
              <a:rPr lang="cs-CZ" dirty="0"/>
              <a:t> [online]. [cit. </a:t>
            </a:r>
            <a:r>
              <a:rPr lang="cs-CZ" dirty="0" smtClean="0"/>
              <a:t>6.10.2012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http://cs.wikipedia.org/wiki/Soubor:MSI_785GM-P45_Socket_AM3.jpg </a:t>
            </a:r>
            <a:endParaRPr lang="cs-CZ" dirty="0" smtClean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1387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/>
              <a:t>DARKONE. </a:t>
            </a:r>
            <a:r>
              <a:rPr lang="cs-CZ" sz="2400" i="1" dirty="0"/>
              <a:t>Základní deska</a:t>
            </a:r>
            <a:r>
              <a:rPr lang="cs-CZ" sz="2400" dirty="0"/>
              <a:t> [online]. [cit. 6.10.2012]. Dostupný pod licencí </a:t>
            </a:r>
            <a:r>
              <a:rPr lang="cs-CZ" sz="2400" dirty="0" err="1"/>
              <a:t>Creative</a:t>
            </a:r>
            <a:r>
              <a:rPr lang="cs-CZ" sz="2400" dirty="0"/>
              <a:t> </a:t>
            </a:r>
            <a:r>
              <a:rPr lang="cs-CZ" sz="2400" dirty="0" err="1"/>
              <a:t>Commons</a:t>
            </a:r>
            <a:r>
              <a:rPr lang="cs-CZ" sz="2400" dirty="0"/>
              <a:t> na WWW: http://cs.wikipedia.org/wiki/Soubor:ASRock_K7VT4A_Pro_Mainboard.jpg </a:t>
            </a:r>
            <a:endParaRPr lang="cs-CZ" dirty="0"/>
          </a:p>
          <a:p>
            <a:r>
              <a:rPr lang="cs-CZ" dirty="0"/>
              <a:t>AUDRIUSA, </a:t>
            </a:r>
            <a:r>
              <a:rPr lang="cs-CZ" dirty="0" err="1"/>
              <a:t>Audrius</a:t>
            </a:r>
            <a:r>
              <a:rPr lang="cs-CZ" dirty="0"/>
              <a:t> </a:t>
            </a:r>
            <a:r>
              <a:rPr lang="cs-CZ" dirty="0" err="1"/>
              <a:t>Meskauskas</a:t>
            </a:r>
            <a:r>
              <a:rPr lang="cs-CZ" dirty="0"/>
              <a:t>. </a:t>
            </a:r>
            <a:r>
              <a:rPr lang="cs-CZ" i="1" dirty="0"/>
              <a:t>BIOS</a:t>
            </a:r>
            <a:r>
              <a:rPr lang="cs-CZ" dirty="0"/>
              <a:t> [online]. [cit. 6.10.2012].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http://cs.wikipedia.org/wiki/Soubor:Phoenix_bios.jpg </a:t>
            </a:r>
          </a:p>
        </p:txBody>
      </p:sp>
    </p:spTree>
    <p:extLst>
      <p:ext uri="{BB962C8B-B14F-4D97-AF65-F5344CB8AC3E}">
        <p14:creationId xmlns:p14="http://schemas.microsoft.com/office/powerpoint/2010/main" val="2831159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</TotalTime>
  <Words>695</Words>
  <Application>Microsoft Office PowerPoint</Application>
  <PresentationFormat>Vlastní</PresentationFormat>
  <Paragraphs>113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Prezentace aplikace PowerPoint</vt:lpstr>
      <vt:lpstr>Základní deska (motherboard)</vt:lpstr>
      <vt:lpstr>Obsah</vt:lpstr>
      <vt:lpstr>Funkce</vt:lpstr>
      <vt:lpstr>Prezentace aplikace PowerPoint</vt:lpstr>
      <vt:lpstr>Části základní desky</vt:lpstr>
      <vt:lpstr>Čipy</vt:lpstr>
      <vt:lpstr>Prezentace aplikace PowerPoint</vt:lpstr>
      <vt:lpstr>Integrované konektory</vt:lpstr>
      <vt:lpstr>Formát desky</vt:lpstr>
      <vt:lpstr>Parametry základní desky</vt:lpstr>
      <vt:lpstr>Výroba základních desek</vt:lpstr>
      <vt:lpstr>Zdroje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Mirda Kotli</cp:lastModifiedBy>
  <cp:revision>24</cp:revision>
  <dcterms:created xsi:type="dcterms:W3CDTF">2006-08-16T00:00:00Z</dcterms:created>
  <dcterms:modified xsi:type="dcterms:W3CDTF">2012-12-08T13:57:57Z</dcterms:modified>
</cp:coreProperties>
</file>