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23"/>
  </p:notesMasterIdLst>
  <p:sldIdLst>
    <p:sldId id="282" r:id="rId2"/>
    <p:sldId id="283" r:id="rId3"/>
    <p:sldId id="256" r:id="rId4"/>
    <p:sldId id="262" r:id="rId5"/>
    <p:sldId id="281" r:id="rId6"/>
    <p:sldId id="268" r:id="rId7"/>
    <p:sldId id="263" r:id="rId8"/>
    <p:sldId id="293" r:id="rId9"/>
    <p:sldId id="294" r:id="rId10"/>
    <p:sldId id="295" r:id="rId11"/>
    <p:sldId id="285" r:id="rId12"/>
    <p:sldId id="265" r:id="rId13"/>
    <p:sldId id="266" r:id="rId14"/>
    <p:sldId id="272" r:id="rId15"/>
    <p:sldId id="300" r:id="rId16"/>
    <p:sldId id="306" r:id="rId17"/>
    <p:sldId id="267" r:id="rId18"/>
    <p:sldId id="299" r:id="rId19"/>
    <p:sldId id="305" r:id="rId20"/>
    <p:sldId id="303" r:id="rId21"/>
    <p:sldId id="28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0806" autoAdjust="0"/>
    <p:restoredTop sz="94660"/>
  </p:normalViewPr>
  <p:slideViewPr>
    <p:cSldViewPr>
      <p:cViewPr varScale="1">
        <p:scale>
          <a:sx n="65" d="100"/>
          <a:sy n="65" d="100"/>
        </p:scale>
        <p:origin x="-73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67208B-B3C3-4F9E-8271-F967A7BBE48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F5C03D-2DBD-4029-8B68-4F0A344EC5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20345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ČEMU SLOUŽÍ?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 ČEMU SLOUŽÍ?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 ČEMU SLOUŽÍ?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ČEMU SLOUŽÍ?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 ČEMU SLOUŽÍ?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ČEMU SLOUŽÍ?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ČEMU SLOUŽÍ?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 ČEMU SLOUŽÍ?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ČEMU SLOUŽÍ?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ČEMU SLOUŽÍ?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 ČEMU SLOUŽÍ?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 ČEMU SLOUŽÍ?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CO ELEKTRICKÉ SPOTŘEBIČE FUNGUJÍ?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ČEMU SLOUŽÍ?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 ČEMU SLOUŽÍ?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audio1.wav"/><Relationship Id="rId7" Type="http://schemas.openxmlformats.org/officeDocument/2006/relationships/image" Target="../media/image7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jpeg"/><Relationship Id="rId4" Type="http://schemas.openxmlformats.org/officeDocument/2006/relationships/audio" Target="../media/audio2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audio" Target="../media/audio2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audio" Target="../media/audio2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gif"/><Relationship Id="rId5" Type="http://schemas.openxmlformats.org/officeDocument/2006/relationships/image" Target="../media/image14.jpeg"/><Relationship Id="rId4" Type="http://schemas.openxmlformats.org/officeDocument/2006/relationships/audio" Target="../media/audio2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4" Type="http://schemas.openxmlformats.org/officeDocument/2006/relationships/audio" Target="../media/audio2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image" Target="../media/image24.w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jpeg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7" Type="http://schemas.openxmlformats.org/officeDocument/2006/relationships/image" Target="../media/image32.wmf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audio" Target="../media/audio1.wav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39566" y="4725144"/>
            <a:ext cx="3309803" cy="736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615784"/>
            <a:ext cx="5407152" cy="1045464"/>
          </a:xfrm>
          <a:prstGeom prst="rect">
            <a:avLst/>
          </a:prstGeom>
        </p:spPr>
      </p:pic>
      <p:grpSp>
        <p:nvGrpSpPr>
          <p:cNvPr id="2" name="Skupina 5"/>
          <p:cNvGrpSpPr/>
          <p:nvPr/>
        </p:nvGrpSpPr>
        <p:grpSpPr>
          <a:xfrm>
            <a:off x="1206742" y="2285992"/>
            <a:ext cx="7151472" cy="1899092"/>
            <a:chOff x="756084" y="0"/>
            <a:chExt cx="6730516" cy="1512168"/>
          </a:xfrm>
        </p:grpSpPr>
        <p:sp>
          <p:nvSpPr>
            <p:cNvPr id="7" name="Obdélník 6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600" b="1" kern="1200" dirty="0" smtClean="0">
                <a:solidFill>
                  <a:schemeClr val="accent2">
                    <a:lumMod val="75000"/>
                  </a:schemeClr>
                </a:solidFill>
              </a:endParaRPr>
            </a:p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NÁZEV ŠKOLY: Základní škola a praktická škola </a:t>
              </a:r>
              <a:r>
                <a:rPr lang="cs-CZ" sz="1600" b="1" kern="1200" dirty="0" err="1" smtClean="0">
                  <a:solidFill>
                    <a:schemeClr val="accent2">
                      <a:lumMod val="75000"/>
                    </a:schemeClr>
                  </a:solidFill>
                </a:rPr>
                <a:t>Arkadie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, o. p. s.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AUTOR: Mgr. </a:t>
              </a:r>
              <a:r>
                <a:rPr lang="cs-CZ" sz="1600" b="1" dirty="0" smtClean="0">
                  <a:solidFill>
                    <a:schemeClr val="accent2">
                      <a:lumMod val="75000"/>
                    </a:schemeClr>
                  </a:solidFill>
                </a:rPr>
                <a:t>Ivana Hampejsová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/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NÁZEV: VY_32_INOVACE_182_NÁŠ SVĚT_ELEKTRICKÉ SPOTŘEBIČE A ELEKTRICKÁ ZAŘÍZENÍ VE ŠKOLE 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TÉMA: ELEKTRICKÉ SPOTŘEBIČE </a:t>
              </a:r>
              <a:r>
                <a:rPr lang="cs-CZ" sz="1600" b="1" dirty="0" smtClean="0">
                  <a:solidFill>
                    <a:srgbClr val="438086">
                      <a:lumMod val="75000"/>
                    </a:srgbClr>
                  </a:solidFill>
                </a:rPr>
                <a:t>A </a:t>
              </a:r>
              <a:r>
                <a:rPr lang="cs-CZ" sz="1600" b="1" dirty="0">
                  <a:solidFill>
                    <a:srgbClr val="438086">
                      <a:lumMod val="75000"/>
                    </a:srgbClr>
                  </a:solidFill>
                </a:rPr>
                <a:t>ELEKTRICKÁ ZAŘÍZENÍ VE ŠKOLE </a:t>
              </a:r>
              <a:br>
                <a:rPr lang="cs-CZ" sz="1600" b="1" dirty="0">
                  <a:solidFill>
                    <a:srgbClr val="438086">
                      <a:lumMod val="75000"/>
                    </a:srgb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/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ČÍSLO PROJEKTU: CZ.1.07./1.4.00/21.2257 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endParaRPr lang="cs-CZ" sz="1600" kern="1200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Materiál pro výuku předmětu Náš svět v 8. třídě základní školy speciální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Určeno pro interaktivní tabuli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Výklad nové látky – charakteristika: elektrické spotřebiče, elektrická zařízení, elektřina, bezpečnost</a:t>
            </a:r>
          </a:p>
          <a:p>
            <a:r>
              <a:rPr lang="cs-CZ" dirty="0" smtClean="0"/>
              <a:t>žák pojmenovává podle obrázků elektrické spotřebiče a elektrická zařízení</a:t>
            </a:r>
          </a:p>
          <a:p>
            <a:r>
              <a:rPr lang="cs-CZ" dirty="0" smtClean="0"/>
              <a:t>zpětná vazba při kliknutí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Cvičení pro ověření </a:t>
            </a:r>
            <a:r>
              <a:rPr lang="cs-CZ" dirty="0"/>
              <a:t>probrané </a:t>
            </a:r>
            <a:r>
              <a:rPr lang="cs-CZ" dirty="0" smtClean="0"/>
              <a:t>látky</a:t>
            </a:r>
          </a:p>
          <a:p>
            <a:r>
              <a:rPr lang="cs-CZ" dirty="0" smtClean="0"/>
              <a:t>žák kliknutím vybírá ze tří možností</a:t>
            </a:r>
          </a:p>
          <a:p>
            <a:r>
              <a:rPr lang="cs-CZ" dirty="0" smtClean="0"/>
              <a:t>zpětná vazba při </a:t>
            </a:r>
            <a:r>
              <a:rPr lang="cs-CZ" dirty="0" smtClean="0"/>
              <a:t>kliknutí, prostor pro diskuzi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Žáci dobře reagovali, aktivně </a:t>
            </a:r>
            <a:r>
              <a:rPr lang="cs-CZ" dirty="0"/>
              <a:t>se zapojovali do </a:t>
            </a:r>
            <a:r>
              <a:rPr lang="cs-CZ" dirty="0" smtClean="0"/>
              <a:t>práce, přístroje většinou poznávali, uvědomovali si zásady bezpečné manipulace s nimi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Vytvořeno  22. 3. 2012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5296339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ELEKTRICKÉ SPOTŘEBIČE</a:t>
            </a:r>
            <a:br>
              <a:rPr lang="cs-CZ" dirty="0" smtClean="0"/>
            </a:br>
            <a:r>
              <a:rPr lang="cs-CZ" dirty="0" smtClean="0"/>
              <a:t>A </a:t>
            </a:r>
            <a:br>
              <a:rPr lang="cs-CZ" dirty="0" smtClean="0"/>
            </a:br>
            <a:r>
              <a:rPr lang="cs-CZ" dirty="0" smtClean="0"/>
              <a:t>ELEKTRICKÁ ZAŘÍZENÍ</a:t>
            </a:r>
            <a:br>
              <a:rPr lang="cs-CZ" dirty="0" smtClean="0"/>
            </a:br>
            <a:r>
              <a:rPr lang="cs-CZ" dirty="0" smtClean="0"/>
              <a:t>VE ŠKOLE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POČÍTAČ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etr\Documents\Fota\DSCN187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729" y="2286000"/>
            <a:ext cx="5609594" cy="420624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INTERAKTIVNÍ TABULE</a:t>
            </a:r>
            <a:endParaRPr lang="cs-CZ" dirty="0"/>
          </a:p>
        </p:txBody>
      </p:sp>
      <p:pic>
        <p:nvPicPr>
          <p:cNvPr id="19458" name="Picture 2" descr="C:\Users\Petr\Documents\Fota\DSCN1878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 bwMode="auto">
          <a:xfrm>
            <a:off x="1688445" y="2249488"/>
            <a:ext cx="5767110" cy="4324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TISKÁRNA A KOPÍRKA</a:t>
            </a:r>
            <a:endParaRPr lang="cs-CZ" dirty="0"/>
          </a:p>
        </p:txBody>
      </p:sp>
      <p:pic>
        <p:nvPicPr>
          <p:cNvPr id="7170" name="Picture 2" descr="C:\Users\Petr\Documents\Fota\DSCN1886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tretch>
            <a:fillRect/>
          </a:stretch>
        </p:blipFill>
        <p:spPr bwMode="auto">
          <a:xfrm>
            <a:off x="1688445" y="2249488"/>
            <a:ext cx="5767110" cy="4324350"/>
          </a:xfrm>
          <a:prstGeom prst="rect">
            <a:avLst/>
          </a:prstGeom>
          <a:noFill/>
        </p:spPr>
      </p:pic>
      <p:pic>
        <p:nvPicPr>
          <p:cNvPr id="1026" name="Picture 2" descr="C:\Program Files\Microsoft Office\MEDIA\OFFICE12\Bullets\BD21375_.gi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00562" y="3357562"/>
            <a:ext cx="142875" cy="142875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OFFICE12\Bullets\BD21376_.gi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14850" y="3371850"/>
            <a:ext cx="114300" cy="114300"/>
          </a:xfrm>
          <a:prstGeom prst="rect">
            <a:avLst/>
          </a:prstGeom>
          <a:noFill/>
        </p:spPr>
      </p:pic>
      <p:grpSp>
        <p:nvGrpSpPr>
          <p:cNvPr id="10" name="Skupina 9"/>
          <p:cNvGrpSpPr/>
          <p:nvPr/>
        </p:nvGrpSpPr>
        <p:grpSpPr>
          <a:xfrm>
            <a:off x="6401143" y="4115143"/>
            <a:ext cx="2742857" cy="2742857"/>
            <a:chOff x="6401143" y="4115143"/>
            <a:chExt cx="2742857" cy="2742857"/>
          </a:xfrm>
        </p:grpSpPr>
        <p:pic>
          <p:nvPicPr>
            <p:cNvPr id="1028" name="Picture 4" descr="C:\Users\Petr\AppData\Local\Microsoft\Windows\Temporary Internet Files\Content.IE5\0ZVA10VV\MC900441451[1].png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6401143" y="4115143"/>
              <a:ext cx="2742857" cy="2742857"/>
            </a:xfrm>
            <a:prstGeom prst="rect">
              <a:avLst/>
            </a:prstGeom>
            <a:noFill/>
          </p:spPr>
        </p:pic>
        <p:sp>
          <p:nvSpPr>
            <p:cNvPr id="9" name="TextovéPole 8"/>
            <p:cNvSpPr txBox="1"/>
            <p:nvPr/>
          </p:nvSpPr>
          <p:spPr>
            <a:xfrm>
              <a:off x="8345383" y="6488668"/>
              <a:ext cx="52610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Obr. 1</a:t>
              </a:r>
              <a:endParaRPr lang="cs-CZ" sz="1000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TELEVIZOR</a:t>
            </a:r>
            <a:endParaRPr lang="cs-CZ" dirty="0"/>
          </a:p>
        </p:txBody>
      </p:sp>
      <p:pic>
        <p:nvPicPr>
          <p:cNvPr id="5" name="Picture 2" descr="C:\Users\Petr\Documents\Fota\DSCN1877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 bwMode="auto">
          <a:xfrm>
            <a:off x="1687483" y="2250354"/>
            <a:ext cx="5769033" cy="432261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VIDEO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 t="10827" b="28316"/>
          <a:stretch>
            <a:fillRect/>
          </a:stretch>
        </p:blipFill>
        <p:spPr bwMode="auto">
          <a:xfrm>
            <a:off x="1689100" y="2717715"/>
            <a:ext cx="5765800" cy="263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9" name="Skupina 8"/>
          <p:cNvGrpSpPr/>
          <p:nvPr/>
        </p:nvGrpSpPr>
        <p:grpSpPr>
          <a:xfrm>
            <a:off x="5929322" y="5572140"/>
            <a:ext cx="2691542" cy="1003097"/>
            <a:chOff x="5929322" y="5572140"/>
            <a:chExt cx="2691542" cy="1003097"/>
          </a:xfrm>
        </p:grpSpPr>
        <p:pic>
          <p:nvPicPr>
            <p:cNvPr id="2053" name="Picture 5" descr="C:\Users\Petr\AppData\Local\Microsoft\Windows\Temporary Internet Files\Content.IE5\IECZPRKG\MC900356957[1].wmf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6786578" y="5572140"/>
              <a:ext cx="1834286" cy="1003097"/>
            </a:xfrm>
            <a:prstGeom prst="rect">
              <a:avLst/>
            </a:prstGeom>
            <a:noFill/>
          </p:spPr>
        </p:pic>
        <p:sp>
          <p:nvSpPr>
            <p:cNvPr id="8" name="TextovéPole 7"/>
            <p:cNvSpPr txBox="1"/>
            <p:nvPr/>
          </p:nvSpPr>
          <p:spPr>
            <a:xfrm>
              <a:off x="5929322" y="6143644"/>
              <a:ext cx="543739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000" dirty="0" smtClean="0"/>
                <a:t>Obr. 2</a:t>
              </a:r>
              <a:endParaRPr lang="cs-CZ" sz="1000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DVD PŘEHRÁVAČ</a:t>
            </a:r>
            <a:endParaRPr lang="cs-CZ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 t="43307" b="20821"/>
          <a:stretch>
            <a:fillRect/>
          </a:stretch>
        </p:blipFill>
        <p:spPr bwMode="auto">
          <a:xfrm>
            <a:off x="1571604" y="3714752"/>
            <a:ext cx="5765800" cy="1551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6" name="Skupina 5"/>
          <p:cNvGrpSpPr/>
          <p:nvPr/>
        </p:nvGrpSpPr>
        <p:grpSpPr>
          <a:xfrm>
            <a:off x="6715140" y="5357826"/>
            <a:ext cx="1559171" cy="1032039"/>
            <a:chOff x="6715140" y="5357826"/>
            <a:chExt cx="1559171" cy="1032039"/>
          </a:xfrm>
        </p:grpSpPr>
        <p:pic>
          <p:nvPicPr>
            <p:cNvPr id="4098" name="Picture 2" descr="C:\Users\Petr\AppData\Local\Microsoft\Windows\Temporary Internet Files\Content.IE5\0ZVA10VV\MC900236666[1].wmf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7358082" y="5357826"/>
              <a:ext cx="916229" cy="705917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6715140" y="6143644"/>
              <a:ext cx="54213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Obr. 3</a:t>
              </a:r>
              <a:endParaRPr lang="cs-CZ" sz="1000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PLAYSTATION</a:t>
            </a:r>
            <a:endParaRPr lang="cs-CZ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 b="21654"/>
          <a:stretch>
            <a:fillRect/>
          </a:stretch>
        </p:blipFill>
        <p:spPr bwMode="auto">
          <a:xfrm>
            <a:off x="1689100" y="2249481"/>
            <a:ext cx="5765800" cy="3387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6" name="Skupina 5"/>
          <p:cNvGrpSpPr/>
          <p:nvPr/>
        </p:nvGrpSpPr>
        <p:grpSpPr>
          <a:xfrm>
            <a:off x="6500826" y="5572140"/>
            <a:ext cx="2176393" cy="972000"/>
            <a:chOff x="6500826" y="5572140"/>
            <a:chExt cx="2176393" cy="972000"/>
          </a:xfrm>
        </p:grpSpPr>
        <p:pic>
          <p:nvPicPr>
            <p:cNvPr id="5122" name="Picture 2" descr="C:\Users\Petr\AppData\Local\Microsoft\Windows\Temporary Internet Files\Content.IE5\700RZ1RK\MM900283646[1].gif"/>
            <p:cNvPicPr>
              <a:picLocks noChangeAspect="1" noChangeArrowheads="1" noCrop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7358077" y="5572140"/>
              <a:ext cx="1319142" cy="972000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6500826" y="6286520"/>
              <a:ext cx="543739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000" dirty="0" smtClean="0"/>
                <a:t>Obr. 4</a:t>
              </a:r>
              <a:endParaRPr lang="cs-CZ" sz="1000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RADIO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89100" y="2249488"/>
            <a:ext cx="57658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RADIO A CD PŘEHRÁVAČ</a:t>
            </a:r>
            <a:endParaRPr lang="cs-CZ" dirty="0"/>
          </a:p>
        </p:txBody>
      </p:sp>
      <p:pic>
        <p:nvPicPr>
          <p:cNvPr id="4098" name="Picture 2" descr="C:\Users\Petr\Documents\Fota\DSCN1881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 bwMode="auto">
          <a:xfrm>
            <a:off x="1688445" y="2249488"/>
            <a:ext cx="5767110" cy="4324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VYPALOVACÍ PEC</a:t>
            </a:r>
            <a:endParaRPr lang="cs-CZ" dirty="0"/>
          </a:p>
        </p:txBody>
      </p:sp>
      <p:pic>
        <p:nvPicPr>
          <p:cNvPr id="5122" name="Picture 2" descr="C:\Users\Petr\Documents\Fota\DSCN1882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tretch>
            <a:fillRect/>
          </a:stretch>
        </p:blipFill>
        <p:spPr bwMode="auto">
          <a:xfrm>
            <a:off x="1214414" y="2143116"/>
            <a:ext cx="5767110" cy="4324350"/>
          </a:xfrm>
          <a:prstGeom prst="rect">
            <a:avLst/>
          </a:prstGeom>
          <a:noFill/>
        </p:spPr>
      </p:pic>
      <p:grpSp>
        <p:nvGrpSpPr>
          <p:cNvPr id="6" name="Skupina 5"/>
          <p:cNvGrpSpPr/>
          <p:nvPr/>
        </p:nvGrpSpPr>
        <p:grpSpPr>
          <a:xfrm>
            <a:off x="7286644" y="4143380"/>
            <a:ext cx="1508911" cy="2389361"/>
            <a:chOff x="7286644" y="4143380"/>
            <a:chExt cx="1508911" cy="2389361"/>
          </a:xfrm>
        </p:grpSpPr>
        <p:pic>
          <p:nvPicPr>
            <p:cNvPr id="6146" name="Picture 2" descr="C:\Users\Petr\AppData\Local\Microsoft\Windows\Temporary Internet Files\Content.IE5\0ZVA10VV\MC900237286[1].wmf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7286644" y="4143380"/>
              <a:ext cx="1508911" cy="1948004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7715272" y="6286520"/>
              <a:ext cx="53893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Obr. 5</a:t>
              </a:r>
              <a:endParaRPr lang="cs-CZ" sz="1000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PRAČKA</a:t>
            </a:r>
            <a:endParaRPr lang="cs-CZ" dirty="0"/>
          </a:p>
        </p:txBody>
      </p:sp>
      <p:pic>
        <p:nvPicPr>
          <p:cNvPr id="11266" name="Picture 2" descr="C:\Users\Petr\Documents\Fota\DSCN1892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 bwMode="auto">
          <a:xfrm>
            <a:off x="1688445" y="2249488"/>
            <a:ext cx="5767110" cy="4324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VYSAVAČ</a:t>
            </a:r>
            <a:endParaRPr lang="cs-CZ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89100" y="2249488"/>
            <a:ext cx="57658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        ELEKTŘINA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14942" y="1571612"/>
            <a:ext cx="2400575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Obdélník 12"/>
          <p:cNvSpPr/>
          <p:nvPr/>
        </p:nvSpPr>
        <p:spPr>
          <a:xfrm>
            <a:off x="4143372" y="2786058"/>
            <a:ext cx="12538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ZÁSUVKA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71538" y="3000372"/>
            <a:ext cx="20040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PRODLUŽOVACÍ</a:t>
            </a:r>
          </a:p>
          <a:p>
            <a:r>
              <a:rPr lang="cs-CZ" dirty="0" smtClean="0"/>
              <a:t>KABEL </a:t>
            </a:r>
            <a:endParaRPr lang="cs-CZ" dirty="0"/>
          </a:p>
        </p:txBody>
      </p:sp>
      <p:grpSp>
        <p:nvGrpSpPr>
          <p:cNvPr id="3" name="Skupina 9"/>
          <p:cNvGrpSpPr/>
          <p:nvPr/>
        </p:nvGrpSpPr>
        <p:grpSpPr>
          <a:xfrm>
            <a:off x="714348" y="3714752"/>
            <a:ext cx="1623974" cy="2175047"/>
            <a:chOff x="714348" y="3714752"/>
            <a:chExt cx="1623974" cy="2175047"/>
          </a:xfrm>
        </p:grpSpPr>
        <p:pic>
          <p:nvPicPr>
            <p:cNvPr id="5122" name="Picture 2" descr="C:\Users\Petr\AppData\Local\Microsoft\Windows\Temporary Internet Files\Content.IE5\0ZVA10VV\MC900281616[1].wmf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714348" y="3714752"/>
              <a:ext cx="1623974" cy="1826971"/>
            </a:xfrm>
            <a:prstGeom prst="rect">
              <a:avLst/>
            </a:prstGeom>
            <a:noFill/>
          </p:spPr>
        </p:pic>
        <p:sp>
          <p:nvSpPr>
            <p:cNvPr id="12" name="TextovéPole 11"/>
            <p:cNvSpPr txBox="1"/>
            <p:nvPr/>
          </p:nvSpPr>
          <p:spPr>
            <a:xfrm>
              <a:off x="714348" y="5643578"/>
              <a:ext cx="54534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>
                  <a:latin typeface="+mj-lt"/>
                </a:rPr>
                <a:t>Obr. 6</a:t>
              </a:r>
              <a:endParaRPr lang="cs-CZ" sz="1000" dirty="0">
                <a:latin typeface="+mj-lt"/>
              </a:endParaRPr>
            </a:p>
          </p:txBody>
        </p:sp>
      </p:grpSp>
      <p:grpSp>
        <p:nvGrpSpPr>
          <p:cNvPr id="4" name="Skupina 10"/>
          <p:cNvGrpSpPr/>
          <p:nvPr/>
        </p:nvGrpSpPr>
        <p:grpSpPr>
          <a:xfrm>
            <a:off x="3929058" y="4071942"/>
            <a:ext cx="1545474" cy="2103609"/>
            <a:chOff x="3929058" y="4071942"/>
            <a:chExt cx="1545474" cy="2103609"/>
          </a:xfrm>
        </p:grpSpPr>
        <p:sp>
          <p:nvSpPr>
            <p:cNvPr id="14" name="TextovéPole 13"/>
            <p:cNvSpPr txBox="1"/>
            <p:nvPr/>
          </p:nvSpPr>
          <p:spPr>
            <a:xfrm>
              <a:off x="4929190" y="5929330"/>
              <a:ext cx="54534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>
                  <a:latin typeface="+mj-lt"/>
                </a:rPr>
                <a:t>Obr. 7</a:t>
              </a:r>
              <a:endParaRPr lang="cs-CZ" sz="1000" dirty="0">
                <a:latin typeface="+mj-lt"/>
              </a:endParaRPr>
            </a:p>
          </p:txBody>
        </p:sp>
        <p:pic>
          <p:nvPicPr>
            <p:cNvPr id="18" name="Picture 6" descr="C:\Users\Petr\AppData\Local\Microsoft\Windows\Temporary Internet Files\Content.IE5\700RZ1RK\MC900281782[1].wmf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3929058" y="4071942"/>
              <a:ext cx="1540764" cy="1804111"/>
            </a:xfrm>
            <a:prstGeom prst="rect">
              <a:avLst/>
            </a:prstGeom>
            <a:noFill/>
          </p:spPr>
        </p:pic>
      </p:grpSp>
      <p:sp>
        <p:nvSpPr>
          <p:cNvPr id="15" name="TextovéPole 14"/>
          <p:cNvSpPr txBox="1"/>
          <p:nvPr/>
        </p:nvSpPr>
        <p:spPr>
          <a:xfrm>
            <a:off x="5857884" y="4929198"/>
            <a:ext cx="16866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ELEKTRICKÝ </a:t>
            </a:r>
          </a:p>
          <a:p>
            <a:r>
              <a:rPr lang="cs-CZ" dirty="0" smtClean="0"/>
              <a:t>KABEL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13" grpId="0"/>
      <p:bldP spid="17" grpId="0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VÝTAH</a:t>
            </a:r>
            <a:endParaRPr lang="cs-CZ" dirty="0"/>
          </a:p>
        </p:txBody>
      </p:sp>
      <p:pic>
        <p:nvPicPr>
          <p:cNvPr id="6146" name="Picture 2" descr="C:\Users\Petr\Documents\Fota\DSCN1885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 bwMode="auto">
          <a:xfrm>
            <a:off x="1688445" y="2249488"/>
            <a:ext cx="5767110" cy="4324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KAMERA</a:t>
            </a:r>
            <a:endParaRPr lang="cs-CZ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89100" y="2249488"/>
            <a:ext cx="57658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5" name="Přímá spojovací šipka 4"/>
          <p:cNvCxnSpPr/>
          <p:nvPr/>
        </p:nvCxnSpPr>
        <p:spPr>
          <a:xfrm rot="10800000" flipV="1">
            <a:off x="5143504" y="1357298"/>
            <a:ext cx="1785950" cy="157163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ŠKRTNI, CO NENÍ NA ELEKTŘINU</a:t>
            </a:r>
            <a:endParaRPr lang="cs-CZ" dirty="0"/>
          </a:p>
        </p:txBody>
      </p:sp>
      <p:pic>
        <p:nvPicPr>
          <p:cNvPr id="4" name="Picture 2" descr="C:\Users\Petr\Documents\Fota\DSCN1877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 bwMode="auto">
          <a:xfrm>
            <a:off x="785786" y="2571744"/>
            <a:ext cx="2738641" cy="2052000"/>
          </a:xfrm>
          <a:prstGeom prst="rect">
            <a:avLst/>
          </a:prstGeom>
          <a:noFill/>
        </p:spPr>
      </p:pic>
      <p:pic>
        <p:nvPicPr>
          <p:cNvPr id="3075" name="Picture 3" descr="C:\Users\Petr\AppData\Local\Microsoft\Windows\Temporary Internet Files\Content.IE5\0ZVA10VV\MP90040963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72264" y="2500306"/>
            <a:ext cx="2063186" cy="3096000"/>
          </a:xfrm>
          <a:prstGeom prst="rect">
            <a:avLst/>
          </a:prstGeom>
          <a:noFill/>
        </p:spPr>
      </p:pic>
      <p:pic>
        <p:nvPicPr>
          <p:cNvPr id="7" name="Picture 2" descr="C:\Users\Petr\Documents\Fota\DSCN187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43306" y="4071942"/>
            <a:ext cx="2640594" cy="198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715140" y="5643578"/>
            <a:ext cx="58060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latin typeface="+mj-lt"/>
              </a:rPr>
              <a:t>Obr. 8</a:t>
            </a:r>
            <a:endParaRPr lang="cs-CZ" sz="1100" dirty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ŠKRTNI, CO NENÍ NA ELEKTŘINU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43570" y="2571744"/>
            <a:ext cx="2688644" cy="2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Petr\AppData\Local\Microsoft\Windows\Temporary Internet Files\Content.IE5\0ZVA10VV\MP900387607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00100" y="2357430"/>
            <a:ext cx="2927107" cy="2088000"/>
          </a:xfrm>
          <a:prstGeom prst="rect">
            <a:avLst/>
          </a:prstGeom>
          <a:noFill/>
        </p:spPr>
      </p:pic>
      <p:pic>
        <p:nvPicPr>
          <p:cNvPr id="1027" name="Picture 3" descr="C:\Users\Petr\AppData\Local\Microsoft\Windows\Temporary Internet Files\Content.IE5\D9HVCLLB\MC900340370[2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6248" y="4000504"/>
            <a:ext cx="843991" cy="181782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214414" y="4357694"/>
            <a:ext cx="58060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latin typeface="+mj-lt"/>
              </a:rPr>
              <a:t>Obr. 9</a:t>
            </a:r>
            <a:endParaRPr lang="cs-CZ" sz="1100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868" y="5857892"/>
            <a:ext cx="65434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latin typeface="+mj-lt"/>
              </a:rPr>
              <a:t>Obr. 10</a:t>
            </a:r>
            <a:endParaRPr lang="cs-CZ" sz="1100" dirty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400" dirty="0" smtClean="0"/>
              <a:t>Obr. 1 – 10: </a:t>
            </a:r>
            <a:r>
              <a:rPr lang="cs-CZ" sz="1400" dirty="0" smtClean="0">
                <a:cs typeface="Arial" charset="0"/>
              </a:rPr>
              <a:t>[cit. 2012-3-22] </a:t>
            </a: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microsoft.office.com</a:t>
            </a:r>
            <a:endParaRPr lang="cs-CZ" sz="1400" dirty="0" smtClean="0"/>
          </a:p>
          <a:p>
            <a:r>
              <a:rPr lang="cs-CZ" sz="1400" smtClean="0"/>
              <a:t>Ostatní obr.: </a:t>
            </a:r>
            <a:r>
              <a:rPr lang="cs-CZ" sz="1400" dirty="0" smtClean="0"/>
              <a:t>autor</a:t>
            </a:r>
          </a:p>
          <a:p>
            <a:pPr>
              <a:buNone/>
            </a:pPr>
            <a:endParaRPr lang="cs-CZ" sz="1200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28596" y="157161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52406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305</TotalTime>
  <Words>280</Words>
  <Application>Microsoft Office PowerPoint</Application>
  <PresentationFormat>Předvádění na obrazovce (4:3)</PresentationFormat>
  <Paragraphs>86</Paragraphs>
  <Slides>21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Urbanistický</vt:lpstr>
      <vt:lpstr>Snímek 1</vt:lpstr>
      <vt:lpstr>Anotace</vt:lpstr>
      <vt:lpstr>ELEKTRICKÉ SPOTŘEBIČE A  ELEKTRICKÁ ZAŘÍZENÍ VE ŠKOLE </vt:lpstr>
      <vt:lpstr>POČÍTAČ</vt:lpstr>
      <vt:lpstr>INTERAKTIVNÍ TABULE</vt:lpstr>
      <vt:lpstr>TISKÁRNA A KOPÍRKA</vt:lpstr>
      <vt:lpstr>TELEVIZOR</vt:lpstr>
      <vt:lpstr>VIDEO</vt:lpstr>
      <vt:lpstr>DVD PŘEHRÁVAČ</vt:lpstr>
      <vt:lpstr>PLAYSTATION</vt:lpstr>
      <vt:lpstr>RADIO</vt:lpstr>
      <vt:lpstr>RADIO A CD PŘEHRÁVAČ</vt:lpstr>
      <vt:lpstr>VYPALOVACÍ PEC</vt:lpstr>
      <vt:lpstr>PRAČKA</vt:lpstr>
      <vt:lpstr>VYSAVAČ</vt:lpstr>
      <vt:lpstr>        ELEKTŘINA</vt:lpstr>
      <vt:lpstr>VÝTAH</vt:lpstr>
      <vt:lpstr>KAMERA</vt:lpstr>
      <vt:lpstr>ŠKRTNI, CO NENÍ NA ELEKTŘINU</vt:lpstr>
      <vt:lpstr>ŠKRTNI, CO NENÍ NA ELEKTŘINU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ELEKTRICKÉ SPOTŘEBIČE</dc:title>
  <cp:lastModifiedBy>Petr</cp:lastModifiedBy>
  <cp:revision>107</cp:revision>
  <dcterms:modified xsi:type="dcterms:W3CDTF">2012-12-08T13:58:06Z</dcterms:modified>
</cp:coreProperties>
</file>