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9" r:id="rId4"/>
    <p:sldId id="261" r:id="rId5"/>
    <p:sldId id="260" r:id="rId6"/>
    <p:sldId id="264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0A5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7840F4-895B-470F-8158-C6A12EA9810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9BC70-29DA-4BA2-8F93-368E08D45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058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9BC70-29DA-4BA2-8F93-368E08D45DD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8644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15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249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105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96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538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937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031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147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562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580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542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3">
                <a:lumMod val="60000"/>
                <a:lumOff val="40000"/>
              </a:schemeClr>
            </a:gs>
            <a:gs pos="100000">
              <a:schemeClr val="accent3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EFDDD-B7EB-4F7F-84F6-56A73910F787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8F3FE-CB3B-4882-932C-2FFDA0EB32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00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Fyzikální úlohy a hry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VY_32_INOVACE_43_Archimédův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zákon úlohy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78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864095"/>
          </a:xfrm>
        </p:spPr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Archimedův zákon- úlohy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2411760" y="2924944"/>
            <a:ext cx="4320480" cy="2088232"/>
            <a:chOff x="1979712" y="3140968"/>
            <a:chExt cx="4464496" cy="1800200"/>
          </a:xfrm>
          <a:solidFill>
            <a:schemeClr val="accent5">
              <a:lumMod val="40000"/>
              <a:lumOff val="60000"/>
              <a:alpha val="31000"/>
            </a:schemeClr>
          </a:solidFill>
        </p:grpSpPr>
        <p:sp>
          <p:nvSpPr>
            <p:cNvPr id="17" name="Krychle 16"/>
            <p:cNvSpPr/>
            <p:nvPr/>
          </p:nvSpPr>
          <p:spPr>
            <a:xfrm rot="10800000" flipH="1">
              <a:off x="1979712" y="3140968"/>
              <a:ext cx="4449041" cy="1765526"/>
            </a:xfrm>
            <a:prstGeom prst="cube">
              <a:avLst/>
            </a:prstGeom>
            <a:grpFill/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13" name="Krychle 12"/>
            <p:cNvSpPr/>
            <p:nvPr/>
          </p:nvSpPr>
          <p:spPr>
            <a:xfrm flipH="1">
              <a:off x="1979712" y="3140968"/>
              <a:ext cx="4464496" cy="1800200"/>
            </a:xfrm>
            <a:prstGeom prst="cube">
              <a:avLst/>
            </a:prstGeom>
            <a:grpFill/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4" name="Plechovka 3"/>
          <p:cNvSpPr/>
          <p:nvPr/>
        </p:nvSpPr>
        <p:spPr>
          <a:xfrm>
            <a:off x="3635896" y="3573016"/>
            <a:ext cx="864096" cy="124749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rgbClr val="7D8496"/>
              </a:gs>
              <a:gs pos="53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196752"/>
            <a:ext cx="6660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Tělesa  z hliníku a železa  mají  stejnou hmotnost, </a:t>
            </a:r>
          </a:p>
          <a:p>
            <a:r>
              <a:rPr lang="cs-CZ" sz="2400" dirty="0" smtClean="0"/>
              <a:t>                   které je ve vodě nadlehčováno víc?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331640" y="2132856"/>
                <a:ext cx="2880320" cy="5355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i="1" dirty="0" smtClean="0">
                    <a:sym typeface="Symbol"/>
                  </a:rPr>
                  <a:t> (hliník) </a:t>
                </a:r>
                <a:r>
                  <a:rPr lang="cs-CZ" sz="2000" dirty="0" smtClean="0">
                    <a:sym typeface="Symbol"/>
                  </a:rPr>
                  <a:t>= 2 700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𝑘𝑔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𝑚</m:t>
                        </m:r>
                        <m:r>
                          <a:rPr lang="cs-CZ" sz="2000" b="0" i="1" baseline="30000" smtClean="0">
                            <a:latin typeface="Cambria Math"/>
                            <a:sym typeface="Symbol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132856"/>
                <a:ext cx="2880320" cy="535596"/>
              </a:xfrm>
              <a:prstGeom prst="rect">
                <a:avLst/>
              </a:prstGeom>
              <a:blipFill rotWithShape="1">
                <a:blip r:embed="rId3"/>
                <a:stretch>
                  <a:fillRect l="-2114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004048" y="2132856"/>
                <a:ext cx="2952328" cy="5355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i="1" dirty="0" smtClean="0">
                    <a:sym typeface="Symbol"/>
                  </a:rPr>
                  <a:t> (železo) </a:t>
                </a:r>
                <a:r>
                  <a:rPr lang="cs-CZ" sz="2000" dirty="0" smtClean="0">
                    <a:sym typeface="Symbol"/>
                  </a:rPr>
                  <a:t>= 7 800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𝑘𝑔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sym typeface="Symbol"/>
                          </a:rPr>
                          <m:t>𝑚</m:t>
                        </m:r>
                        <m:r>
                          <a:rPr lang="cs-CZ" sz="2000" b="0" i="1" baseline="30000" smtClean="0">
                            <a:latin typeface="Cambria Math"/>
                            <a:sym typeface="Symbol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132856"/>
                <a:ext cx="2952328" cy="535596"/>
              </a:xfrm>
              <a:prstGeom prst="rect">
                <a:avLst/>
              </a:prstGeom>
              <a:blipFill rotWithShape="1">
                <a:blip r:embed="rId4"/>
                <a:stretch>
                  <a:fillRect l="-2273" b="-79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Plechovka 7"/>
          <p:cNvSpPr/>
          <p:nvPr/>
        </p:nvSpPr>
        <p:spPr>
          <a:xfrm>
            <a:off x="5148064" y="4221088"/>
            <a:ext cx="432048" cy="57606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chemeClr val="tx1">
                  <a:lumMod val="65000"/>
                  <a:lumOff val="35000"/>
                </a:schemeClr>
              </a:gs>
              <a:gs pos="53000">
                <a:schemeClr val="bg1">
                  <a:lumMod val="75000"/>
                </a:schemeClr>
              </a:gs>
              <a:gs pos="85001">
                <a:schemeClr val="tx1">
                  <a:lumMod val="65000"/>
                  <a:lumOff val="35000"/>
                </a:schemeClr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5733256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Těleso z  hliníku má </a:t>
            </a:r>
            <a:r>
              <a:rPr lang="cs-CZ" sz="2400" dirty="0" smtClean="0">
                <a:solidFill>
                  <a:srgbClr val="C00000"/>
                </a:solidFill>
              </a:rPr>
              <a:t>větší</a:t>
            </a:r>
            <a:r>
              <a:rPr lang="cs-CZ" sz="2400" dirty="0" smtClean="0"/>
              <a:t> objem, vztlaková síla je </a:t>
            </a:r>
            <a:r>
              <a:rPr lang="cs-CZ" sz="2400" dirty="0" smtClean="0">
                <a:solidFill>
                  <a:srgbClr val="C00000"/>
                </a:solidFill>
              </a:rPr>
              <a:t>větší 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1862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 animBg="1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260648"/>
            <a:ext cx="7772400" cy="86409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Archimedův zákon- úlohy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483768" y="2420888"/>
            <a:ext cx="4320480" cy="2088232"/>
            <a:chOff x="1979712" y="3140968"/>
            <a:chExt cx="4464496" cy="1800200"/>
          </a:xfrm>
          <a:solidFill>
            <a:schemeClr val="accent5">
              <a:lumMod val="40000"/>
              <a:lumOff val="60000"/>
              <a:alpha val="31000"/>
            </a:schemeClr>
          </a:solidFill>
        </p:grpSpPr>
        <p:sp>
          <p:nvSpPr>
            <p:cNvPr id="4" name="Krychle 3"/>
            <p:cNvSpPr/>
            <p:nvPr/>
          </p:nvSpPr>
          <p:spPr>
            <a:xfrm rot="10800000" flipH="1">
              <a:off x="1979712" y="3140968"/>
              <a:ext cx="4449041" cy="1765526"/>
            </a:xfrm>
            <a:prstGeom prst="cube">
              <a:avLst/>
            </a:prstGeom>
            <a:grpFill/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5" name="Krychle 4"/>
            <p:cNvSpPr/>
            <p:nvPr/>
          </p:nvSpPr>
          <p:spPr>
            <a:xfrm flipH="1">
              <a:off x="1979712" y="3140968"/>
              <a:ext cx="4464496" cy="1800200"/>
            </a:xfrm>
            <a:prstGeom prst="cube">
              <a:avLst/>
            </a:prstGeom>
            <a:grpFill/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accent5">
                    <a:lumMod val="60000"/>
                    <a:lumOff val="40000"/>
                  </a:schemeClr>
                </a:solidFill>
              </a:endParaRPr>
            </a:p>
          </p:txBody>
        </p:sp>
      </p:grpSp>
      <p:sp>
        <p:nvSpPr>
          <p:cNvPr id="6" name="Plechovka 5"/>
          <p:cNvSpPr/>
          <p:nvPr/>
        </p:nvSpPr>
        <p:spPr>
          <a:xfrm>
            <a:off x="3491880" y="3068960"/>
            <a:ext cx="864096" cy="124749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rgbClr val="7D8496"/>
              </a:gs>
              <a:gs pos="53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1196752"/>
            <a:ext cx="6012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Tělesa  z hliníku a železa  mají  stejný objem, </a:t>
            </a:r>
          </a:p>
          <a:p>
            <a:r>
              <a:rPr lang="cs-CZ" sz="2400" dirty="0" smtClean="0"/>
              <a:t>            které je ve vodě nadlehčováno víc?</a:t>
            </a:r>
            <a:endParaRPr lang="cs-CZ" sz="2400" dirty="0"/>
          </a:p>
        </p:txBody>
      </p:sp>
      <p:sp>
        <p:nvSpPr>
          <p:cNvPr id="10" name="Plechovka 9"/>
          <p:cNvSpPr/>
          <p:nvPr/>
        </p:nvSpPr>
        <p:spPr>
          <a:xfrm>
            <a:off x="5076056" y="3068960"/>
            <a:ext cx="792088" cy="1224136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chemeClr val="tx1">
                  <a:lumMod val="65000"/>
                  <a:lumOff val="35000"/>
                </a:schemeClr>
              </a:gs>
              <a:gs pos="53000">
                <a:schemeClr val="bg1">
                  <a:lumMod val="75000"/>
                </a:schemeClr>
              </a:gs>
              <a:gs pos="85001">
                <a:schemeClr val="tx1">
                  <a:lumMod val="65000"/>
                  <a:lumOff val="35000"/>
                </a:schemeClr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44522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Vztlaková síla závisí na objemu.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Objem je </a:t>
            </a:r>
            <a:r>
              <a:rPr lang="cs-CZ" sz="2400" dirty="0" smtClean="0">
                <a:solidFill>
                  <a:srgbClr val="C00000"/>
                </a:solidFill>
              </a:rPr>
              <a:t>stejný</a:t>
            </a:r>
            <a:r>
              <a:rPr lang="cs-CZ" sz="2400" dirty="0" smtClean="0"/>
              <a:t>, vztlaková síla je </a:t>
            </a:r>
            <a:r>
              <a:rPr lang="cs-CZ" sz="2400" dirty="0" smtClean="0">
                <a:solidFill>
                  <a:srgbClr val="C00000"/>
                </a:solidFill>
              </a:rPr>
              <a:t>stejná</a:t>
            </a:r>
            <a:r>
              <a:rPr lang="cs-CZ" sz="2400" dirty="0" smtClean="0"/>
              <a:t>  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031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5148064" y="2420888"/>
            <a:ext cx="72008" cy="2088232"/>
          </a:xfrm>
          <a:prstGeom prst="can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3568" y="260648"/>
            <a:ext cx="7772400" cy="86409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Archimedův zákon- úlohy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835696" y="2996952"/>
            <a:ext cx="864096" cy="124749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rgbClr val="7D8496"/>
              </a:gs>
              <a:gs pos="53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05273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Tělesa  z hliníku a železa  mají  stejný objem,  poruší se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rovnováha, když tělesa ponoříme do vody?</a:t>
            </a:r>
            <a:endParaRPr lang="cs-CZ" sz="2400" dirty="0"/>
          </a:p>
        </p:txBody>
      </p:sp>
      <p:sp>
        <p:nvSpPr>
          <p:cNvPr id="7" name="Krychle 6"/>
          <p:cNvSpPr/>
          <p:nvPr/>
        </p:nvSpPr>
        <p:spPr>
          <a:xfrm>
            <a:off x="2267744" y="2420888"/>
            <a:ext cx="4248472" cy="72008"/>
          </a:xfrm>
          <a:prstGeom prst="cub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6012160" y="2996952"/>
            <a:ext cx="792088" cy="1224136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chemeClr val="tx1">
                  <a:lumMod val="65000"/>
                  <a:lumOff val="35000"/>
                </a:schemeClr>
              </a:gs>
              <a:gs pos="53000">
                <a:schemeClr val="bg1">
                  <a:lumMod val="75000"/>
                </a:schemeClr>
              </a:gs>
              <a:gs pos="85001">
                <a:schemeClr val="tx1">
                  <a:lumMod val="65000"/>
                  <a:lumOff val="35000"/>
                </a:schemeClr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ruční operace 8"/>
          <p:cNvSpPr/>
          <p:nvPr/>
        </p:nvSpPr>
        <p:spPr>
          <a:xfrm rot="10800000">
            <a:off x="5004048" y="4437112"/>
            <a:ext cx="432048" cy="216024"/>
          </a:xfrm>
          <a:prstGeom prst="flowChartManualOperation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88000">
                <a:srgbClr val="FFFFFF"/>
              </a:gs>
              <a:gs pos="67000">
                <a:srgbClr val="B2B2B2"/>
              </a:gs>
              <a:gs pos="94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195736" y="2420888"/>
            <a:ext cx="45719" cy="720080"/>
          </a:xfrm>
          <a:custGeom>
            <a:avLst/>
            <a:gdLst>
              <a:gd name="connsiteX0" fmla="*/ 16818 w 16818"/>
              <a:gd name="connsiteY0" fmla="*/ 0 h 335280"/>
              <a:gd name="connsiteX1" fmla="*/ 1578 w 16818"/>
              <a:gd name="connsiteY1" fmla="*/ 335280 h 335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818" h="335280">
                <a:moveTo>
                  <a:pt x="16818" y="0"/>
                </a:moveTo>
                <a:cubicBezTo>
                  <a:pt x="-7243" y="192491"/>
                  <a:pt x="1578" y="80964"/>
                  <a:pt x="1578" y="3352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flipH="1">
            <a:off x="6372200" y="2495168"/>
            <a:ext cx="70520" cy="645800"/>
          </a:xfrm>
          <a:custGeom>
            <a:avLst/>
            <a:gdLst>
              <a:gd name="connsiteX0" fmla="*/ 0 w 30480"/>
              <a:gd name="connsiteY0" fmla="*/ 0 h 243840"/>
              <a:gd name="connsiteX1" fmla="*/ 30480 w 30480"/>
              <a:gd name="connsiteY1" fmla="*/ 213360 h 243840"/>
              <a:gd name="connsiteX2" fmla="*/ 15240 w 30480"/>
              <a:gd name="connsiteY2" fmla="*/ 243840 h 243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480" h="243840">
                <a:moveTo>
                  <a:pt x="0" y="0"/>
                </a:moveTo>
                <a:cubicBezTo>
                  <a:pt x="14069" y="70347"/>
                  <a:pt x="30480" y="140958"/>
                  <a:pt x="30480" y="213360"/>
                </a:cubicBezTo>
                <a:cubicBezTo>
                  <a:pt x="30480" y="224719"/>
                  <a:pt x="20320" y="233680"/>
                  <a:pt x="15240" y="24384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11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Vývojový diagram: magnetický disk 41"/>
          <p:cNvSpPr/>
          <p:nvPr/>
        </p:nvSpPr>
        <p:spPr>
          <a:xfrm>
            <a:off x="1331640" y="2420888"/>
            <a:ext cx="1656184" cy="2448272"/>
          </a:xfrm>
          <a:prstGeom prst="flowChartMagneticDisk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5148064" y="2420888"/>
            <a:ext cx="72008" cy="2088232"/>
          </a:xfrm>
          <a:prstGeom prst="can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683568" y="260648"/>
            <a:ext cx="7772400" cy="86409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Archimedův zákon- úlohy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1196752"/>
            <a:ext cx="6012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Tělesa  z hliníku a železa  mají  stejný objem, </a:t>
            </a:r>
          </a:p>
          <a:p>
            <a:r>
              <a:rPr lang="cs-CZ" sz="2400" dirty="0" smtClean="0"/>
              <a:t>             poruší se rovnováha?</a:t>
            </a:r>
            <a:endParaRPr lang="cs-CZ" sz="2400" dirty="0"/>
          </a:p>
        </p:txBody>
      </p:sp>
      <p:sp>
        <p:nvSpPr>
          <p:cNvPr id="6" name="Plechovka 5"/>
          <p:cNvSpPr/>
          <p:nvPr/>
        </p:nvSpPr>
        <p:spPr>
          <a:xfrm>
            <a:off x="1763688" y="2852936"/>
            <a:ext cx="864096" cy="124749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rgbClr val="A0A5B2"/>
              </a:gs>
              <a:gs pos="53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602128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Rovnováha se poruší.</a:t>
            </a:r>
          </a:p>
        </p:txBody>
      </p:sp>
      <p:sp>
        <p:nvSpPr>
          <p:cNvPr id="10" name="Krychle 9"/>
          <p:cNvSpPr/>
          <p:nvPr/>
        </p:nvSpPr>
        <p:spPr>
          <a:xfrm rot="428660">
            <a:off x="2254811" y="2339467"/>
            <a:ext cx="4063899" cy="45719"/>
          </a:xfrm>
          <a:prstGeom prst="cub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6012160" y="3212976"/>
            <a:ext cx="792088" cy="1224136"/>
          </a:xfrm>
          <a:prstGeom prst="can">
            <a:avLst/>
          </a:prstGeom>
          <a:gradFill flip="none" rotWithShape="1">
            <a:gsLst>
              <a:gs pos="0">
                <a:schemeClr val="tx1"/>
              </a:gs>
              <a:gs pos="10000">
                <a:schemeClr val="tx1">
                  <a:lumMod val="65000"/>
                  <a:lumOff val="35000"/>
                </a:schemeClr>
              </a:gs>
              <a:gs pos="53000">
                <a:schemeClr val="bg1">
                  <a:lumMod val="75000"/>
                </a:schemeClr>
              </a:gs>
              <a:gs pos="85001">
                <a:schemeClr val="tx1">
                  <a:lumMod val="65000"/>
                  <a:lumOff val="35000"/>
                </a:schemeClr>
              </a:gs>
              <a:gs pos="100000">
                <a:srgbClr val="E6E6E6"/>
              </a:gs>
            </a:gsLst>
            <a:lin ang="10800000" scaled="1"/>
            <a:tileRect/>
          </a:gra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ývojový diagram: ruční operace 19"/>
          <p:cNvSpPr/>
          <p:nvPr/>
        </p:nvSpPr>
        <p:spPr>
          <a:xfrm rot="10800000">
            <a:off x="5004048" y="4437112"/>
            <a:ext cx="432048" cy="216024"/>
          </a:xfrm>
          <a:prstGeom prst="flowChartManualOperation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88000">
                <a:srgbClr val="FFFFFF"/>
              </a:gs>
              <a:gs pos="67000">
                <a:srgbClr val="B2B2B2"/>
              </a:gs>
              <a:gs pos="94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2195736" y="2132856"/>
            <a:ext cx="45719" cy="864096"/>
          </a:xfrm>
          <a:custGeom>
            <a:avLst/>
            <a:gdLst>
              <a:gd name="connsiteX0" fmla="*/ 16818 w 16818"/>
              <a:gd name="connsiteY0" fmla="*/ 0 h 335280"/>
              <a:gd name="connsiteX1" fmla="*/ 1578 w 16818"/>
              <a:gd name="connsiteY1" fmla="*/ 335280 h 335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818" h="335280">
                <a:moveTo>
                  <a:pt x="16818" y="0"/>
                </a:moveTo>
                <a:cubicBezTo>
                  <a:pt x="-7243" y="192491"/>
                  <a:pt x="1578" y="80964"/>
                  <a:pt x="1578" y="3352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254473" y="2636912"/>
            <a:ext cx="45719" cy="720080"/>
          </a:xfrm>
          <a:custGeom>
            <a:avLst/>
            <a:gdLst>
              <a:gd name="connsiteX0" fmla="*/ 0 w 30480"/>
              <a:gd name="connsiteY0" fmla="*/ 0 h 243840"/>
              <a:gd name="connsiteX1" fmla="*/ 30480 w 30480"/>
              <a:gd name="connsiteY1" fmla="*/ 213360 h 243840"/>
              <a:gd name="connsiteX2" fmla="*/ 15240 w 30480"/>
              <a:gd name="connsiteY2" fmla="*/ 243840 h 243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480" h="243840">
                <a:moveTo>
                  <a:pt x="0" y="0"/>
                </a:moveTo>
                <a:cubicBezTo>
                  <a:pt x="14069" y="70347"/>
                  <a:pt x="30480" y="140958"/>
                  <a:pt x="30480" y="213360"/>
                </a:cubicBezTo>
                <a:cubicBezTo>
                  <a:pt x="30480" y="224719"/>
                  <a:pt x="20320" y="233680"/>
                  <a:pt x="15240" y="24384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magnetický disk 43"/>
          <p:cNvSpPr/>
          <p:nvPr/>
        </p:nvSpPr>
        <p:spPr>
          <a:xfrm>
            <a:off x="5580112" y="2708920"/>
            <a:ext cx="1656184" cy="2160240"/>
          </a:xfrm>
          <a:prstGeom prst="flowChartMagneticDisk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magnetický disk 45"/>
          <p:cNvSpPr/>
          <p:nvPr/>
        </p:nvSpPr>
        <p:spPr>
          <a:xfrm rot="10800000">
            <a:off x="1331640" y="3212976"/>
            <a:ext cx="1656184" cy="2160240"/>
          </a:xfrm>
          <a:prstGeom prst="flowChartMagneticDisk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magnetický disk 44"/>
          <p:cNvSpPr/>
          <p:nvPr/>
        </p:nvSpPr>
        <p:spPr>
          <a:xfrm rot="10800000">
            <a:off x="5580112" y="3356992"/>
            <a:ext cx="1656184" cy="2160240"/>
          </a:xfrm>
          <a:prstGeom prst="flowChartMagneticDisk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96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4355976" y="2492896"/>
            <a:ext cx="72008" cy="2088232"/>
          </a:xfrm>
          <a:prstGeom prst="can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3568" y="260648"/>
            <a:ext cx="7772400" cy="86409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Archimedův zákon- úlohy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763688" y="3284984"/>
            <a:ext cx="864096" cy="124749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rgbClr val="7D8496"/>
              </a:gs>
              <a:gs pos="53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05273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Tělesa  z hliníku a železa  mají  stejný hmotnost,  poruší se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rovnováha, když tělesa ponoříme do vody?</a:t>
            </a:r>
            <a:endParaRPr lang="cs-CZ" sz="2400" dirty="0"/>
          </a:p>
        </p:txBody>
      </p:sp>
      <p:sp>
        <p:nvSpPr>
          <p:cNvPr id="7" name="Krychle 6"/>
          <p:cNvSpPr/>
          <p:nvPr/>
        </p:nvSpPr>
        <p:spPr>
          <a:xfrm>
            <a:off x="2267744" y="2420888"/>
            <a:ext cx="4248472" cy="72008"/>
          </a:xfrm>
          <a:prstGeom prst="cub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6084168" y="3645024"/>
            <a:ext cx="504056" cy="720080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chemeClr val="tx1">
                  <a:lumMod val="65000"/>
                  <a:lumOff val="35000"/>
                </a:schemeClr>
              </a:gs>
              <a:gs pos="53000">
                <a:schemeClr val="bg1">
                  <a:lumMod val="75000"/>
                </a:schemeClr>
              </a:gs>
              <a:gs pos="85001">
                <a:schemeClr val="tx1">
                  <a:lumMod val="65000"/>
                  <a:lumOff val="35000"/>
                </a:schemeClr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ruční operace 8"/>
          <p:cNvSpPr/>
          <p:nvPr/>
        </p:nvSpPr>
        <p:spPr>
          <a:xfrm rot="10800000">
            <a:off x="4139952" y="4509120"/>
            <a:ext cx="432048" cy="216024"/>
          </a:xfrm>
          <a:prstGeom prst="flowChartManualOperation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88000">
                <a:srgbClr val="FFFFFF"/>
              </a:gs>
              <a:gs pos="67000">
                <a:srgbClr val="B2B2B2"/>
              </a:gs>
              <a:gs pos="94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195736" y="2492896"/>
            <a:ext cx="144016" cy="936104"/>
          </a:xfrm>
          <a:custGeom>
            <a:avLst/>
            <a:gdLst>
              <a:gd name="connsiteX0" fmla="*/ 16818 w 16818"/>
              <a:gd name="connsiteY0" fmla="*/ 0 h 335280"/>
              <a:gd name="connsiteX1" fmla="*/ 1578 w 16818"/>
              <a:gd name="connsiteY1" fmla="*/ 335280 h 335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818" h="335280">
                <a:moveTo>
                  <a:pt x="16818" y="0"/>
                </a:moveTo>
                <a:cubicBezTo>
                  <a:pt x="-7243" y="192491"/>
                  <a:pt x="1578" y="80964"/>
                  <a:pt x="1578" y="3352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flipH="1">
            <a:off x="6372200" y="2495168"/>
            <a:ext cx="70520" cy="1221864"/>
          </a:xfrm>
          <a:custGeom>
            <a:avLst/>
            <a:gdLst>
              <a:gd name="connsiteX0" fmla="*/ 0 w 30480"/>
              <a:gd name="connsiteY0" fmla="*/ 0 h 243840"/>
              <a:gd name="connsiteX1" fmla="*/ 30480 w 30480"/>
              <a:gd name="connsiteY1" fmla="*/ 213360 h 243840"/>
              <a:gd name="connsiteX2" fmla="*/ 15240 w 30480"/>
              <a:gd name="connsiteY2" fmla="*/ 243840 h 243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480" h="243840">
                <a:moveTo>
                  <a:pt x="0" y="0"/>
                </a:moveTo>
                <a:cubicBezTo>
                  <a:pt x="14069" y="70347"/>
                  <a:pt x="30480" y="140958"/>
                  <a:pt x="30480" y="213360"/>
                </a:cubicBezTo>
                <a:cubicBezTo>
                  <a:pt x="30480" y="224719"/>
                  <a:pt x="20320" y="233680"/>
                  <a:pt x="15240" y="24384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4355976" y="2492896"/>
            <a:ext cx="72008" cy="2088232"/>
          </a:xfrm>
          <a:prstGeom prst="can">
            <a:avLst/>
          </a:prstGeom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3568" y="260648"/>
            <a:ext cx="7772400" cy="86409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Archimedův zákon- úlohy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763688" y="3284984"/>
            <a:ext cx="864096" cy="1247494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rgbClr val="7D8496"/>
              </a:gs>
              <a:gs pos="53000">
                <a:srgbClr val="E6E6E6"/>
              </a:gs>
              <a:gs pos="85001">
                <a:srgbClr val="7D8496"/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05273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Tělesa  z hliníku a železa  mají  stejný hmotnost,  poruší se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rovnováha, když tělesa ponoříme do vody?</a:t>
            </a:r>
            <a:endParaRPr lang="cs-CZ" sz="2400" dirty="0"/>
          </a:p>
        </p:txBody>
      </p:sp>
      <p:sp>
        <p:nvSpPr>
          <p:cNvPr id="7" name="Krychle 6"/>
          <p:cNvSpPr/>
          <p:nvPr/>
        </p:nvSpPr>
        <p:spPr>
          <a:xfrm rot="639981">
            <a:off x="2267744" y="2420888"/>
            <a:ext cx="4248472" cy="72008"/>
          </a:xfrm>
          <a:prstGeom prst="cub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6084168" y="3645024"/>
            <a:ext cx="504056" cy="720080"/>
          </a:xfrm>
          <a:prstGeom prst="can">
            <a:avLst/>
          </a:prstGeom>
          <a:gradFill flip="none" rotWithShape="1">
            <a:gsLst>
              <a:gs pos="0">
                <a:srgbClr val="FFFFFF"/>
              </a:gs>
              <a:gs pos="10000">
                <a:schemeClr val="tx1">
                  <a:lumMod val="65000"/>
                  <a:lumOff val="35000"/>
                </a:schemeClr>
              </a:gs>
              <a:gs pos="53000">
                <a:schemeClr val="bg1">
                  <a:lumMod val="75000"/>
                </a:schemeClr>
              </a:gs>
              <a:gs pos="85001">
                <a:schemeClr val="tx1">
                  <a:lumMod val="65000"/>
                  <a:lumOff val="35000"/>
                </a:schemeClr>
              </a:gs>
              <a:gs pos="100000">
                <a:srgbClr val="E6E6E6"/>
              </a:gs>
            </a:gsLst>
            <a:lin ang="0" scaled="0"/>
            <a:tileRect/>
          </a:gra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ruční operace 8"/>
          <p:cNvSpPr/>
          <p:nvPr/>
        </p:nvSpPr>
        <p:spPr>
          <a:xfrm rot="10800000">
            <a:off x="4139952" y="4509120"/>
            <a:ext cx="432048" cy="216024"/>
          </a:xfrm>
          <a:prstGeom prst="flowChartManualOperation">
            <a:avLst/>
          </a:prstGeom>
          <a:gradFill flip="none" rotWithShape="1">
            <a:gsLst>
              <a:gs pos="0">
                <a:srgbClr val="CBCBCB"/>
              </a:gs>
              <a:gs pos="13000">
                <a:srgbClr val="5F5F5F"/>
              </a:gs>
              <a:gs pos="21001">
                <a:srgbClr val="5F5F5F"/>
              </a:gs>
              <a:gs pos="88000">
                <a:srgbClr val="FFFFFF"/>
              </a:gs>
              <a:gs pos="67000">
                <a:srgbClr val="B2B2B2"/>
              </a:gs>
              <a:gs pos="94000">
                <a:srgbClr val="292929"/>
              </a:gs>
              <a:gs pos="82001">
                <a:srgbClr val="777777"/>
              </a:gs>
              <a:gs pos="100000">
                <a:srgbClr val="EAEAEA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2195736" y="2132856"/>
            <a:ext cx="144016" cy="1296144"/>
          </a:xfrm>
          <a:custGeom>
            <a:avLst/>
            <a:gdLst>
              <a:gd name="connsiteX0" fmla="*/ 16818 w 16818"/>
              <a:gd name="connsiteY0" fmla="*/ 0 h 335280"/>
              <a:gd name="connsiteX1" fmla="*/ 1578 w 16818"/>
              <a:gd name="connsiteY1" fmla="*/ 335280 h 3352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6818" h="335280">
                <a:moveTo>
                  <a:pt x="16818" y="0"/>
                </a:moveTo>
                <a:cubicBezTo>
                  <a:pt x="-7243" y="192491"/>
                  <a:pt x="1578" y="80964"/>
                  <a:pt x="1578" y="33528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 flipH="1">
            <a:off x="6372200" y="2852936"/>
            <a:ext cx="72008" cy="864096"/>
          </a:xfrm>
          <a:custGeom>
            <a:avLst/>
            <a:gdLst>
              <a:gd name="connsiteX0" fmla="*/ 0 w 30480"/>
              <a:gd name="connsiteY0" fmla="*/ 0 h 243840"/>
              <a:gd name="connsiteX1" fmla="*/ 30480 w 30480"/>
              <a:gd name="connsiteY1" fmla="*/ 213360 h 243840"/>
              <a:gd name="connsiteX2" fmla="*/ 15240 w 30480"/>
              <a:gd name="connsiteY2" fmla="*/ 243840 h 243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480" h="243840">
                <a:moveTo>
                  <a:pt x="0" y="0"/>
                </a:moveTo>
                <a:cubicBezTo>
                  <a:pt x="14069" y="70347"/>
                  <a:pt x="30480" y="140958"/>
                  <a:pt x="30480" y="213360"/>
                </a:cubicBezTo>
                <a:cubicBezTo>
                  <a:pt x="30480" y="224719"/>
                  <a:pt x="20320" y="233680"/>
                  <a:pt x="15240" y="24384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magnetický disk 11"/>
          <p:cNvSpPr/>
          <p:nvPr/>
        </p:nvSpPr>
        <p:spPr>
          <a:xfrm>
            <a:off x="1331640" y="2708920"/>
            <a:ext cx="1656184" cy="2448272"/>
          </a:xfrm>
          <a:prstGeom prst="flowChartMagneticDisk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magnetický disk 14"/>
          <p:cNvSpPr/>
          <p:nvPr/>
        </p:nvSpPr>
        <p:spPr>
          <a:xfrm rot="10800000">
            <a:off x="1331640" y="3284984"/>
            <a:ext cx="1656184" cy="2520280"/>
          </a:xfrm>
          <a:prstGeom prst="flowChartMagneticDisk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5580112" y="2708920"/>
            <a:ext cx="1656184" cy="2448272"/>
          </a:xfrm>
          <a:prstGeom prst="flowChartMagneticDisk">
            <a:avLst/>
          </a:prstGeom>
          <a:noFill/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magnetický disk 18"/>
          <p:cNvSpPr/>
          <p:nvPr/>
        </p:nvSpPr>
        <p:spPr>
          <a:xfrm rot="10800000">
            <a:off x="5580112" y="3501008"/>
            <a:ext cx="1656184" cy="2160240"/>
          </a:xfrm>
          <a:prstGeom prst="flowChartMagneticDisk">
            <a:avLst/>
          </a:prstGeom>
          <a:solidFill>
            <a:schemeClr val="accent5">
              <a:lumMod val="20000"/>
              <a:lumOff val="80000"/>
              <a:alpha val="5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6021288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Rovnováha se poruší.</a:t>
            </a:r>
          </a:p>
        </p:txBody>
      </p:sp>
    </p:spTree>
    <p:extLst>
      <p:ext uri="{BB962C8B-B14F-4D97-AF65-F5344CB8AC3E}">
        <p14:creationId xmlns:p14="http://schemas.microsoft.com/office/powerpoint/2010/main" val="388087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 </a:t>
            </a:r>
            <a:r>
              <a:rPr lang="cs-CZ" dirty="0"/>
              <a:t>, Mladá Boleslav pro sedmý 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porozumění učiva Archimedův zákon.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8750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284</Words>
  <Application>Microsoft Office PowerPoint</Application>
  <PresentationFormat>Předvádění na obrazovce (4:3)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Archimedův zákon- úlohy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Archimedův zákon- úlohy</dc:title>
  <dc:creator>Monika</dc:creator>
  <cp:lastModifiedBy>Monika</cp:lastModifiedBy>
  <cp:revision>20</cp:revision>
  <dcterms:created xsi:type="dcterms:W3CDTF">2012-06-02T18:23:41Z</dcterms:created>
  <dcterms:modified xsi:type="dcterms:W3CDTF">2012-11-22T15:23:06Z</dcterms:modified>
</cp:coreProperties>
</file>