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2" r:id="rId3"/>
    <p:sldId id="266" r:id="rId4"/>
    <p:sldId id="260" r:id="rId5"/>
    <p:sldId id="261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6240-8C5A-4BB3-9DD1-4FBC3E57536B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D6F0-B3FD-444A-950F-EF1C11ABD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90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6240-8C5A-4BB3-9DD1-4FBC3E57536B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D6F0-B3FD-444A-950F-EF1C11ABD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278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6240-8C5A-4BB3-9DD1-4FBC3E57536B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D6F0-B3FD-444A-950F-EF1C11ABD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573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6240-8C5A-4BB3-9DD1-4FBC3E57536B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D6F0-B3FD-444A-950F-EF1C11ABD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694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6240-8C5A-4BB3-9DD1-4FBC3E57536B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D6F0-B3FD-444A-950F-EF1C11ABD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099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6240-8C5A-4BB3-9DD1-4FBC3E57536B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D6F0-B3FD-444A-950F-EF1C11ABD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718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6240-8C5A-4BB3-9DD1-4FBC3E57536B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D6F0-B3FD-444A-950F-EF1C11ABD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833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6240-8C5A-4BB3-9DD1-4FBC3E57536B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D6F0-B3FD-444A-950F-EF1C11ABD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3357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6240-8C5A-4BB3-9DD1-4FBC3E57536B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D6F0-B3FD-444A-950F-EF1C11ABD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711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6240-8C5A-4BB3-9DD1-4FBC3E57536B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D6F0-B3FD-444A-950F-EF1C11ABD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342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56240-8C5A-4BB3-9DD1-4FBC3E57536B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D6F0-B3FD-444A-950F-EF1C11ABD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896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56240-8C5A-4BB3-9DD1-4FBC3E57536B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0D6F0-B3FD-444A-950F-EF1C11ABDF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934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Dokument_aplikace_Microsoft_Word1.docx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3.emf"/><Relationship Id="rId4" Type="http://schemas.openxmlformats.org/officeDocument/2006/relationships/package" Target="../embeddings/Dokument_aplikace_Microsoft_Word2.docx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Fyzikální úlohy </a:t>
            </a:r>
            <a:r>
              <a:rPr lang="cs-CZ" smtClean="0">
                <a:solidFill>
                  <a:schemeClr val="accent3">
                    <a:lumMod val="50000"/>
                  </a:schemeClr>
                </a:solidFill>
              </a:rPr>
              <a:t>a hry</a:t>
            </a:r>
          </a:p>
          <a:p>
            <a:pPr marL="0" indent="0" algn="ctr">
              <a:buNone/>
            </a:pP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Autor:  Mgr. M. Vejražková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VY_32_INOVACE_44_Hustota úlohy</a:t>
            </a:r>
          </a:p>
          <a:p>
            <a:endParaRPr lang="cs-CZ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8253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0749162"/>
              </p:ext>
            </p:extLst>
          </p:nvPr>
        </p:nvGraphicFramePr>
        <p:xfrm>
          <a:off x="539552" y="260648"/>
          <a:ext cx="7776000" cy="6284659"/>
        </p:xfrm>
        <a:graphic>
          <a:graphicData uri="http://schemas.openxmlformats.org/drawingml/2006/table">
            <a:tbl>
              <a:tblPr firstRow="1" firstCol="1" bandRow="1">
                <a:tableStyleId>{35758FB7-9AC5-4552-8A53-C91805E547FA}</a:tableStyleId>
              </a:tblPr>
              <a:tblGrid>
                <a:gridCol w="2592000"/>
                <a:gridCol w="2592000"/>
                <a:gridCol w="2592000"/>
              </a:tblGrid>
              <a:tr h="12371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chemeClr val="tx1"/>
                          </a:solidFill>
                          <a:effectLst/>
                        </a:rPr>
                        <a:t>hustota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chemeClr val="tx1"/>
                          </a:solidFill>
                          <a:effectLst/>
                        </a:rPr>
                        <a:t>objem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chemeClr val="tx1"/>
                          </a:solidFill>
                          <a:effectLst/>
                        </a:rPr>
                        <a:t>hmotnost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371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 dirty="0" smtClean="0">
                          <a:effectLst/>
                          <a:sym typeface="Symbol"/>
                        </a:rPr>
                        <a:t> =</a:t>
                      </a:r>
                      <a:r>
                        <a:rPr lang="cs-CZ" sz="2400" b="0" baseline="0" dirty="0" smtClean="0">
                          <a:effectLst/>
                          <a:sym typeface="Symbol"/>
                        </a:rPr>
                        <a:t> m : V 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 pitchFamily="18" charset="2"/>
                        <a:buChar char="r"/>
                      </a:pPr>
                      <a:r>
                        <a:rPr lang="cs-CZ" sz="2400" b="0" dirty="0" smtClean="0">
                          <a:effectLst/>
                          <a:sym typeface="Symbol"/>
                        </a:rPr>
                        <a:t>= 44</a:t>
                      </a:r>
                      <a:r>
                        <a:rPr lang="cs-CZ" sz="2400" b="0" baseline="0" dirty="0" smtClean="0">
                          <a:effectLst/>
                          <a:sym typeface="Symbol"/>
                        </a:rPr>
                        <a:t> 150 :5</a:t>
                      </a: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itchFamily="18" charset="2"/>
                        <a:buChar char="r"/>
                        <a:tabLst/>
                        <a:defRPr/>
                      </a:pPr>
                      <a:r>
                        <a:rPr lang="cs-CZ" sz="2400" b="0" baseline="0" dirty="0" smtClean="0">
                          <a:effectLst/>
                          <a:sym typeface="Symbol"/>
                        </a:rPr>
                        <a:t>= 8 830 </a:t>
                      </a:r>
                      <a:r>
                        <a:rPr lang="cs-CZ" sz="2400" b="0" dirty="0" smtClean="0">
                          <a:effectLst/>
                        </a:rPr>
                        <a:t>k</a:t>
                      </a:r>
                      <a:r>
                        <a:rPr lang="cs-CZ" sz="2400" b="0" kern="1200" dirty="0" smtClean="0">
                          <a:effectLst/>
                        </a:rPr>
                        <a:t>g/m</a:t>
                      </a:r>
                      <a:r>
                        <a:rPr lang="cs-CZ" sz="2400" b="0" kern="1200" baseline="30000" dirty="0" smtClean="0">
                          <a:effectLst/>
                        </a:rPr>
                        <a:t>3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12925" algn="r"/>
                        </a:tabLst>
                      </a:pPr>
                      <a:r>
                        <a:rPr lang="cs-CZ" sz="2400" dirty="0">
                          <a:effectLst/>
                        </a:rPr>
                        <a:t>5 m</a:t>
                      </a:r>
                      <a:r>
                        <a:rPr lang="cs-CZ" sz="2400" baseline="30000" dirty="0">
                          <a:effectLst/>
                        </a:rPr>
                        <a:t>3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44 150 kg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12371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zinek </a:t>
                      </a:r>
                      <a:r>
                        <a:rPr lang="cs-CZ" sz="2400" dirty="0">
                          <a:effectLst/>
                        </a:rPr>
                        <a:t>7 130 k</a:t>
                      </a:r>
                      <a:r>
                        <a:rPr lang="cs-CZ" sz="2400" kern="1200" dirty="0">
                          <a:effectLst/>
                        </a:rPr>
                        <a:t>g/m</a:t>
                      </a:r>
                      <a:r>
                        <a:rPr lang="cs-CZ" sz="2400" kern="1200" baseline="30000" dirty="0">
                          <a:effectLst/>
                        </a:rPr>
                        <a:t>3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200 </a:t>
                      </a:r>
                      <a:r>
                        <a:rPr lang="cs-CZ" sz="2400" dirty="0" smtClean="0">
                          <a:effectLst/>
                        </a:rPr>
                        <a:t>cm</a:t>
                      </a:r>
                      <a:r>
                        <a:rPr lang="cs-CZ" sz="2400" baseline="30000" dirty="0" smtClean="0">
                          <a:effectLst/>
                        </a:rPr>
                        <a:t>3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m</a:t>
                      </a:r>
                      <a:r>
                        <a:rPr lang="cs-CZ" sz="2400" baseline="0" dirty="0" smtClean="0">
                          <a:effectLst/>
                        </a:rPr>
                        <a:t> = 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  <a:sym typeface="Symbol"/>
                        </a:rPr>
                        <a:t>. V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  <a:sym typeface="Symbol"/>
                        </a:rPr>
                        <a:t>m</a:t>
                      </a:r>
                      <a:r>
                        <a:rPr lang="cs-CZ" sz="2400" baseline="0" dirty="0" smtClean="0">
                          <a:effectLst/>
                          <a:latin typeface="Calibri"/>
                          <a:ea typeface="Calibri"/>
                          <a:cs typeface="Times New Roman"/>
                          <a:sym typeface="Symbol"/>
                        </a:rPr>
                        <a:t> = 7 130. 0,002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aseline="0" dirty="0" smtClean="0">
                          <a:effectLst/>
                          <a:latin typeface="Calibri"/>
                          <a:ea typeface="Calibri"/>
                          <a:cs typeface="Times New Roman"/>
                          <a:sym typeface="Symbol"/>
                        </a:rPr>
                        <a:t>m = 1,426 kg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12371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chrom 7 190 kg/m</a:t>
                      </a:r>
                      <a:r>
                        <a:rPr lang="cs-CZ" sz="2400" baseline="30000" dirty="0">
                          <a:effectLst/>
                        </a:rPr>
                        <a:t>3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700 g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m</a:t>
                      </a:r>
                      <a:r>
                        <a:rPr lang="cs-CZ" sz="2400" baseline="0" dirty="0" smtClean="0">
                          <a:effectLst/>
                        </a:rPr>
                        <a:t> = </a:t>
                      </a:r>
                      <a:r>
                        <a:rPr lang="cs-CZ" sz="2400" dirty="0" smtClean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  <a:sym typeface="Symbol"/>
                        </a:rPr>
                        <a:t>. V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Calibri"/>
                          <a:cs typeface="Times New Roman"/>
                          <a:sym typeface="Symbol"/>
                        </a:rPr>
                        <a:t>m</a:t>
                      </a:r>
                      <a:r>
                        <a:rPr lang="cs-CZ" sz="2400" baseline="0" dirty="0" smtClean="0">
                          <a:effectLst/>
                          <a:latin typeface="+mn-lt"/>
                          <a:ea typeface="Calibri"/>
                          <a:cs typeface="Times New Roman"/>
                          <a:sym typeface="Symbol"/>
                        </a:rPr>
                        <a:t> = 7,190. 700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aseline="0" dirty="0" smtClean="0">
                          <a:effectLst/>
                          <a:latin typeface="+mn-lt"/>
                          <a:ea typeface="Calibri"/>
                          <a:cs typeface="Times New Roman"/>
                          <a:sym typeface="Symbol"/>
                        </a:rPr>
                        <a:t>m = 5 033 g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12371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železo  7,87</a:t>
                      </a:r>
                      <a:r>
                        <a:rPr lang="cs-CZ" sz="2400" kern="1200" dirty="0">
                          <a:effectLst/>
                        </a:rPr>
                        <a:t> g/cm</a:t>
                      </a:r>
                      <a:r>
                        <a:rPr lang="cs-CZ" sz="2400" kern="1200" baseline="30000" dirty="0">
                          <a:effectLst/>
                        </a:rPr>
                        <a:t>3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 dirty="0" smtClean="0">
                          <a:effectLst/>
                          <a:sym typeface="Symbol"/>
                        </a:rPr>
                        <a:t>V =</a:t>
                      </a:r>
                      <a:r>
                        <a:rPr lang="cs-CZ" sz="2400" b="0" baseline="0" dirty="0" smtClean="0">
                          <a:effectLst/>
                          <a:sym typeface="Symbol"/>
                        </a:rPr>
                        <a:t> m : </a:t>
                      </a:r>
                      <a:r>
                        <a:rPr lang="cs-CZ" sz="2400" b="0" dirty="0" smtClean="0">
                          <a:effectLst/>
                          <a:sym typeface="Symbol"/>
                        </a:rPr>
                        <a:t></a:t>
                      </a:r>
                      <a:r>
                        <a:rPr lang="cs-CZ" sz="2400" b="0" baseline="0" dirty="0" smtClean="0">
                          <a:effectLst/>
                          <a:sym typeface="Symbol"/>
                        </a:rPr>
                        <a:t> </a:t>
                      </a:r>
                    </a:p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 pitchFamily="18" charset="2"/>
                        <a:buNone/>
                      </a:pPr>
                      <a:r>
                        <a:rPr lang="cs-CZ" sz="2400" b="0" dirty="0" smtClean="0">
                          <a:effectLst/>
                          <a:sym typeface="Symbol"/>
                        </a:rPr>
                        <a:t>V = 236 100</a:t>
                      </a:r>
                      <a:r>
                        <a:rPr lang="cs-CZ" sz="2400" b="0" baseline="0" dirty="0" smtClean="0">
                          <a:effectLst/>
                          <a:sym typeface="Symbol"/>
                        </a:rPr>
                        <a:t>: 7,87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itchFamily="18" charset="2"/>
                        <a:buNone/>
                        <a:tabLst/>
                        <a:defRPr/>
                      </a:pPr>
                      <a:r>
                        <a:rPr lang="cs-CZ" sz="2400" b="0" baseline="0" dirty="0" smtClean="0">
                          <a:effectLst/>
                          <a:sym typeface="Symbol"/>
                        </a:rPr>
                        <a:t>V = 30 000 c</a:t>
                      </a:r>
                      <a:r>
                        <a:rPr lang="cs-CZ" sz="2400" b="0" kern="1200" dirty="0" smtClean="0">
                          <a:effectLst/>
                        </a:rPr>
                        <a:t>m</a:t>
                      </a:r>
                      <a:r>
                        <a:rPr lang="cs-CZ" sz="2400" b="0" kern="1200" baseline="30000" dirty="0" smtClean="0">
                          <a:effectLst/>
                        </a:rPr>
                        <a:t>3</a:t>
                      </a:r>
                      <a:r>
                        <a:rPr lang="cs-CZ" sz="2400" baseline="300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236 100 g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611560" y="1556792"/>
            <a:ext cx="2376264" cy="115212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796136" y="4077072"/>
            <a:ext cx="2520280" cy="115212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03848" y="5301208"/>
            <a:ext cx="2520280" cy="115212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96136" y="2780928"/>
            <a:ext cx="2448272" cy="115212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1698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6545167"/>
              </p:ext>
            </p:extLst>
          </p:nvPr>
        </p:nvGraphicFramePr>
        <p:xfrm>
          <a:off x="539552" y="260648"/>
          <a:ext cx="7776000" cy="6284659"/>
        </p:xfrm>
        <a:graphic>
          <a:graphicData uri="http://schemas.openxmlformats.org/drawingml/2006/table">
            <a:tbl>
              <a:tblPr firstRow="1" firstCol="1" bandRow="1">
                <a:tableStyleId>{35758FB7-9AC5-4552-8A53-C91805E547FA}</a:tableStyleId>
              </a:tblPr>
              <a:tblGrid>
                <a:gridCol w="2592000"/>
                <a:gridCol w="2592000"/>
                <a:gridCol w="2592000"/>
              </a:tblGrid>
              <a:tr h="12371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chemeClr val="tx1"/>
                          </a:solidFill>
                          <a:effectLst/>
                        </a:rPr>
                        <a:t>hustota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chemeClr val="tx1"/>
                          </a:solidFill>
                          <a:effectLst/>
                        </a:rPr>
                        <a:t>objem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chemeClr val="tx1"/>
                          </a:solidFill>
                          <a:effectLst/>
                        </a:rPr>
                        <a:t>hmotnost</a:t>
                      </a:r>
                      <a:endParaRPr lang="cs-CZ" sz="2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371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 dirty="0" smtClean="0">
                          <a:effectLst/>
                          <a:sym typeface="Symbol"/>
                        </a:rPr>
                        <a:t> =</a:t>
                      </a:r>
                      <a:r>
                        <a:rPr lang="cs-CZ" sz="2400" b="0" baseline="0" dirty="0" smtClean="0">
                          <a:effectLst/>
                          <a:sym typeface="Symbol"/>
                        </a:rPr>
                        <a:t> m : V </a:t>
                      </a:r>
                    </a:p>
                    <a:p>
                      <a:pPr marL="342900" indent="-34290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 pitchFamily="18" charset="2"/>
                        <a:buChar char="r"/>
                      </a:pPr>
                      <a:r>
                        <a:rPr lang="cs-CZ" sz="2400" b="0" dirty="0" smtClean="0">
                          <a:effectLst/>
                          <a:sym typeface="Symbol"/>
                        </a:rPr>
                        <a:t>= 44</a:t>
                      </a:r>
                      <a:r>
                        <a:rPr lang="cs-CZ" sz="2400" b="0" baseline="0" dirty="0" smtClean="0">
                          <a:effectLst/>
                          <a:sym typeface="Symbol"/>
                        </a:rPr>
                        <a:t> </a:t>
                      </a:r>
                      <a:r>
                        <a:rPr lang="cs-CZ" sz="2400" b="0" baseline="0" smtClean="0">
                          <a:effectLst/>
                          <a:sym typeface="Symbol"/>
                        </a:rPr>
                        <a:t>150 : 5</a:t>
                      </a:r>
                      <a:endParaRPr lang="cs-CZ" sz="2400" b="0" baseline="0" dirty="0" smtClean="0">
                        <a:effectLst/>
                        <a:sym typeface="Symbol"/>
                      </a:endParaRPr>
                    </a:p>
                    <a:p>
                      <a:pPr marL="342900" marR="0" indent="-34290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itchFamily="18" charset="2"/>
                        <a:buChar char="r"/>
                        <a:tabLst/>
                        <a:defRPr/>
                      </a:pPr>
                      <a:r>
                        <a:rPr lang="cs-CZ" sz="2400" b="0" baseline="0" dirty="0" smtClean="0">
                          <a:effectLst/>
                          <a:sym typeface="Symbol"/>
                        </a:rPr>
                        <a:t>= 8 830 </a:t>
                      </a:r>
                      <a:r>
                        <a:rPr lang="cs-CZ" sz="2400" b="0" dirty="0" smtClean="0">
                          <a:effectLst/>
                        </a:rPr>
                        <a:t>k</a:t>
                      </a:r>
                      <a:r>
                        <a:rPr lang="cs-CZ" sz="2400" b="0" kern="1200" dirty="0" smtClean="0">
                          <a:effectLst/>
                        </a:rPr>
                        <a:t>g/m</a:t>
                      </a:r>
                      <a:r>
                        <a:rPr lang="cs-CZ" sz="2400" b="0" kern="1200" baseline="30000" dirty="0" smtClean="0">
                          <a:effectLst/>
                        </a:rPr>
                        <a:t>3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812925" algn="r"/>
                        </a:tabLst>
                      </a:pPr>
                      <a:r>
                        <a:rPr lang="cs-CZ" sz="2400" dirty="0">
                          <a:effectLst/>
                        </a:rPr>
                        <a:t>5 m</a:t>
                      </a:r>
                      <a:r>
                        <a:rPr lang="cs-CZ" sz="2400" baseline="30000" dirty="0">
                          <a:effectLst/>
                        </a:rPr>
                        <a:t>3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44 150 kg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12371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zinek </a:t>
                      </a:r>
                      <a:r>
                        <a:rPr lang="cs-CZ" sz="2400" dirty="0">
                          <a:effectLst/>
                        </a:rPr>
                        <a:t>7 130 k</a:t>
                      </a:r>
                      <a:r>
                        <a:rPr lang="cs-CZ" sz="2400" kern="1200" dirty="0">
                          <a:effectLst/>
                        </a:rPr>
                        <a:t>g/m</a:t>
                      </a:r>
                      <a:r>
                        <a:rPr lang="cs-CZ" sz="2400" kern="1200" baseline="30000" dirty="0">
                          <a:effectLst/>
                        </a:rPr>
                        <a:t>3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200 </a:t>
                      </a:r>
                      <a:r>
                        <a:rPr lang="cs-CZ" sz="2400" dirty="0" smtClean="0">
                          <a:effectLst/>
                        </a:rPr>
                        <a:t>cm</a:t>
                      </a:r>
                      <a:r>
                        <a:rPr lang="cs-CZ" sz="2400" baseline="30000" dirty="0" smtClean="0">
                          <a:effectLst/>
                        </a:rPr>
                        <a:t>3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m</a:t>
                      </a:r>
                      <a:r>
                        <a:rPr lang="cs-CZ" sz="2400" baseline="0" dirty="0" smtClean="0">
                          <a:effectLst/>
                        </a:rPr>
                        <a:t> = 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  <a:sym typeface="Symbol"/>
                        </a:rPr>
                        <a:t>. V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  <a:sym typeface="Symbol"/>
                        </a:rPr>
                        <a:t>m</a:t>
                      </a:r>
                      <a:r>
                        <a:rPr lang="cs-CZ" sz="2400" baseline="0" dirty="0" smtClean="0">
                          <a:effectLst/>
                          <a:latin typeface="Calibri"/>
                          <a:ea typeface="Calibri"/>
                          <a:cs typeface="Times New Roman"/>
                          <a:sym typeface="Symbol"/>
                        </a:rPr>
                        <a:t> = 7 130. 0,002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aseline="0" dirty="0" smtClean="0">
                          <a:effectLst/>
                          <a:latin typeface="Calibri"/>
                          <a:ea typeface="Calibri"/>
                          <a:cs typeface="Times New Roman"/>
                          <a:sym typeface="Symbol"/>
                        </a:rPr>
                        <a:t>m = 1,426 kg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12371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chrom 7 190 kg/m</a:t>
                      </a:r>
                      <a:r>
                        <a:rPr lang="cs-CZ" sz="2400" baseline="30000" dirty="0">
                          <a:effectLst/>
                        </a:rPr>
                        <a:t>3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700 g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m</a:t>
                      </a:r>
                      <a:r>
                        <a:rPr lang="cs-CZ" sz="2400" baseline="0" dirty="0" smtClean="0">
                          <a:effectLst/>
                        </a:rPr>
                        <a:t> = </a:t>
                      </a:r>
                      <a:r>
                        <a:rPr lang="cs-CZ" sz="2400" dirty="0" smtClean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  <a:sym typeface="Symbol"/>
                        </a:rPr>
                        <a:t>. V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Calibri"/>
                          <a:cs typeface="Times New Roman"/>
                          <a:sym typeface="Symbol"/>
                        </a:rPr>
                        <a:t>m</a:t>
                      </a:r>
                      <a:r>
                        <a:rPr lang="cs-CZ" sz="2400" baseline="0" dirty="0" smtClean="0">
                          <a:effectLst/>
                          <a:latin typeface="+mn-lt"/>
                          <a:ea typeface="Calibri"/>
                          <a:cs typeface="Times New Roman"/>
                          <a:sym typeface="Symbol"/>
                        </a:rPr>
                        <a:t> = 7,190. 700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aseline="0" dirty="0" smtClean="0">
                          <a:effectLst/>
                          <a:latin typeface="+mn-lt"/>
                          <a:ea typeface="Calibri"/>
                          <a:cs typeface="Times New Roman"/>
                          <a:sym typeface="Symbol"/>
                        </a:rPr>
                        <a:t>m = 5 033 g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123717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železo  7,87</a:t>
                      </a:r>
                      <a:r>
                        <a:rPr lang="cs-CZ" sz="2400" kern="1200" dirty="0">
                          <a:effectLst/>
                        </a:rPr>
                        <a:t> g/cm</a:t>
                      </a:r>
                      <a:r>
                        <a:rPr lang="cs-CZ" sz="2400" kern="1200" baseline="30000" dirty="0">
                          <a:effectLst/>
                        </a:rPr>
                        <a:t>3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0" dirty="0" smtClean="0">
                          <a:effectLst/>
                          <a:sym typeface="Symbol"/>
                        </a:rPr>
                        <a:t>V =</a:t>
                      </a:r>
                      <a:r>
                        <a:rPr lang="cs-CZ" sz="2400" b="0" baseline="0" dirty="0" smtClean="0">
                          <a:effectLst/>
                          <a:sym typeface="Symbol"/>
                        </a:rPr>
                        <a:t> m : </a:t>
                      </a:r>
                      <a:r>
                        <a:rPr lang="cs-CZ" sz="2400" b="0" dirty="0" smtClean="0">
                          <a:effectLst/>
                          <a:sym typeface="Symbol"/>
                        </a:rPr>
                        <a:t></a:t>
                      </a:r>
                      <a:r>
                        <a:rPr lang="cs-CZ" sz="2400" b="0" baseline="0" dirty="0" smtClean="0">
                          <a:effectLst/>
                          <a:sym typeface="Symbol"/>
                        </a:rPr>
                        <a:t> </a:t>
                      </a:r>
                    </a:p>
                    <a:p>
                      <a:pPr marL="0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 pitchFamily="18" charset="2"/>
                        <a:buNone/>
                      </a:pPr>
                      <a:r>
                        <a:rPr lang="cs-CZ" sz="2400" b="0" dirty="0" smtClean="0">
                          <a:effectLst/>
                          <a:sym typeface="Symbol"/>
                        </a:rPr>
                        <a:t>V = 236 100</a:t>
                      </a:r>
                      <a:r>
                        <a:rPr lang="cs-CZ" sz="2400" b="0" baseline="0" dirty="0" smtClean="0">
                          <a:effectLst/>
                          <a:sym typeface="Symbol"/>
                        </a:rPr>
                        <a:t>: 7,87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itchFamily="18" charset="2"/>
                        <a:buNone/>
                        <a:tabLst/>
                        <a:defRPr/>
                      </a:pPr>
                      <a:r>
                        <a:rPr lang="cs-CZ" sz="2400" b="0" baseline="0" dirty="0" smtClean="0">
                          <a:effectLst/>
                          <a:sym typeface="Symbol"/>
                        </a:rPr>
                        <a:t>V = 30 000 c</a:t>
                      </a:r>
                      <a:r>
                        <a:rPr lang="cs-CZ" sz="2400" b="0" kern="1200" dirty="0" smtClean="0">
                          <a:effectLst/>
                        </a:rPr>
                        <a:t>m</a:t>
                      </a:r>
                      <a:r>
                        <a:rPr lang="cs-CZ" sz="2400" b="0" kern="1200" baseline="30000" dirty="0" smtClean="0">
                          <a:effectLst/>
                        </a:rPr>
                        <a:t>3</a:t>
                      </a:r>
                      <a:r>
                        <a:rPr lang="cs-CZ" sz="2400" baseline="300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236 100 g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2454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02478160"/>
              </p:ext>
            </p:extLst>
          </p:nvPr>
        </p:nvGraphicFramePr>
        <p:xfrm>
          <a:off x="319088" y="987425"/>
          <a:ext cx="6561137" cy="4470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0" name="Dokument" r:id="rId4" imgW="6151927" imgH="4186559" progId="Word.Document.12">
                  <p:embed/>
                </p:oleObj>
              </mc:Choice>
              <mc:Fallback>
                <p:oleObj name="Dokument" r:id="rId4" imgW="6151927" imgH="418655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19088" y="987425"/>
                        <a:ext cx="6561137" cy="4470400"/>
                      </a:xfrm>
                      <a:prstGeom prst="rect">
                        <a:avLst/>
                      </a:prstGeom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Obdélník 2"/>
          <p:cNvSpPr/>
          <p:nvPr/>
        </p:nvSpPr>
        <p:spPr>
          <a:xfrm>
            <a:off x="5868144" y="1268760"/>
            <a:ext cx="280831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1. </a:t>
            </a:r>
            <a:r>
              <a:rPr lang="cs-CZ" dirty="0" smtClean="0"/>
              <a:t> </a:t>
            </a:r>
            <a:r>
              <a:rPr lang="cs-CZ" dirty="0"/>
              <a:t>Vyjadřuje </a:t>
            </a:r>
            <a:r>
              <a:rPr lang="cs-CZ" dirty="0" smtClean="0"/>
              <a:t>počet</a:t>
            </a:r>
            <a:endParaRPr lang="cs-CZ" dirty="0"/>
          </a:p>
          <a:p>
            <a:r>
              <a:rPr lang="cs-CZ" dirty="0"/>
              <a:t>2.  Kapalina                                                          </a:t>
            </a:r>
            <a:r>
              <a:rPr lang="cs-CZ" dirty="0" smtClean="0"/>
              <a:t>3</a:t>
            </a:r>
            <a:r>
              <a:rPr lang="cs-CZ" dirty="0"/>
              <a:t>. </a:t>
            </a:r>
            <a:r>
              <a:rPr lang="cs-CZ" dirty="0" smtClean="0"/>
              <a:t>Veličina</a:t>
            </a:r>
            <a:endParaRPr lang="cs-CZ" dirty="0"/>
          </a:p>
          <a:p>
            <a:r>
              <a:rPr lang="cs-CZ" dirty="0"/>
              <a:t>4. Tisícina </a:t>
            </a:r>
            <a:r>
              <a:rPr lang="cs-CZ" dirty="0" smtClean="0"/>
              <a:t>kilogramu</a:t>
            </a:r>
            <a:endParaRPr lang="cs-CZ" dirty="0"/>
          </a:p>
          <a:p>
            <a:r>
              <a:rPr lang="cs-CZ" dirty="0"/>
              <a:t>5. 1000 kg </a:t>
            </a:r>
            <a:endParaRPr lang="cs-CZ" dirty="0" smtClean="0"/>
          </a:p>
          <a:p>
            <a:r>
              <a:rPr lang="cs-CZ" dirty="0" smtClean="0"/>
              <a:t>6.  Základní jednotka délky                                                           7.    10 -  10 : 2 =</a:t>
            </a:r>
          </a:p>
          <a:p>
            <a:pPr marL="342900" indent="-342900">
              <a:buAutoNum type="arabicPeriod" startAt="8"/>
            </a:pPr>
            <a:r>
              <a:rPr lang="cs-CZ" dirty="0" smtClean="0"/>
              <a:t>1 dm</a:t>
            </a:r>
            <a:r>
              <a:rPr lang="cs-CZ" baseline="30000" dirty="0" smtClean="0"/>
              <a:t>3</a:t>
            </a:r>
          </a:p>
          <a:p>
            <a:r>
              <a:rPr lang="cs-CZ" dirty="0" smtClean="0"/>
              <a:t>9. Veličina</a:t>
            </a:r>
            <a:endParaRPr lang="cs-CZ" baseline="30000" dirty="0" smtClean="0"/>
          </a:p>
          <a:p>
            <a:r>
              <a:rPr lang="cs-CZ" dirty="0" smtClean="0"/>
              <a:t>10</a:t>
            </a:r>
            <a:r>
              <a:rPr lang="cs-CZ" dirty="0"/>
              <a:t>. částice látky                       11.  Jedno skupenství</a:t>
            </a:r>
          </a:p>
        </p:txBody>
      </p:sp>
    </p:spTree>
    <p:extLst>
      <p:ext uri="{BB962C8B-B14F-4D97-AF65-F5344CB8AC3E}">
        <p14:creationId xmlns:p14="http://schemas.microsoft.com/office/powerpoint/2010/main" val="193805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98794537"/>
              </p:ext>
            </p:extLst>
          </p:nvPr>
        </p:nvGraphicFramePr>
        <p:xfrm>
          <a:off x="323528" y="980728"/>
          <a:ext cx="6596062" cy="4554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4" name="Dokument" r:id="rId4" imgW="6151927" imgH="4199141" progId="Word.Document.12">
                  <p:embed/>
                </p:oleObj>
              </mc:Choice>
              <mc:Fallback>
                <p:oleObj name="Dokument" r:id="rId4" imgW="6151927" imgH="419914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23528" y="980728"/>
                        <a:ext cx="6596062" cy="4554538"/>
                      </a:xfrm>
                      <a:prstGeom prst="rect">
                        <a:avLst/>
                      </a:prstGeom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Obdélník 2"/>
          <p:cNvSpPr/>
          <p:nvPr/>
        </p:nvSpPr>
        <p:spPr>
          <a:xfrm>
            <a:off x="5868144" y="1268760"/>
            <a:ext cx="280831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1. </a:t>
            </a:r>
            <a:r>
              <a:rPr lang="cs-CZ" dirty="0" smtClean="0"/>
              <a:t> </a:t>
            </a:r>
            <a:r>
              <a:rPr lang="cs-CZ" dirty="0"/>
              <a:t>Vyjadřuje </a:t>
            </a:r>
            <a:r>
              <a:rPr lang="cs-CZ" dirty="0" smtClean="0"/>
              <a:t>počet</a:t>
            </a:r>
            <a:endParaRPr lang="cs-CZ" dirty="0"/>
          </a:p>
          <a:p>
            <a:r>
              <a:rPr lang="cs-CZ" dirty="0"/>
              <a:t>2.  Kapalina                                                          </a:t>
            </a:r>
            <a:r>
              <a:rPr lang="cs-CZ" dirty="0" smtClean="0"/>
              <a:t>3</a:t>
            </a:r>
            <a:r>
              <a:rPr lang="cs-CZ" dirty="0"/>
              <a:t>. </a:t>
            </a:r>
            <a:r>
              <a:rPr lang="cs-CZ" dirty="0" smtClean="0"/>
              <a:t>Veličina</a:t>
            </a:r>
            <a:endParaRPr lang="cs-CZ" dirty="0"/>
          </a:p>
          <a:p>
            <a:r>
              <a:rPr lang="cs-CZ" dirty="0"/>
              <a:t>4. Tisícina </a:t>
            </a:r>
            <a:r>
              <a:rPr lang="cs-CZ" dirty="0" smtClean="0"/>
              <a:t>kilogramu</a:t>
            </a:r>
            <a:endParaRPr lang="cs-CZ" dirty="0"/>
          </a:p>
          <a:p>
            <a:r>
              <a:rPr lang="cs-CZ" dirty="0"/>
              <a:t>5. 1000 kg </a:t>
            </a:r>
            <a:endParaRPr lang="cs-CZ" dirty="0" smtClean="0"/>
          </a:p>
          <a:p>
            <a:r>
              <a:rPr lang="cs-CZ" dirty="0" smtClean="0"/>
              <a:t>6.  Základní jednotka délky                                                           7.    10 -  10 : 2 =</a:t>
            </a:r>
          </a:p>
          <a:p>
            <a:pPr marL="342900" indent="-342900">
              <a:buAutoNum type="arabicPeriod" startAt="8"/>
            </a:pPr>
            <a:r>
              <a:rPr lang="cs-CZ" dirty="0" smtClean="0"/>
              <a:t>1 dm</a:t>
            </a:r>
            <a:r>
              <a:rPr lang="cs-CZ" baseline="30000" dirty="0" smtClean="0"/>
              <a:t>3</a:t>
            </a:r>
          </a:p>
          <a:p>
            <a:r>
              <a:rPr lang="cs-CZ" dirty="0" smtClean="0"/>
              <a:t>9. Veličina</a:t>
            </a:r>
            <a:endParaRPr lang="cs-CZ" baseline="30000" dirty="0" smtClean="0"/>
          </a:p>
          <a:p>
            <a:r>
              <a:rPr lang="cs-CZ" dirty="0" smtClean="0"/>
              <a:t>10</a:t>
            </a:r>
            <a:r>
              <a:rPr lang="cs-CZ" dirty="0"/>
              <a:t>. částice látky                       11.  Jedno skupenství</a:t>
            </a:r>
          </a:p>
        </p:txBody>
      </p:sp>
    </p:spTree>
    <p:extLst>
      <p:ext uri="{BB962C8B-B14F-4D97-AF65-F5344CB8AC3E}">
        <p14:creationId xmlns:p14="http://schemas.microsoft.com/office/powerpoint/2010/main" val="8805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/>
              <a:t>Zdroj </a:t>
            </a:r>
            <a:r>
              <a:rPr lang="cs-CZ" smtClean="0"/>
              <a:t> vlastní</a:t>
            </a:r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dirty="0"/>
              <a:t>Základní škole </a:t>
            </a:r>
            <a:r>
              <a:rPr lang="cs-CZ" dirty="0" smtClean="0"/>
              <a:t>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šestý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procvičení učiva hustota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2936141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186</Words>
  <Application>Microsoft Office PowerPoint</Application>
  <PresentationFormat>Předvádění na obrazovce (4:3)</PresentationFormat>
  <Paragraphs>82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Dokument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</dc:creator>
  <cp:lastModifiedBy>Monika</cp:lastModifiedBy>
  <cp:revision>12</cp:revision>
  <dcterms:created xsi:type="dcterms:W3CDTF">2012-06-12T15:06:24Z</dcterms:created>
  <dcterms:modified xsi:type="dcterms:W3CDTF">2012-11-20T20:34:25Z</dcterms:modified>
</cp:coreProperties>
</file>