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6"/>
  </p:notesMasterIdLst>
  <p:sldIdLst>
    <p:sldId id="282" r:id="rId2"/>
    <p:sldId id="283" r:id="rId3"/>
    <p:sldId id="256" r:id="rId4"/>
    <p:sldId id="296" r:id="rId5"/>
    <p:sldId id="297" r:id="rId6"/>
    <p:sldId id="298" r:id="rId7"/>
    <p:sldId id="299" r:id="rId8"/>
    <p:sldId id="310" r:id="rId9"/>
    <p:sldId id="312" r:id="rId10"/>
    <p:sldId id="311" r:id="rId11"/>
    <p:sldId id="302" r:id="rId12"/>
    <p:sldId id="309" r:id="rId13"/>
    <p:sldId id="307" r:id="rId14"/>
    <p:sldId id="28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67208B-B3C3-4F9E-8271-F967A7BBE480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5C03D-2DBD-4029-8B68-4F0A344EC5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2034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 ČEMU SLOUŽÍ?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5C03D-2DBD-4029-8B68-4F0A344EC5A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audio" Target="../media/audio3.wav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audio" Target="../media/audio4.wav"/><Relationship Id="rId4" Type="http://schemas.openxmlformats.org/officeDocument/2006/relationships/audio" Target="../media/audio2.wav"/><Relationship Id="rId9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audio" Target="../media/audio1.wav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audio" Target="../media/audio1.wav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285992"/>
            <a:ext cx="7151472" cy="1899092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accent2">
                    <a:lumMod val="75000"/>
                  </a:schemeClr>
                </a:solidFill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accent2">
                      <a:lumMod val="75000"/>
                    </a:schemeClr>
                  </a:solidFill>
                </a:rPr>
                <a:t>Arkadie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, o. p. s.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AUTOR: Mgr.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Ivana Hampejsová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NÁZEV: VY_32_INOVACE_183_NÁŠ SVĚT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_ ELEKTRICKÉ </a:t>
              </a:r>
              <a:r>
                <a:rPr lang="cs-CZ" sz="1600" b="1" smtClean="0">
                  <a:solidFill>
                    <a:schemeClr val="accent2">
                      <a:lumMod val="75000"/>
                    </a:schemeClr>
                  </a:solidFill>
                </a:rPr>
                <a:t>SPOTŘEBIČE  (OSVĚTLENÍ, BEZPEČNOST) 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TÉMA: ELEKTRICKÉ </a:t>
              </a:r>
              <a:r>
                <a:rPr lang="cs-CZ" sz="1600" b="1" kern="1200" smtClean="0">
                  <a:solidFill>
                    <a:schemeClr val="accent2">
                      <a:lumMod val="75000"/>
                    </a:schemeClr>
                  </a:solidFill>
                </a:rPr>
                <a:t>SPOTŘEBIČE  (OSVĚTLENÍ, BEZPEČNOST)</a:t>
              </a:r>
              <a:r>
                <a:rPr lang="cs-CZ" sz="1600" b="1" dirty="0">
                  <a:solidFill>
                    <a:srgbClr val="438086">
                      <a:lumMod val="75000"/>
                    </a:srgbClr>
                  </a:solidFill>
                </a:rPr>
                <a:t/>
              </a:r>
              <a:br>
                <a:rPr lang="cs-CZ" sz="1600" b="1" dirty="0">
                  <a:solidFill>
                    <a:srgbClr val="438086">
                      <a:lumMod val="75000"/>
                    </a:srgb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ČÍSLO PROJEKTU: CZ.1.07./1.4.00/21.2257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endParaRPr lang="cs-CZ" sz="1600" kern="1200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8.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Výklad nové látky – charakteristika: elektrické spotřebiče, elektrická zařízení , osvětlení, bezpečnost</a:t>
            </a:r>
          </a:p>
          <a:p>
            <a:r>
              <a:rPr lang="cs-CZ" dirty="0" smtClean="0"/>
              <a:t>žák pojmenovává podle obrázků elektrické spotřebiče a elektrická zařízení</a:t>
            </a:r>
          </a:p>
          <a:p>
            <a:r>
              <a:rPr lang="cs-CZ" dirty="0" smtClean="0"/>
              <a:t>zpětná vazba při kliknutí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probrané látky</a:t>
            </a:r>
          </a:p>
          <a:p>
            <a:r>
              <a:rPr lang="cs-CZ" dirty="0" smtClean="0"/>
              <a:t>žák kliknutím vybírá ze tří možností</a:t>
            </a:r>
          </a:p>
          <a:p>
            <a:r>
              <a:rPr lang="cs-CZ" dirty="0" smtClean="0"/>
              <a:t>odpovídá podle obrázků na otázky</a:t>
            </a:r>
          </a:p>
          <a:p>
            <a:r>
              <a:rPr lang="cs-CZ" dirty="0" smtClean="0"/>
              <a:t>popisuje obrázky týkající se bezpečnosti při manipulaci s elektrickými přístroji</a:t>
            </a:r>
          </a:p>
          <a:p>
            <a:r>
              <a:rPr lang="cs-CZ" dirty="0" smtClean="0"/>
              <a:t>křížovka na procvičení názvů elektropřístrojů</a:t>
            </a:r>
          </a:p>
          <a:p>
            <a:r>
              <a:rPr lang="cs-CZ" dirty="0" smtClean="0"/>
              <a:t>zpětná vazba při kliknutí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se dobře zapojovali do práce na interaktivní tabuli, uvědomovali si zásady bezpečné manipulace s elektropřístroji i důležitost úspory elektrické energie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Vytvořeno  28. 3. 2012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ELEKTRICKÉ SPOTŘEBIČE</a:t>
            </a:r>
            <a:br>
              <a:rPr lang="cs-CZ" dirty="0" smtClean="0"/>
            </a:br>
            <a:r>
              <a:rPr lang="cs-CZ" dirty="0" smtClean="0"/>
              <a:t>- OSVĚTLENÍ</a:t>
            </a:r>
            <a:br>
              <a:rPr lang="cs-CZ" dirty="0" smtClean="0"/>
            </a:br>
            <a:r>
              <a:rPr lang="cs-CZ" dirty="0" smtClean="0"/>
              <a:t>- BEZPEČNOST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LAMPA</a:t>
            </a:r>
            <a:endParaRPr lang="cs-CZ" dirty="0"/>
          </a:p>
        </p:txBody>
      </p:sp>
      <p:pic>
        <p:nvPicPr>
          <p:cNvPr id="1229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9100" y="2249488"/>
            <a:ext cx="57658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ZÁŘIVKY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9100" y="2249488"/>
            <a:ext cx="57658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SVĚTLA</a:t>
            </a:r>
            <a:endParaRPr lang="cs-CZ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9100" y="2249488"/>
            <a:ext cx="57658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REFLEKTOR</a:t>
            </a:r>
            <a:endParaRPr lang="cs-CZ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89100" y="2249488"/>
            <a:ext cx="57658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5" name="Přímá spojovací šipka 4"/>
          <p:cNvCxnSpPr/>
          <p:nvPr/>
        </p:nvCxnSpPr>
        <p:spPr>
          <a:xfrm rot="10800000" flipV="1">
            <a:off x="5286380" y="3214686"/>
            <a:ext cx="1785950" cy="15716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Petr\AppData\Local\Microsoft\Windows\Temporary Internet Files\Content.IE5\0ZVA10VV\MC9002816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571876"/>
            <a:ext cx="1623974" cy="1826971"/>
          </a:xfrm>
          <a:prstGeom prst="rect">
            <a:avLst/>
          </a:prstGeom>
          <a:noFill/>
        </p:spPr>
      </p:pic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2571744"/>
            <a:ext cx="2400575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4143380"/>
            <a:ext cx="2400000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 descr="C:\Users\Petr\AppData\Local\Microsoft\Windows\Temporary Internet Files\Content.IE5\D9HVCLLB\MC90032014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4786322"/>
            <a:ext cx="1428293" cy="1830629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857752" y="2428868"/>
            <a:ext cx="12538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ZÁSUVKA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28992" y="3786190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VYPÍNAČ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00694" y="4572008"/>
            <a:ext cx="1282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POJISTKY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71538" y="3000372"/>
            <a:ext cx="2004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PRODLUŽOVACÍ</a:t>
            </a:r>
          </a:p>
          <a:p>
            <a:r>
              <a:rPr lang="cs-CZ" dirty="0" smtClean="0"/>
              <a:t>KABEL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5643578"/>
            <a:ext cx="5806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+mj-lt"/>
              </a:rPr>
              <a:t>Obr. 1</a:t>
            </a:r>
            <a:endParaRPr lang="cs-CZ" sz="1100" dirty="0"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143900" y="6143644"/>
            <a:ext cx="58060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latin typeface="+mj-lt"/>
              </a:rPr>
              <a:t>Obr. 2</a:t>
            </a:r>
            <a:endParaRPr lang="cs-CZ" sz="1100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ŽÁROVKA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/>
          </a:p>
        </p:txBody>
      </p:sp>
      <p:pic>
        <p:nvPicPr>
          <p:cNvPr id="2051" name="Picture 3" descr="C:\Users\Petr\AppData\Local\Microsoft\Windows\Temporary Internet Files\Content.IE5\D9HVCLLB\MP90044217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1142984"/>
            <a:ext cx="2213831" cy="3600000"/>
          </a:xfrm>
          <a:prstGeom prst="rect">
            <a:avLst/>
          </a:prstGeom>
          <a:noFill/>
        </p:spPr>
      </p:pic>
      <p:pic>
        <p:nvPicPr>
          <p:cNvPr id="2052" name="Picture 4" descr="C:\Users\Petr\AppData\Local\Microsoft\Windows\Temporary Internet Files\Content.IE5\IECZPRKG\MP90038674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2571744"/>
            <a:ext cx="3657600" cy="26090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57818" y="5929330"/>
            <a:ext cx="2449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ÚSPORNÁ ŽÁROVKA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4286256"/>
            <a:ext cx="5453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Obr. 3</a:t>
            </a:r>
            <a:endParaRPr lang="cs-CZ" sz="10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0694" y="5500702"/>
            <a:ext cx="57740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  <a:latin typeface="+mj-lt"/>
              </a:rPr>
              <a:t>Obr. 4</a:t>
            </a:r>
            <a:endParaRPr lang="cs-CZ" sz="11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1357290" y="5643578"/>
            <a:ext cx="2928958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KTERÁ  JE ÚSPORNÁ?</a:t>
            </a:r>
            <a:endParaRPr lang="cs-CZ" dirty="0"/>
          </a:p>
        </p:txBody>
      </p:sp>
      <p:sp>
        <p:nvSpPr>
          <p:cNvPr id="15" name="Šipka dolů 14"/>
          <p:cNvSpPr/>
          <p:nvPr/>
        </p:nvSpPr>
        <p:spPr>
          <a:xfrm>
            <a:off x="6429388" y="485776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286644" y="4429132"/>
            <a:ext cx="54373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Obr. 4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Petr\AppData\Local\Microsoft\Windows\Temporary Internet Files\Content.IE5\IECZPRKG\MP900439244[1].jpg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0" y="2143116"/>
            <a:ext cx="4806000" cy="3204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pic>
        <p:nvPicPr>
          <p:cNvPr id="6146" name="Picture 2" descr="C:\Users\Petr\AppData\Local\Microsoft\Windows\Temporary Internet Files\Content.IE5\700RZ1RK\MC900018411[3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36" y="4214818"/>
            <a:ext cx="1154887" cy="1874520"/>
          </a:xfrm>
          <a:prstGeom prst="rect">
            <a:avLst/>
          </a:prstGeom>
          <a:noFill/>
        </p:spPr>
      </p:pic>
      <p:pic>
        <p:nvPicPr>
          <p:cNvPr id="1030" name="Picture 6" descr="C:\Users\Petr\AppData\Local\Microsoft\Windows\Temporary Internet Files\Content.IE5\700RZ1RK\MC90028178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6248" y="1357298"/>
            <a:ext cx="1540764" cy="1804111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 rot="16200000" flipH="1">
            <a:off x="4143372" y="1500174"/>
            <a:ext cx="1857388" cy="157163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4179091" y="1464455"/>
            <a:ext cx="1785950" cy="157163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C:\Users\Petr\AppData\Local\Microsoft\Windows\Temporary Internet Files\Content.IE5\700RZ1RK\MC90035135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76441" y="1714488"/>
            <a:ext cx="1890759" cy="1655794"/>
          </a:xfrm>
          <a:prstGeom prst="rect">
            <a:avLst/>
          </a:prstGeom>
          <a:noFill/>
        </p:spPr>
      </p:pic>
      <p:cxnSp>
        <p:nvCxnSpPr>
          <p:cNvPr id="22" name="Přímá spojovací čára 21"/>
          <p:cNvCxnSpPr/>
          <p:nvPr/>
        </p:nvCxnSpPr>
        <p:spPr>
          <a:xfrm>
            <a:off x="6786578" y="1714488"/>
            <a:ext cx="1928826" cy="164307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0800000" flipV="1">
            <a:off x="6786578" y="1714488"/>
            <a:ext cx="1857388" cy="164307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6200000" flipH="1">
            <a:off x="5929322" y="4643446"/>
            <a:ext cx="1928826" cy="121444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5929322" y="4643446"/>
            <a:ext cx="1857388" cy="114300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572396" y="3500438"/>
            <a:ext cx="5453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Obr. 7</a:t>
            </a:r>
            <a:endParaRPr lang="cs-CZ" sz="1000" dirty="0">
              <a:latin typeface="+mj-lt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57950" y="6286520"/>
            <a:ext cx="5453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Obr. 8</a:t>
            </a:r>
            <a:endParaRPr lang="cs-CZ" sz="1000" dirty="0">
              <a:latin typeface="+mj-lt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14744" y="4286256"/>
            <a:ext cx="5453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Obr. 5</a:t>
            </a:r>
            <a:endParaRPr lang="cs-CZ" sz="1000" dirty="0">
              <a:latin typeface="+mj-lt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00628" y="3214686"/>
            <a:ext cx="5453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Obr. 6</a:t>
            </a:r>
            <a:endParaRPr lang="cs-CZ" sz="1000" dirty="0">
              <a:latin typeface="+mj-lt"/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285720" y="5286388"/>
            <a:ext cx="2786082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VYPÍNEJ ELEKTRICKÉ SPOTŘEBIČE!</a:t>
            </a:r>
            <a:endParaRPr lang="cs-CZ" dirty="0"/>
          </a:p>
        </p:txBody>
      </p:sp>
      <p:sp>
        <p:nvSpPr>
          <p:cNvPr id="19" name="Obdélníkový popisek 18"/>
          <p:cNvSpPr/>
          <p:nvPr/>
        </p:nvSpPr>
        <p:spPr>
          <a:xfrm>
            <a:off x="3286116" y="5929330"/>
            <a:ext cx="214314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NEPONOŘUJ DO VODY!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3" grpId="0"/>
      <p:bldP spid="35" grpId="0"/>
      <p:bldP spid="36" grpId="0"/>
      <p:bldP spid="17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ŠKRTNI, CO NENÍ NA ELEKTŘINU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700RZ1RK\MP9004074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3" y="2428868"/>
            <a:ext cx="3025193" cy="2016000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6" y="2357430"/>
            <a:ext cx="2544610" cy="19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5984" y="4429132"/>
            <a:ext cx="2640000" cy="19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572132" y="4429132"/>
            <a:ext cx="5453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latin typeface="+mj-lt"/>
              </a:rPr>
              <a:t>Obr. 9</a:t>
            </a:r>
            <a:endParaRPr lang="cs-CZ" sz="1000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643446"/>
            <a:ext cx="8183880" cy="1714512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071538" y="530213"/>
          <a:ext cx="6786615" cy="384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</a:tblGrid>
              <a:tr h="62600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0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07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07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07"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6007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2910" y="71435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214422"/>
            <a:ext cx="33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185736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250030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14324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378619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4572008"/>
            <a:ext cx="144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29520" y="5500702"/>
            <a:ext cx="144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 descr="C:\Users\Petr\Documents\Fota\DSCN187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29322" y="4429132"/>
            <a:ext cx="1440319" cy="1080000"/>
          </a:xfrm>
          <a:prstGeom prst="rect">
            <a:avLst/>
          </a:prstGeom>
          <a:noFill/>
        </p:spPr>
      </p:pic>
      <p:pic>
        <p:nvPicPr>
          <p:cNvPr id="19" name="Picture 2" descr="C:\Users\Petr\Documents\Fota\DSCN1897.jpg"/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357686" y="5500702"/>
            <a:ext cx="1440319" cy="1080000"/>
          </a:xfrm>
          <a:prstGeom prst="rect">
            <a:avLst/>
          </a:prstGeom>
          <a:noFill/>
        </p:spPr>
      </p:pic>
      <p:pic>
        <p:nvPicPr>
          <p:cNvPr id="20" name="Picture 2" descr="C:\Users\Petr\Documents\Fota\DSCN1895.jpg"/>
          <p:cNvPicPr>
            <a:picLocks noChangeAspect="1"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2857488" y="4429132"/>
            <a:ext cx="1440319" cy="1080000"/>
          </a:xfrm>
          <a:prstGeom prst="rect">
            <a:avLst/>
          </a:prstGeom>
          <a:noFill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28794" y="5572140"/>
            <a:ext cx="144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TextovéPole 21"/>
          <p:cNvSpPr txBox="1"/>
          <p:nvPr/>
        </p:nvSpPr>
        <p:spPr>
          <a:xfrm>
            <a:off x="8358214" y="1214422"/>
            <a:ext cx="36099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</a:p>
          <a:p>
            <a:r>
              <a:rPr lang="cs-CZ" dirty="0" smtClean="0"/>
              <a:t>O</a:t>
            </a:r>
          </a:p>
          <a:p>
            <a:r>
              <a:rPr lang="cs-CZ" dirty="0" smtClean="0"/>
              <a:t>P</a:t>
            </a:r>
          </a:p>
          <a:p>
            <a:r>
              <a:rPr lang="cs-CZ" dirty="0" smtClean="0"/>
              <a:t>L</a:t>
            </a:r>
          </a:p>
          <a:p>
            <a:r>
              <a:rPr lang="cs-CZ" dirty="0" smtClean="0"/>
              <a:t>Ň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5" grpId="0"/>
      <p:bldP spid="7" grpId="0"/>
      <p:bldP spid="8" grpId="0"/>
      <p:bldP spid="9" grpId="0"/>
      <p:bldP spid="10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643446"/>
            <a:ext cx="8183880" cy="1714512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071538" y="530213"/>
          <a:ext cx="6786615" cy="3840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  <a:gridCol w="616965"/>
              </a:tblGrid>
              <a:tr h="62600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07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07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Č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Č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07"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Č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26007"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Č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26007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2910" y="71435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1214422"/>
            <a:ext cx="3321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185736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250030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14324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378619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4572008"/>
            <a:ext cx="144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29520" y="5500702"/>
            <a:ext cx="144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 descr="C:\Users\Petr\Documents\Fota\DSCN187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29322" y="4429132"/>
            <a:ext cx="1440319" cy="1080000"/>
          </a:xfrm>
          <a:prstGeom prst="rect">
            <a:avLst/>
          </a:prstGeom>
          <a:noFill/>
        </p:spPr>
      </p:pic>
      <p:pic>
        <p:nvPicPr>
          <p:cNvPr id="19" name="Picture 2" descr="C:\Users\Petr\Documents\Fota\DSCN1897.jpg"/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357686" y="5500702"/>
            <a:ext cx="1440319" cy="1080000"/>
          </a:xfrm>
          <a:prstGeom prst="rect">
            <a:avLst/>
          </a:prstGeom>
          <a:noFill/>
        </p:spPr>
      </p:pic>
      <p:pic>
        <p:nvPicPr>
          <p:cNvPr id="20" name="Picture 2" descr="C:\Users\Petr\Documents\Fota\DSCN1895.jpg"/>
          <p:cNvPicPr>
            <a:picLocks noChangeAspect="1"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2857488" y="4429132"/>
            <a:ext cx="1440319" cy="1080000"/>
          </a:xfrm>
          <a:prstGeom prst="rect">
            <a:avLst/>
          </a:prstGeom>
          <a:noFill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28794" y="5572140"/>
            <a:ext cx="1440000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TextovéPole 21"/>
          <p:cNvSpPr txBox="1"/>
          <p:nvPr/>
        </p:nvSpPr>
        <p:spPr>
          <a:xfrm>
            <a:off x="8501090" y="1571612"/>
            <a:ext cx="36099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</a:t>
            </a:r>
          </a:p>
          <a:p>
            <a:r>
              <a:rPr lang="cs-CZ" dirty="0" smtClean="0"/>
              <a:t>E</a:t>
            </a:r>
          </a:p>
          <a:p>
            <a:r>
              <a:rPr lang="cs-CZ" dirty="0" smtClean="0"/>
              <a:t>Š</a:t>
            </a:r>
          </a:p>
          <a:p>
            <a:r>
              <a:rPr lang="cs-CZ" dirty="0" smtClean="0"/>
              <a:t>E</a:t>
            </a:r>
          </a:p>
          <a:p>
            <a:r>
              <a:rPr lang="cs-CZ" dirty="0" smtClean="0"/>
              <a:t>N</a:t>
            </a:r>
          </a:p>
          <a:p>
            <a:r>
              <a:rPr lang="cs-CZ" dirty="0" smtClean="0"/>
              <a:t>Í</a:t>
            </a:r>
            <a:endParaRPr lang="cs-CZ" dirty="0"/>
          </a:p>
        </p:txBody>
      </p:sp>
      <p:pic>
        <p:nvPicPr>
          <p:cNvPr id="23" name="Picture 2" descr="C:\Users\Petr\Documents\Fota\DSCN1892.jpg"/>
          <p:cNvPicPr>
            <a:picLocks noChangeAspect="1" noChangeArrowheads="1"/>
          </p:cNvPicPr>
          <p:nvPr/>
        </p:nvPicPr>
        <p:blipFill>
          <a:blip r:embed="rId10" cstate="print"/>
          <a:stretch>
            <a:fillRect/>
          </a:stretch>
        </p:blipFill>
        <p:spPr bwMode="auto">
          <a:xfrm>
            <a:off x="1714480" y="714356"/>
            <a:ext cx="5767110" cy="43243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5" grpId="0"/>
      <p:bldP spid="7" grpId="0"/>
      <p:bldP spid="8" grpId="0"/>
      <p:bldP spid="9" grpId="0"/>
      <p:bldP spid="10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400" dirty="0" smtClean="0"/>
              <a:t>Obr. 1 – 9: </a:t>
            </a:r>
            <a:r>
              <a:rPr lang="cs-CZ" sz="1400" dirty="0" smtClean="0">
                <a:cs typeface="Arial" charset="0"/>
              </a:rPr>
              <a:t>[cit. 2012-3-28] 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microsoft.office.com</a:t>
            </a:r>
            <a:endParaRPr lang="cs-CZ" sz="1400" dirty="0" smtClean="0"/>
          </a:p>
          <a:p>
            <a:r>
              <a:rPr lang="cs-CZ" sz="1400" smtClean="0"/>
              <a:t>Ostatní obr.: </a:t>
            </a:r>
            <a:r>
              <a:rPr lang="cs-CZ" sz="1400" dirty="0" smtClean="0"/>
              <a:t>autor</a:t>
            </a:r>
          </a:p>
          <a:p>
            <a:endParaRPr lang="cs-CZ" sz="1200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28596" y="157161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52406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321</TotalTime>
  <Words>282</Words>
  <Application>Microsoft Office PowerPoint</Application>
  <PresentationFormat>Předvádění na obrazovce (4:3)</PresentationFormat>
  <Paragraphs>124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Urbanistický</vt:lpstr>
      <vt:lpstr>Snímek 1</vt:lpstr>
      <vt:lpstr>Anotace</vt:lpstr>
      <vt:lpstr>ELEKTRICKÉ SPOTŘEBIČE - OSVĚTLENÍ - BEZPEČNOST</vt:lpstr>
      <vt:lpstr>LAMPA</vt:lpstr>
      <vt:lpstr>ZÁŘIVKY</vt:lpstr>
      <vt:lpstr>SVĚTLA</vt:lpstr>
      <vt:lpstr>REFLEKTOR</vt:lpstr>
      <vt:lpstr>Snímek 8</vt:lpstr>
      <vt:lpstr>ŽÁROVKA</vt:lpstr>
      <vt:lpstr>BEZPEČNOST</vt:lpstr>
      <vt:lpstr>ŠKRTNI, CO NENÍ NA ELEKTŘINU</vt:lpstr>
      <vt:lpstr>  </vt:lpstr>
      <vt:lpstr> 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ELEKTRICKÉ SPOTŘEBIČE</dc:title>
  <cp:lastModifiedBy>Petr</cp:lastModifiedBy>
  <cp:revision>108</cp:revision>
  <dcterms:modified xsi:type="dcterms:W3CDTF">2012-11-22T18:15:26Z</dcterms:modified>
</cp:coreProperties>
</file>