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s/slide29.xml" ContentType="application/vnd.openxmlformats-officedocument.presentationml.slide+xml"/>
  <Override PartName="/ppt/slideLayouts/slideLayout8.xml" ContentType="application/vnd.openxmlformats-officedocument.presentationml.slideLayout+xml"/>
  <Override PartName="/ppt/theme/themeOverride7.xml" ContentType="application/vnd.openxmlformats-officedocument.themeOverride+xml"/>
  <Override PartName="/ppt/theme/themeOverride12.xml" ContentType="application/vnd.openxmlformats-officedocument.themeOverride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s/slide18.xml" ContentType="application/vnd.openxmlformats-officedocument.presentationml.slide+xml"/>
  <Override PartName="/ppt/slides/slide27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Override5.xml" ContentType="application/vnd.openxmlformats-officedocument.themeOverride+xml"/>
  <Override PartName="/ppt/theme/themeOverride10.xml" ContentType="application/vnd.openxmlformats-officedocument.themeOverride+xml"/>
  <Override PartName="/ppt/slides/slide2.xml" ContentType="application/vnd.openxmlformats-officedocument.presentationml.slide+xml"/>
  <Override PartName="/ppt/slides/slide16.xml" ContentType="application/vnd.openxmlformats-officedocument.presentationml.slide+xml"/>
  <Override PartName="/ppt/slides/slide25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Default Extension="wmf" ContentType="image/x-wmf"/>
  <Override PartName="/ppt/theme/themeOverride3.xml" ContentType="application/vnd.openxmlformats-officedocument.themeOverride+xml"/>
  <Default Extension="rels" ContentType="application/vnd.openxmlformats-package.relationships+xml"/>
  <Default Extension="xml" ContentType="application/xml"/>
  <Override PartName="/ppt/slides/slide14.xml" ContentType="application/vnd.openxmlformats-officedocument.presentationml.slide+xml"/>
  <Override PartName="/ppt/slides/slide23.xml" ContentType="application/vnd.openxmlformats-officedocument.presentationml.slide+xml"/>
  <Override PartName="/ppt/theme/themeOverride1.xml" ContentType="application/vnd.openxmlformats-officedocument.themeOverr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3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theme/themeOverride9.xml" ContentType="application/vnd.openxmlformats-officedocument.themeOverride+xml"/>
  <Override PartName="/ppt/theme/themeOverride13.xml" ContentType="application/vnd.openxmlformats-officedocument.themeOverride+xml"/>
  <Override PartName="/ppt/theme/themeOverride14.xml" ContentType="application/vnd.openxmlformats-officedocument.themeOverride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s/slide28.xml" ContentType="application/vnd.openxmlformats-officedocument.presentationml.slide+xml"/>
  <Override PartName="/ppt/slideLayouts/slideLayout7.xml" ContentType="application/vnd.openxmlformats-officedocument.presentationml.slideLayout+xml"/>
  <Default Extension="png" ContentType="image/png"/>
  <Override PartName="/ppt/theme/themeOverride8.xml" ContentType="application/vnd.openxmlformats-officedocument.themeOverride+xml"/>
  <Override PartName="/ppt/theme/themeOverride11.xml" ContentType="application/vnd.openxmlformats-officedocument.themeOverride+xml"/>
  <Override PartName="/ppt/slides/slide3.xml" ContentType="application/vnd.openxmlformats-officedocument.presentationml.slide+xml"/>
  <Override PartName="/ppt/slides/slide17.xml" ContentType="application/vnd.openxmlformats-officedocument.presentationml.slide+xml"/>
  <Override PartName="/ppt/slides/slide26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theme/themeOverride6.xml" ContentType="application/vnd.openxmlformats-officedocument.themeOverride+xml"/>
  <Override PartName="/ppt/slides/slide1.xml" ContentType="application/vnd.openxmlformats-officedocument.presentationml.slide+xml"/>
  <Override PartName="/ppt/slides/slide15.xml" ContentType="application/vnd.openxmlformats-officedocument.presentationml.slide+xml"/>
  <Override PartName="/ppt/slides/slide24.xml" ContentType="application/vnd.openxmlformats-officedocument.presentationml.slide+xml"/>
  <Override PartName="/ppt/slideLayouts/slideLayout3.xml" ContentType="application/vnd.openxmlformats-officedocument.presentationml.slideLayout+xml"/>
  <Override PartName="/ppt/theme/themeOverride4.xml" ContentType="application/vnd.openxmlformats-officedocument.themeOverride+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22.xml" ContentType="application/vnd.openxmlformats-officedocument.presentationml.slide+xml"/>
  <Override PartName="/ppt/slideLayouts/slideLayout1.xml" ContentType="application/vnd.openxmlformats-officedocument.presentationml.slideLayout+xml"/>
  <Override PartName="/ppt/theme/themeOverride2.xml" ContentType="application/vnd.openxmlformats-officedocument.themeOverride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73" r:id="rId1"/>
  </p:sldMasterIdLst>
  <p:sldIdLst>
    <p:sldId id="333" r:id="rId2"/>
    <p:sldId id="331" r:id="rId3"/>
    <p:sldId id="310" r:id="rId4"/>
    <p:sldId id="261" r:id="rId5"/>
    <p:sldId id="262" r:id="rId6"/>
    <p:sldId id="263" r:id="rId7"/>
    <p:sldId id="264" r:id="rId8"/>
    <p:sldId id="266" r:id="rId9"/>
    <p:sldId id="267" r:id="rId10"/>
    <p:sldId id="332" r:id="rId11"/>
    <p:sldId id="268" r:id="rId12"/>
    <p:sldId id="270" r:id="rId13"/>
    <p:sldId id="271" r:id="rId14"/>
    <p:sldId id="273" r:id="rId15"/>
    <p:sldId id="274" r:id="rId16"/>
    <p:sldId id="279" r:id="rId17"/>
    <p:sldId id="275" r:id="rId18"/>
    <p:sldId id="284" r:id="rId19"/>
    <p:sldId id="328" r:id="rId20"/>
    <p:sldId id="278" r:id="rId21"/>
    <p:sldId id="330" r:id="rId22"/>
    <p:sldId id="329" r:id="rId23"/>
    <p:sldId id="281" r:id="rId24"/>
    <p:sldId id="282" r:id="rId25"/>
    <p:sldId id="286" r:id="rId26"/>
    <p:sldId id="320" r:id="rId27"/>
    <p:sldId id="277" r:id="rId28"/>
    <p:sldId id="306" r:id="rId29"/>
    <p:sldId id="283" r:id="rId30"/>
    <p:sldId id="334" r:id="rId31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b="1" kern="1200">
        <a:solidFill>
          <a:schemeClr val="tx1"/>
        </a:solidFill>
        <a:latin typeface="Times New Roman" pitchFamily="16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b="1" kern="1200">
        <a:solidFill>
          <a:schemeClr val="tx1"/>
        </a:solidFill>
        <a:latin typeface="Times New Roman" pitchFamily="16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b="1" kern="1200">
        <a:solidFill>
          <a:schemeClr val="tx1"/>
        </a:solidFill>
        <a:latin typeface="Times New Roman" pitchFamily="16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b="1" kern="1200">
        <a:solidFill>
          <a:schemeClr val="tx1"/>
        </a:solidFill>
        <a:latin typeface="Times New Roman" pitchFamily="16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b="1" kern="1200">
        <a:solidFill>
          <a:schemeClr val="tx1"/>
        </a:solidFill>
        <a:latin typeface="Times New Roman" pitchFamily="16" charset="0"/>
        <a:ea typeface="+mn-ea"/>
        <a:cs typeface="+mn-cs"/>
      </a:defRPr>
    </a:lvl5pPr>
    <a:lvl6pPr marL="2286000" algn="l" defTabSz="914400" rtl="0" eaLnBrk="1" latinLnBrk="0" hangingPunct="1">
      <a:defRPr b="1" kern="1200">
        <a:solidFill>
          <a:schemeClr val="tx1"/>
        </a:solidFill>
        <a:latin typeface="Times New Roman" pitchFamily="16" charset="0"/>
        <a:ea typeface="+mn-ea"/>
        <a:cs typeface="+mn-cs"/>
      </a:defRPr>
    </a:lvl6pPr>
    <a:lvl7pPr marL="2743200" algn="l" defTabSz="914400" rtl="0" eaLnBrk="1" latinLnBrk="0" hangingPunct="1">
      <a:defRPr b="1" kern="1200">
        <a:solidFill>
          <a:schemeClr val="tx1"/>
        </a:solidFill>
        <a:latin typeface="Times New Roman" pitchFamily="16" charset="0"/>
        <a:ea typeface="+mn-ea"/>
        <a:cs typeface="+mn-cs"/>
      </a:defRPr>
    </a:lvl7pPr>
    <a:lvl8pPr marL="3200400" algn="l" defTabSz="914400" rtl="0" eaLnBrk="1" latinLnBrk="0" hangingPunct="1">
      <a:defRPr b="1" kern="1200">
        <a:solidFill>
          <a:schemeClr val="tx1"/>
        </a:solidFill>
        <a:latin typeface="Times New Roman" pitchFamily="16" charset="0"/>
        <a:ea typeface="+mn-ea"/>
        <a:cs typeface="+mn-cs"/>
      </a:defRPr>
    </a:lvl8pPr>
    <a:lvl9pPr marL="3657600" algn="l" defTabSz="914400" rtl="0" eaLnBrk="1" latinLnBrk="0" hangingPunct="1">
      <a:defRPr b="1" kern="1200">
        <a:solidFill>
          <a:schemeClr val="tx1"/>
        </a:solidFill>
        <a:latin typeface="Times New Roman" pitchFamily="16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 useTimings="0">
    <p:present/>
    <p:sldAll/>
    <p:penClr>
      <a:schemeClr val="tx1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0"/>
      </p:ext>
    </p:extLst>
  </p:showPr>
  <p:clrMru>
    <a:srgbClr val="66FF99"/>
    <a:srgbClr val="FF00FF"/>
    <a:srgbClr val="66FFCC"/>
    <a:srgbClr val="66FFFF"/>
    <a:srgbClr val="FFFF66"/>
    <a:srgbClr val="C573C1"/>
    <a:srgbClr val="FF9933"/>
    <a:srgbClr val="0033CC"/>
    <a:srgbClr val="CCFFFF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3235" autoAdjust="0"/>
    <p:restoredTop sz="94718" autoAdjust="0"/>
  </p:normalViewPr>
  <p:slideViewPr>
    <p:cSldViewPr snapToObjects="1">
      <p:cViewPr>
        <p:scale>
          <a:sx n="90" d="100"/>
          <a:sy n="90" d="100"/>
        </p:scale>
        <p:origin x="-684" y="-396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50" d="100"/>
        <a:sy n="50" d="100"/>
      </p:scale>
      <p:origin x="0" y="0"/>
    </p:cViewPr>
  </p:sorterViewPr>
  <p:gridSpacing cx="36868100" cy="368681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F57C6E6-BE13-4606-9DA2-09FD4EDDF41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58093958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 advClick="0">
        <p14:prism isContent="1"/>
      </p:transition>
    </mc:Choice>
    <mc:Fallback>
      <p:transition spd="slow" advClick="0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8BE6628-E82A-4FBF-AF58-D54A45198E0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78474786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 advClick="0">
        <p14:prism isContent="1"/>
      </p:transition>
    </mc:Choice>
    <mc:Fallback>
      <p:transition spd="slow" advClick="0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FD14258-6411-4E3A-902F-5A0F9E97EED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57085798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 advClick="0">
        <p14:prism isContent="1"/>
      </p:transition>
    </mc:Choice>
    <mc:Fallback>
      <p:transition spd="slow" advClick="0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6D0A264-DA22-420F-A6A4-598768D91C6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18377719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 advClick="0">
        <p14:prism isContent="1"/>
      </p:transition>
    </mc:Choice>
    <mc:Fallback>
      <p:transition spd="slow" advClick="0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4F97C2D-74DA-461D-B533-6415D377CAC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20677529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 advClick="0">
        <p14:prism isContent="1"/>
      </p:transition>
    </mc:Choice>
    <mc:Fallback>
      <p:transition spd="slow" advClick="0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9F3C7A4-38C8-43D7-8207-D39C99CE447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43903589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 advClick="0">
        <p14:prism isContent="1"/>
      </p:transition>
    </mc:Choice>
    <mc:Fallback>
      <p:transition spd="slow" advClick="0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A47F7C6-CE4A-4B36-9A7A-972C5383629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41911387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 advClick="0">
        <p14:prism isContent="1"/>
      </p:transition>
    </mc:Choice>
    <mc:Fallback>
      <p:transition spd="slow" advClick="0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C3B690D-CEEC-4D54-9DDD-068099F5C55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60031902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 advClick="0">
        <p14:prism isContent="1"/>
      </p:transition>
    </mc:Choice>
    <mc:Fallback>
      <p:transition spd="slow" advClick="0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CAB4277-72AD-40C1-8164-EE5455FCF46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91242265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 advClick="0">
        <p14:prism isContent="1"/>
      </p:transition>
    </mc:Choice>
    <mc:Fallback>
      <p:transition spd="slow" advClick="0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1A05F19-4E2B-46B8-A235-535EF1C4C73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8798507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 advClick="0">
        <p14:prism isContent="1"/>
      </p:transition>
    </mc:Choice>
    <mc:Fallback>
      <p:transition spd="slow" advClick="0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AE32EC4-3AEF-43E5-92B5-DBAEA8DEDA1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5662980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 advClick="0">
        <p14:prism isContent="1"/>
      </p:transition>
    </mc:Choice>
    <mc:Fallback>
      <p:transition spd="slow" advClick="0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322564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 b="0"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22565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 b="0"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22566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 b="0">
                <a:latin typeface="+mn-lt"/>
              </a:defRPr>
            </a:lvl1pPr>
          </a:lstStyle>
          <a:p>
            <a:pPr>
              <a:defRPr/>
            </a:pPr>
            <a:fld id="{2725EDF4-0E00-4AB1-AD7C-9488B01625B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74" r:id="rId1"/>
    <p:sldLayoutId id="2147483775" r:id="rId2"/>
    <p:sldLayoutId id="2147483776" r:id="rId3"/>
    <p:sldLayoutId id="2147483777" r:id="rId4"/>
    <p:sldLayoutId id="2147483778" r:id="rId5"/>
    <p:sldLayoutId id="2147483779" r:id="rId6"/>
    <p:sldLayoutId id="2147483780" r:id="rId7"/>
    <p:sldLayoutId id="2147483781" r:id="rId8"/>
    <p:sldLayoutId id="2147483782" r:id="rId9"/>
    <p:sldLayoutId id="2147483783" r:id="rId10"/>
    <p:sldLayoutId id="2147483784" r:id="rId11"/>
  </p:sldLayoutIdLst>
  <mc:AlternateContent xmlns:mc="http://schemas.openxmlformats.org/markup-compatibility/2006">
    <mc:Choice xmlns:p14="http://schemas.microsoft.com/office/powerpoint/2010/main" xmlns="" Requires="p14">
      <p:transition spd="slow" p14:dur="2000" advClick="0">
        <p14:prism isContent="1"/>
      </p:transition>
    </mc:Choice>
    <mc:Fallback>
      <p:transition spd="slow" advClick="0">
        <p:fade/>
      </p:transition>
    </mc:Fallback>
  </mc:AlternateConten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slide" Target="slide11.xml"/><Relationship Id="rId13" Type="http://schemas.openxmlformats.org/officeDocument/2006/relationships/slide" Target="slide12.xml"/><Relationship Id="rId18" Type="http://schemas.openxmlformats.org/officeDocument/2006/relationships/slide" Target="slide13.xml"/><Relationship Id="rId26" Type="http://schemas.openxmlformats.org/officeDocument/2006/relationships/slide" Target="slide29.xml"/><Relationship Id="rId3" Type="http://schemas.openxmlformats.org/officeDocument/2006/relationships/slide" Target="slide9.xml"/><Relationship Id="rId21" Type="http://schemas.openxmlformats.org/officeDocument/2006/relationships/slide" Target="slide28.xml"/><Relationship Id="rId7" Type="http://schemas.openxmlformats.org/officeDocument/2006/relationships/slide" Target="slide5.xml"/><Relationship Id="rId12" Type="http://schemas.openxmlformats.org/officeDocument/2006/relationships/slide" Target="slide6.xml"/><Relationship Id="rId17" Type="http://schemas.openxmlformats.org/officeDocument/2006/relationships/slide" Target="slide7.xml"/><Relationship Id="rId25" Type="http://schemas.openxmlformats.org/officeDocument/2006/relationships/slide" Target="slide24.xml"/><Relationship Id="rId2" Type="http://schemas.openxmlformats.org/officeDocument/2006/relationships/slide" Target="slide4.xml"/><Relationship Id="rId16" Type="http://schemas.openxmlformats.org/officeDocument/2006/relationships/slide" Target="slide27.xml"/><Relationship Id="rId20" Type="http://schemas.openxmlformats.org/officeDocument/2006/relationships/slide" Target="slide23.xml"/><Relationship Id="rId1" Type="http://schemas.openxmlformats.org/officeDocument/2006/relationships/slideLayout" Target="../slideLayouts/slideLayout2.xml"/><Relationship Id="rId6" Type="http://schemas.openxmlformats.org/officeDocument/2006/relationships/slide" Target="slide25.xml"/><Relationship Id="rId11" Type="http://schemas.openxmlformats.org/officeDocument/2006/relationships/slide" Target="slide26.xml"/><Relationship Id="rId24" Type="http://schemas.openxmlformats.org/officeDocument/2006/relationships/slide" Target="slide19.xml"/><Relationship Id="rId5" Type="http://schemas.openxmlformats.org/officeDocument/2006/relationships/slide" Target="slide20.xml"/><Relationship Id="rId15" Type="http://schemas.openxmlformats.org/officeDocument/2006/relationships/slide" Target="slide22.xml"/><Relationship Id="rId23" Type="http://schemas.openxmlformats.org/officeDocument/2006/relationships/slide" Target="slide14.xml"/><Relationship Id="rId10" Type="http://schemas.openxmlformats.org/officeDocument/2006/relationships/slide" Target="slide21.xml"/><Relationship Id="rId19" Type="http://schemas.openxmlformats.org/officeDocument/2006/relationships/slide" Target="slide18.xml"/><Relationship Id="rId4" Type="http://schemas.openxmlformats.org/officeDocument/2006/relationships/slide" Target="slide15.xml"/><Relationship Id="rId9" Type="http://schemas.openxmlformats.org/officeDocument/2006/relationships/slide" Target="slide16.xml"/><Relationship Id="rId14" Type="http://schemas.openxmlformats.org/officeDocument/2006/relationships/slide" Target="slide17.xml"/><Relationship Id="rId22" Type="http://schemas.openxmlformats.org/officeDocument/2006/relationships/slide" Target="slide8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" Target="slide3.xml"/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1.xml"/><Relationship Id="rId4" Type="http://schemas.openxmlformats.org/officeDocument/2006/relationships/image" Target="../media/image2.wmf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wmf"/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wmf"/><Relationship Id="rId2" Type="http://schemas.openxmlformats.org/officeDocument/2006/relationships/slide" Target="slide3.xml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wmf"/><Relationship Id="rId2" Type="http://schemas.openxmlformats.org/officeDocument/2006/relationships/slide" Target="slide3.xml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" Target="slide3.xml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" Target="slide3.xml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" Target="slide3.xml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slide" Target="slide3.xml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slide" Target="slide3.xml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slide" Target="slide3.xml"/><Relationship Id="rId2" Type="http://schemas.openxmlformats.org/officeDocument/2006/relationships/slideLayout" Target="../slideLayouts/slideLayout7.xml"/><Relationship Id="rId1" Type="http://schemas.openxmlformats.org/officeDocument/2006/relationships/themeOverride" Target="../theme/themeOverride2.xml"/><Relationship Id="rId4" Type="http://schemas.openxmlformats.org/officeDocument/2006/relationships/image" Target="../media/image2.wmf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wmf"/><Relationship Id="rId2" Type="http://schemas.openxmlformats.org/officeDocument/2006/relationships/slide" Target="slide3.xml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slide" Target="slide3.xml"/><Relationship Id="rId2" Type="http://schemas.openxmlformats.org/officeDocument/2006/relationships/slideLayout" Target="../slideLayouts/slideLayout7.xml"/><Relationship Id="rId1" Type="http://schemas.openxmlformats.org/officeDocument/2006/relationships/themeOverride" Target="../theme/themeOverride3.xml"/><Relationship Id="rId4" Type="http://schemas.openxmlformats.org/officeDocument/2006/relationships/image" Target="../media/image2.wmf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slide" Target="slide3.xml"/><Relationship Id="rId2" Type="http://schemas.openxmlformats.org/officeDocument/2006/relationships/slideLayout" Target="../slideLayouts/slideLayout7.xml"/><Relationship Id="rId1" Type="http://schemas.openxmlformats.org/officeDocument/2006/relationships/themeOverride" Target="../theme/themeOverride4.xml"/><Relationship Id="rId4" Type="http://schemas.openxmlformats.org/officeDocument/2006/relationships/image" Target="../media/image2.wmf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slide" Target="slide3.xml"/><Relationship Id="rId2" Type="http://schemas.openxmlformats.org/officeDocument/2006/relationships/slideLayout" Target="../slideLayouts/slideLayout7.xml"/><Relationship Id="rId1" Type="http://schemas.openxmlformats.org/officeDocument/2006/relationships/themeOverride" Target="../theme/themeOverride5.xml"/><Relationship Id="rId4" Type="http://schemas.openxmlformats.org/officeDocument/2006/relationships/image" Target="../media/image2.wmf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slide" Target="slide3.xml"/><Relationship Id="rId2" Type="http://schemas.openxmlformats.org/officeDocument/2006/relationships/slideLayout" Target="../slideLayouts/slideLayout7.xml"/><Relationship Id="rId1" Type="http://schemas.openxmlformats.org/officeDocument/2006/relationships/themeOverride" Target="../theme/themeOverride6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wmf"/><Relationship Id="rId2" Type="http://schemas.openxmlformats.org/officeDocument/2006/relationships/slide" Target="slide3.xml"/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slide" Target="slide3.xml"/><Relationship Id="rId2" Type="http://schemas.openxmlformats.org/officeDocument/2006/relationships/slideLayout" Target="../slideLayouts/slideLayout7.xml"/><Relationship Id="rId1" Type="http://schemas.openxmlformats.org/officeDocument/2006/relationships/themeOverride" Target="../theme/themeOverride7.xml"/><Relationship Id="rId4" Type="http://schemas.openxmlformats.org/officeDocument/2006/relationships/image" Target="../media/image2.wmf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slide" Target="slide3.xml"/><Relationship Id="rId2" Type="http://schemas.openxmlformats.org/officeDocument/2006/relationships/slideLayout" Target="../slideLayouts/slideLayout7.xml"/><Relationship Id="rId1" Type="http://schemas.openxmlformats.org/officeDocument/2006/relationships/themeOverride" Target="../theme/themeOverride8.xml"/><Relationship Id="rId4" Type="http://schemas.openxmlformats.org/officeDocument/2006/relationships/image" Target="../media/image2.wmf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slide" Target="slide3.xml"/><Relationship Id="rId2" Type="http://schemas.openxmlformats.org/officeDocument/2006/relationships/slideLayout" Target="../slideLayouts/slideLayout7.xml"/><Relationship Id="rId1" Type="http://schemas.openxmlformats.org/officeDocument/2006/relationships/themeOverride" Target="../theme/themeOverride9.xml"/><Relationship Id="rId4" Type="http://schemas.openxmlformats.org/officeDocument/2006/relationships/image" Target="../media/image2.wmf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slide" Target="slide3.xml"/><Relationship Id="rId2" Type="http://schemas.openxmlformats.org/officeDocument/2006/relationships/slideLayout" Target="../slideLayouts/slideLayout7.xml"/><Relationship Id="rId1" Type="http://schemas.openxmlformats.org/officeDocument/2006/relationships/themeOverride" Target="../theme/themeOverride10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wmf"/><Relationship Id="rId2" Type="http://schemas.openxmlformats.org/officeDocument/2006/relationships/slide" Target="slide3.xml"/><Relationship Id="rId1" Type="http://schemas.openxmlformats.org/officeDocument/2006/relationships/slideLayout" Target="../slideLayouts/slideLayout7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slide" Target="slide3.xml"/><Relationship Id="rId2" Type="http://schemas.openxmlformats.org/officeDocument/2006/relationships/slideLayout" Target="../slideLayouts/slideLayout7.xml"/><Relationship Id="rId1" Type="http://schemas.openxmlformats.org/officeDocument/2006/relationships/themeOverride" Target="../theme/themeOverride11.xml"/><Relationship Id="rId4" Type="http://schemas.openxmlformats.org/officeDocument/2006/relationships/image" Target="../media/image2.wmf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slide" Target="slide3.xml"/><Relationship Id="rId2" Type="http://schemas.openxmlformats.org/officeDocument/2006/relationships/slideLayout" Target="../slideLayouts/slideLayout7.xml"/><Relationship Id="rId1" Type="http://schemas.openxmlformats.org/officeDocument/2006/relationships/themeOverride" Target="../theme/themeOverride12.xml"/><Relationship Id="rId4" Type="http://schemas.openxmlformats.org/officeDocument/2006/relationships/image" Target="../media/image2.wmf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slide" Target="slide3.xml"/><Relationship Id="rId2" Type="http://schemas.openxmlformats.org/officeDocument/2006/relationships/slideLayout" Target="../slideLayouts/slideLayout7.xml"/><Relationship Id="rId1" Type="http://schemas.openxmlformats.org/officeDocument/2006/relationships/themeOverride" Target="../theme/themeOverride13.xml"/><Relationship Id="rId4" Type="http://schemas.openxmlformats.org/officeDocument/2006/relationships/image" Target="../media/image2.wmf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slide" Target="slide3.xml"/><Relationship Id="rId2" Type="http://schemas.openxmlformats.org/officeDocument/2006/relationships/slideLayout" Target="../slideLayouts/slideLayout7.xml"/><Relationship Id="rId1" Type="http://schemas.openxmlformats.org/officeDocument/2006/relationships/themeOverride" Target="../theme/themeOverride14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endParaRPr lang="cs-CZ" dirty="0" smtClean="0"/>
          </a:p>
          <a:p>
            <a:endParaRPr lang="cs-CZ" dirty="0"/>
          </a:p>
          <a:p>
            <a:pPr marL="0" indent="0" algn="ctr">
              <a:buNone/>
            </a:pPr>
            <a:r>
              <a:rPr lang="cs-CZ" dirty="0" smtClean="0"/>
              <a:t>Fyzikální úlohy</a:t>
            </a:r>
          </a:p>
          <a:p>
            <a:endParaRPr lang="cs-CZ" dirty="0"/>
          </a:p>
          <a:p>
            <a:pPr marL="0" indent="0" algn="ctr">
              <a:buNone/>
            </a:pPr>
            <a:r>
              <a:rPr lang="cs-CZ" dirty="0" smtClean="0"/>
              <a:t>Autor:  Mgr. M. Vejražková</a:t>
            </a:r>
          </a:p>
          <a:p>
            <a:endParaRPr lang="cs-CZ" dirty="0" smtClean="0"/>
          </a:p>
          <a:p>
            <a:pPr marL="0" indent="0" algn="ctr">
              <a:buNone/>
            </a:pPr>
            <a:r>
              <a:rPr lang="cs-CZ" smtClean="0"/>
              <a:t>VY_32_INOVACE_45_Hraj</a:t>
            </a:r>
            <a:endParaRPr lang="cs-CZ" dirty="0"/>
          </a:p>
          <a:p>
            <a:endParaRPr lang="cs-CZ" dirty="0"/>
          </a:p>
          <a:p>
            <a:pPr marL="0" indent="0" algn="ctr">
              <a:buNone/>
            </a:pPr>
            <a:r>
              <a:rPr lang="cs-CZ" sz="1400" dirty="0" smtClean="0"/>
              <a:t>Vytvořeno v rámci projektu „EU peníze školám“.</a:t>
            </a:r>
          </a:p>
          <a:p>
            <a:pPr marL="0" indent="0" algn="ctr">
              <a:buNone/>
            </a:pPr>
            <a:r>
              <a:rPr lang="cs-CZ" sz="1400" dirty="0" smtClean="0"/>
              <a:t>OP VK oblast podpory 1.4 s názvem Zlepšení podmínek pro vzdělávání na základních školách.</a:t>
            </a:r>
            <a:endParaRPr lang="cs-CZ" sz="1400" dirty="0"/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0" y="260648"/>
            <a:ext cx="9144000" cy="149604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428216225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 advClick="0">
        <p14:prism isContent="1"/>
      </p:transition>
    </mc:Choice>
    <mc:Fallback>
      <p:transition spd="slow" advClick="0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/>
          </p:nvPr>
        </p:nvSpPr>
        <p:spPr>
          <a:xfrm rot="1059862">
            <a:off x="698520" y="2124422"/>
            <a:ext cx="7586470" cy="2989781"/>
          </a:xfrm>
          <a:noFill/>
          <a:ln>
            <a:noFill/>
          </a:ln>
          <a:scene3d>
            <a:camera prst="isometricTopUp"/>
            <a:lightRig rig="threePt" dir="t"/>
          </a:scene3d>
          <a:sp3d>
            <a:bevelT/>
          </a:sp3d>
        </p:spPr>
        <p:txBody>
          <a:bodyPr>
            <a:sp3d extrusionH="57150">
              <a:bevelT w="38100" h="38100"/>
            </a:sp3d>
          </a:bodyPr>
          <a:lstStyle/>
          <a:p>
            <a:pPr eaLnBrk="1" hangingPunct="1"/>
            <a:r>
              <a:rPr lang="cs-CZ" sz="20000" b="1" dirty="0" smtClean="0">
                <a:ln w="18000">
                  <a:solidFill>
                    <a:srgbClr val="7030A0"/>
                  </a:solidFill>
                  <a:prstDash val="solid"/>
                  <a:miter lim="800000"/>
                </a:ln>
                <a:solidFill>
                  <a:srgbClr val="7030A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Hraj !</a:t>
            </a:r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0" advClick="0"/>
    </mc:Choice>
    <mc:Fallback>
      <p:transition advClick="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50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0051" name="AutoShape 499">
            <a:hlinkClick r:id="rId2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904875" y="1341438"/>
            <a:ext cx="1435100" cy="900112"/>
          </a:xfrm>
          <a:prstGeom prst="actionButtonBlank">
            <a:avLst/>
          </a:prstGeom>
          <a:solidFill>
            <a:srgbClr val="FFFF66"/>
          </a:solidFill>
          <a:ln w="12700">
            <a:solidFill>
              <a:schemeClr val="bg1"/>
            </a:solidFill>
            <a:miter lim="800000"/>
            <a:headEnd/>
            <a:tailEnd/>
          </a:ln>
          <a:scene3d>
            <a:camera prst="orthographicFront"/>
            <a:lightRig rig="threePt" dir="t"/>
          </a:scene3d>
          <a:sp3d>
            <a:bevelT/>
          </a:sp3d>
        </p:spPr>
        <p:txBody>
          <a:bodyPr wrap="none" anchor="ctr"/>
          <a:lstStyle/>
          <a:p>
            <a:pPr algn="ctr">
              <a:defRPr/>
            </a:pPr>
            <a:r>
              <a:rPr lang="cs-CZ" sz="2000" b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accent4">
                    <a:lumMod val="95000"/>
                    <a:lumOff val="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Arial" charset="0"/>
              </a:rPr>
              <a:t>1000</a:t>
            </a:r>
          </a:p>
        </p:txBody>
      </p:sp>
      <p:sp>
        <p:nvSpPr>
          <p:cNvPr id="280058" name="AutoShape 506">
            <a:hlinkClick r:id="rId3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2382838" y="1341438"/>
            <a:ext cx="1435100" cy="900112"/>
          </a:xfrm>
          <a:prstGeom prst="actionButtonBlank">
            <a:avLst/>
          </a:prstGeom>
          <a:solidFill>
            <a:srgbClr val="66FFCC"/>
          </a:solidFill>
          <a:ln w="12700">
            <a:solidFill>
              <a:schemeClr val="bg1"/>
            </a:solidFill>
            <a:miter lim="800000"/>
            <a:headEnd/>
            <a:tailEnd/>
          </a:ln>
          <a:scene3d>
            <a:camera prst="orthographicFront"/>
            <a:lightRig rig="threePt" dir="t"/>
          </a:scene3d>
          <a:sp3d>
            <a:bevelT/>
          </a:sp3d>
        </p:spPr>
        <p:txBody>
          <a:bodyPr wrap="none" anchor="ctr"/>
          <a:lstStyle/>
          <a:p>
            <a:pPr algn="ctr">
              <a:defRPr/>
            </a:pPr>
            <a:r>
              <a:rPr lang="cs-CZ" sz="2000" b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accent4">
                    <a:lumMod val="95000"/>
                    <a:lumOff val="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Arial" charset="0"/>
              </a:rPr>
              <a:t>1000</a:t>
            </a:r>
          </a:p>
        </p:txBody>
      </p:sp>
      <p:sp>
        <p:nvSpPr>
          <p:cNvPr id="280059" name="AutoShape 507">
            <a:hlinkClick r:id="rId4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3856038" y="1341438"/>
            <a:ext cx="1435100" cy="900112"/>
          </a:xfrm>
          <a:prstGeom prst="actionButtonBlank">
            <a:avLst/>
          </a:prstGeom>
          <a:solidFill>
            <a:srgbClr val="FF00FF"/>
          </a:solidFill>
          <a:ln w="12700">
            <a:solidFill>
              <a:schemeClr val="bg1"/>
            </a:solidFill>
            <a:miter lim="800000"/>
            <a:headEnd/>
            <a:tailEnd/>
          </a:ln>
          <a:scene3d>
            <a:camera prst="orthographicFront"/>
            <a:lightRig rig="threePt" dir="t"/>
          </a:scene3d>
          <a:sp3d>
            <a:bevelT/>
          </a:sp3d>
        </p:spPr>
        <p:txBody>
          <a:bodyPr wrap="none" anchor="ctr"/>
          <a:lstStyle/>
          <a:p>
            <a:pPr algn="ctr">
              <a:defRPr/>
            </a:pPr>
            <a:r>
              <a:rPr lang="cs-CZ" sz="2000" b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accent4">
                    <a:lumMod val="95000"/>
                    <a:lumOff val="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Arial" charset="0"/>
              </a:rPr>
              <a:t>1000</a:t>
            </a:r>
          </a:p>
        </p:txBody>
      </p:sp>
      <p:sp>
        <p:nvSpPr>
          <p:cNvPr id="280060" name="AutoShape 508">
            <a:hlinkClick r:id="rId5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5327650" y="1341438"/>
            <a:ext cx="1435100" cy="900112"/>
          </a:xfrm>
          <a:prstGeom prst="actionButtonBlank">
            <a:avLst/>
          </a:prstGeom>
          <a:solidFill>
            <a:schemeClr val="accent6">
              <a:lumMod val="60000"/>
              <a:lumOff val="40000"/>
            </a:schemeClr>
          </a:solidFill>
          <a:ln w="12700">
            <a:solidFill>
              <a:schemeClr val="bg1"/>
            </a:solidFill>
            <a:miter lim="800000"/>
            <a:headEnd/>
            <a:tailEnd/>
          </a:ln>
          <a:scene3d>
            <a:camera prst="orthographicFront"/>
            <a:lightRig rig="threePt" dir="t"/>
          </a:scene3d>
          <a:sp3d>
            <a:bevelT/>
          </a:sp3d>
        </p:spPr>
        <p:txBody>
          <a:bodyPr wrap="none" anchor="ctr"/>
          <a:lstStyle/>
          <a:p>
            <a:pPr algn="ctr">
              <a:defRPr/>
            </a:pPr>
            <a:r>
              <a:rPr lang="cs-CZ" sz="2000" b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accent4">
                    <a:lumMod val="95000"/>
                    <a:lumOff val="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Arial" charset="0"/>
              </a:rPr>
              <a:t>1000</a:t>
            </a:r>
          </a:p>
        </p:txBody>
      </p:sp>
      <p:sp>
        <p:nvSpPr>
          <p:cNvPr id="280061" name="AutoShape 509">
            <a:hlinkClick r:id="rId6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6807200" y="1341438"/>
            <a:ext cx="1435100" cy="900112"/>
          </a:xfrm>
          <a:prstGeom prst="actionButtonBlank">
            <a:avLst/>
          </a:prstGeom>
          <a:solidFill>
            <a:srgbClr val="66FF99"/>
          </a:solidFill>
          <a:ln w="12700">
            <a:solidFill>
              <a:schemeClr val="bg1"/>
            </a:solidFill>
            <a:miter lim="800000"/>
            <a:headEnd/>
            <a:tailEnd/>
          </a:ln>
          <a:scene3d>
            <a:camera prst="orthographicFront"/>
            <a:lightRig rig="threePt" dir="t"/>
          </a:scene3d>
          <a:sp3d>
            <a:bevelT/>
          </a:sp3d>
        </p:spPr>
        <p:txBody>
          <a:bodyPr wrap="none" anchor="ctr"/>
          <a:lstStyle/>
          <a:p>
            <a:pPr algn="ctr">
              <a:defRPr/>
            </a:pPr>
            <a:r>
              <a:rPr lang="cs-CZ" sz="2000" b="0" dirty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accent4">
                    <a:lumMod val="95000"/>
                    <a:lumOff val="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Arial" charset="0"/>
              </a:rPr>
              <a:t>1000</a:t>
            </a:r>
          </a:p>
        </p:txBody>
      </p:sp>
      <p:sp>
        <p:nvSpPr>
          <p:cNvPr id="280062" name="AutoShape 510">
            <a:hlinkClick r:id="rId7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900113" y="2241550"/>
            <a:ext cx="1435100" cy="900113"/>
          </a:xfrm>
          <a:prstGeom prst="actionButtonBlank">
            <a:avLst/>
          </a:prstGeom>
          <a:solidFill>
            <a:srgbClr val="FFFF66"/>
          </a:solidFill>
          <a:ln w="12700">
            <a:solidFill>
              <a:schemeClr val="bg1"/>
            </a:solidFill>
            <a:miter lim="800000"/>
            <a:headEnd/>
            <a:tailEnd/>
          </a:ln>
          <a:scene3d>
            <a:camera prst="orthographicFront"/>
            <a:lightRig rig="threePt" dir="t"/>
          </a:scene3d>
          <a:sp3d>
            <a:bevelT/>
          </a:sp3d>
        </p:spPr>
        <p:txBody>
          <a:bodyPr wrap="none" anchor="ctr"/>
          <a:lstStyle/>
          <a:p>
            <a:pPr algn="ctr">
              <a:defRPr/>
            </a:pPr>
            <a:r>
              <a:rPr lang="cs-CZ" sz="2000" b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accent4">
                    <a:lumMod val="95000"/>
                    <a:lumOff val="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Arial" charset="0"/>
              </a:rPr>
              <a:t>2000</a:t>
            </a:r>
          </a:p>
        </p:txBody>
      </p:sp>
      <p:sp>
        <p:nvSpPr>
          <p:cNvPr id="280063" name="AutoShape 511">
            <a:hlinkClick r:id="rId8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2378075" y="2241550"/>
            <a:ext cx="1435100" cy="900113"/>
          </a:xfrm>
          <a:prstGeom prst="actionButtonBlank">
            <a:avLst/>
          </a:prstGeom>
          <a:solidFill>
            <a:srgbClr val="66FFCC"/>
          </a:solidFill>
          <a:ln w="12700">
            <a:solidFill>
              <a:schemeClr val="bg1"/>
            </a:solidFill>
            <a:miter lim="800000"/>
            <a:headEnd/>
            <a:tailEnd/>
          </a:ln>
          <a:scene3d>
            <a:camera prst="orthographicFront"/>
            <a:lightRig rig="threePt" dir="t"/>
          </a:scene3d>
          <a:sp3d>
            <a:bevelT/>
          </a:sp3d>
        </p:spPr>
        <p:txBody>
          <a:bodyPr wrap="none" anchor="ctr"/>
          <a:lstStyle/>
          <a:p>
            <a:pPr algn="ctr">
              <a:defRPr/>
            </a:pPr>
            <a:r>
              <a:rPr lang="cs-CZ" sz="2000" b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accent4">
                    <a:lumMod val="95000"/>
                    <a:lumOff val="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Arial" charset="0"/>
              </a:rPr>
              <a:t>2000</a:t>
            </a:r>
          </a:p>
        </p:txBody>
      </p:sp>
      <p:sp>
        <p:nvSpPr>
          <p:cNvPr id="280064" name="AutoShape 512">
            <a:hlinkClick r:id="rId9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3851275" y="2241550"/>
            <a:ext cx="1435100" cy="900113"/>
          </a:xfrm>
          <a:prstGeom prst="actionButtonBlank">
            <a:avLst/>
          </a:prstGeom>
          <a:solidFill>
            <a:srgbClr val="FF00FF"/>
          </a:solidFill>
          <a:ln w="12700">
            <a:solidFill>
              <a:schemeClr val="bg1"/>
            </a:solidFill>
            <a:miter lim="800000"/>
            <a:headEnd/>
            <a:tailEnd/>
          </a:ln>
          <a:scene3d>
            <a:camera prst="orthographicFront"/>
            <a:lightRig rig="threePt" dir="t"/>
          </a:scene3d>
          <a:sp3d>
            <a:bevelT/>
          </a:sp3d>
        </p:spPr>
        <p:txBody>
          <a:bodyPr wrap="none" anchor="ctr"/>
          <a:lstStyle/>
          <a:p>
            <a:pPr algn="ctr">
              <a:defRPr/>
            </a:pPr>
            <a:r>
              <a:rPr lang="cs-CZ" sz="2000" b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accent4">
                    <a:lumMod val="95000"/>
                    <a:lumOff val="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Arial" charset="0"/>
              </a:rPr>
              <a:t>2000</a:t>
            </a:r>
          </a:p>
        </p:txBody>
      </p:sp>
      <p:sp>
        <p:nvSpPr>
          <p:cNvPr id="280065" name="AutoShape 513">
            <a:hlinkClick r:id="rId10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5322888" y="2241550"/>
            <a:ext cx="1435100" cy="900113"/>
          </a:xfrm>
          <a:prstGeom prst="actionButtonBlank">
            <a:avLst/>
          </a:prstGeom>
          <a:solidFill>
            <a:schemeClr val="accent6">
              <a:lumMod val="60000"/>
              <a:lumOff val="40000"/>
            </a:schemeClr>
          </a:solidFill>
          <a:ln w="12700">
            <a:solidFill>
              <a:schemeClr val="bg1"/>
            </a:solidFill>
            <a:miter lim="800000"/>
            <a:headEnd/>
            <a:tailEnd/>
          </a:ln>
          <a:scene3d>
            <a:camera prst="orthographicFront"/>
            <a:lightRig rig="threePt" dir="t"/>
          </a:scene3d>
          <a:sp3d>
            <a:bevelT/>
          </a:sp3d>
        </p:spPr>
        <p:txBody>
          <a:bodyPr wrap="none" anchor="ctr"/>
          <a:lstStyle/>
          <a:p>
            <a:pPr algn="ctr">
              <a:defRPr/>
            </a:pPr>
            <a:r>
              <a:rPr lang="cs-CZ" sz="2000" b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accent4">
                    <a:lumMod val="95000"/>
                    <a:lumOff val="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Arial" charset="0"/>
              </a:rPr>
              <a:t>2000</a:t>
            </a:r>
          </a:p>
        </p:txBody>
      </p:sp>
      <p:sp>
        <p:nvSpPr>
          <p:cNvPr id="280066" name="AutoShape 514">
            <a:hlinkClick r:id="rId11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6802438" y="2241550"/>
            <a:ext cx="1435100" cy="900113"/>
          </a:xfrm>
          <a:prstGeom prst="actionButtonBlank">
            <a:avLst/>
          </a:prstGeom>
          <a:solidFill>
            <a:srgbClr val="66FF99"/>
          </a:solidFill>
          <a:ln w="12700">
            <a:solidFill>
              <a:schemeClr val="bg1"/>
            </a:solidFill>
            <a:miter lim="800000"/>
            <a:headEnd/>
            <a:tailEnd/>
          </a:ln>
          <a:scene3d>
            <a:camera prst="orthographicFront"/>
            <a:lightRig rig="threePt" dir="t"/>
          </a:scene3d>
          <a:sp3d>
            <a:bevelT/>
          </a:sp3d>
        </p:spPr>
        <p:txBody>
          <a:bodyPr wrap="none" anchor="ctr"/>
          <a:lstStyle/>
          <a:p>
            <a:pPr algn="ctr">
              <a:defRPr/>
            </a:pPr>
            <a:r>
              <a:rPr lang="cs-CZ" sz="2000" b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accent4">
                    <a:lumMod val="95000"/>
                    <a:lumOff val="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Arial" charset="0"/>
              </a:rPr>
              <a:t>2000</a:t>
            </a:r>
          </a:p>
        </p:txBody>
      </p:sp>
      <p:sp>
        <p:nvSpPr>
          <p:cNvPr id="280067" name="AutoShape 515">
            <a:hlinkClick r:id="rId12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901700" y="3141663"/>
            <a:ext cx="1435100" cy="900112"/>
          </a:xfrm>
          <a:prstGeom prst="actionButtonBlank">
            <a:avLst/>
          </a:prstGeom>
          <a:solidFill>
            <a:srgbClr val="FFFF66"/>
          </a:solidFill>
          <a:ln w="12700">
            <a:solidFill>
              <a:schemeClr val="bg1"/>
            </a:solidFill>
            <a:miter lim="800000"/>
            <a:headEnd/>
            <a:tailEnd/>
          </a:ln>
          <a:scene3d>
            <a:camera prst="orthographicFront"/>
            <a:lightRig rig="threePt" dir="t"/>
          </a:scene3d>
          <a:sp3d>
            <a:bevelT/>
          </a:sp3d>
        </p:spPr>
        <p:txBody>
          <a:bodyPr wrap="none" anchor="ctr"/>
          <a:lstStyle/>
          <a:p>
            <a:pPr algn="ctr">
              <a:defRPr/>
            </a:pPr>
            <a:r>
              <a:rPr lang="cs-CZ" sz="2000" b="0" dirty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accent4">
                    <a:lumMod val="95000"/>
                    <a:lumOff val="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Arial" charset="0"/>
              </a:rPr>
              <a:t>3000</a:t>
            </a:r>
          </a:p>
        </p:txBody>
      </p:sp>
      <p:sp>
        <p:nvSpPr>
          <p:cNvPr id="280068" name="AutoShape 516">
            <a:hlinkClick r:id="rId13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2379663" y="3141663"/>
            <a:ext cx="1435100" cy="900112"/>
          </a:xfrm>
          <a:prstGeom prst="actionButtonBlank">
            <a:avLst/>
          </a:prstGeom>
          <a:solidFill>
            <a:srgbClr val="66FFCC"/>
          </a:solidFill>
          <a:ln w="12700">
            <a:solidFill>
              <a:schemeClr val="bg1"/>
            </a:solidFill>
            <a:miter lim="800000"/>
            <a:headEnd/>
            <a:tailEnd/>
          </a:ln>
          <a:scene3d>
            <a:camera prst="orthographicFront"/>
            <a:lightRig rig="threePt" dir="t"/>
          </a:scene3d>
          <a:sp3d>
            <a:bevelT/>
          </a:sp3d>
        </p:spPr>
        <p:txBody>
          <a:bodyPr wrap="none" anchor="ctr"/>
          <a:lstStyle/>
          <a:p>
            <a:pPr algn="ctr">
              <a:defRPr/>
            </a:pPr>
            <a:r>
              <a:rPr lang="cs-CZ" sz="2000" b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accent4">
                    <a:lumMod val="95000"/>
                    <a:lumOff val="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Arial" charset="0"/>
              </a:rPr>
              <a:t>3000</a:t>
            </a:r>
          </a:p>
        </p:txBody>
      </p:sp>
      <p:sp>
        <p:nvSpPr>
          <p:cNvPr id="280069" name="AutoShape 517">
            <a:hlinkClick r:id="rId14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3852863" y="3141663"/>
            <a:ext cx="1435100" cy="900112"/>
          </a:xfrm>
          <a:prstGeom prst="actionButtonBlank">
            <a:avLst/>
          </a:prstGeom>
          <a:solidFill>
            <a:srgbClr val="FF00FF"/>
          </a:solidFill>
          <a:ln w="12700">
            <a:solidFill>
              <a:schemeClr val="bg1"/>
            </a:solidFill>
            <a:miter lim="800000"/>
            <a:headEnd/>
            <a:tailEnd/>
          </a:ln>
          <a:scene3d>
            <a:camera prst="orthographicFront"/>
            <a:lightRig rig="threePt" dir="t"/>
          </a:scene3d>
          <a:sp3d>
            <a:bevelT/>
          </a:sp3d>
        </p:spPr>
        <p:txBody>
          <a:bodyPr wrap="none" anchor="ctr"/>
          <a:lstStyle/>
          <a:p>
            <a:pPr algn="ctr">
              <a:defRPr/>
            </a:pPr>
            <a:r>
              <a:rPr lang="cs-CZ" sz="2000" b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accent4">
                    <a:lumMod val="95000"/>
                    <a:lumOff val="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Arial" charset="0"/>
              </a:rPr>
              <a:t>3000</a:t>
            </a:r>
          </a:p>
        </p:txBody>
      </p:sp>
      <p:sp>
        <p:nvSpPr>
          <p:cNvPr id="280070" name="AutoShape 518">
            <a:hlinkClick r:id="rId15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5324475" y="3141663"/>
            <a:ext cx="1435100" cy="900112"/>
          </a:xfrm>
          <a:prstGeom prst="actionButtonBlank">
            <a:avLst/>
          </a:prstGeom>
          <a:solidFill>
            <a:schemeClr val="accent6">
              <a:lumMod val="60000"/>
              <a:lumOff val="40000"/>
            </a:schemeClr>
          </a:solidFill>
          <a:ln w="12700">
            <a:solidFill>
              <a:schemeClr val="bg1"/>
            </a:solidFill>
            <a:miter lim="800000"/>
            <a:headEnd/>
            <a:tailEnd/>
          </a:ln>
          <a:scene3d>
            <a:camera prst="orthographicFront"/>
            <a:lightRig rig="threePt" dir="t"/>
          </a:scene3d>
          <a:sp3d>
            <a:bevelT/>
          </a:sp3d>
        </p:spPr>
        <p:txBody>
          <a:bodyPr wrap="none" anchor="ctr"/>
          <a:lstStyle/>
          <a:p>
            <a:pPr algn="ctr">
              <a:defRPr/>
            </a:pPr>
            <a:r>
              <a:rPr lang="cs-CZ" sz="2000" b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accent4">
                    <a:lumMod val="95000"/>
                    <a:lumOff val="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Arial" charset="0"/>
              </a:rPr>
              <a:t>3000</a:t>
            </a:r>
          </a:p>
        </p:txBody>
      </p:sp>
      <p:sp>
        <p:nvSpPr>
          <p:cNvPr id="280071" name="AutoShape 519">
            <a:hlinkClick r:id="rId16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6804025" y="3141663"/>
            <a:ext cx="1435100" cy="900112"/>
          </a:xfrm>
          <a:prstGeom prst="actionButtonBlank">
            <a:avLst/>
          </a:prstGeom>
          <a:solidFill>
            <a:srgbClr val="66FF99"/>
          </a:solidFill>
          <a:ln w="12700">
            <a:solidFill>
              <a:schemeClr val="bg1"/>
            </a:solidFill>
            <a:miter lim="800000"/>
            <a:headEnd/>
            <a:tailEnd/>
          </a:ln>
          <a:scene3d>
            <a:camera prst="orthographicFront"/>
            <a:lightRig rig="threePt" dir="t"/>
          </a:scene3d>
          <a:sp3d>
            <a:bevelT/>
          </a:sp3d>
        </p:spPr>
        <p:txBody>
          <a:bodyPr wrap="none" anchor="ctr"/>
          <a:lstStyle/>
          <a:p>
            <a:pPr algn="ctr">
              <a:defRPr/>
            </a:pPr>
            <a:r>
              <a:rPr lang="cs-CZ" sz="2000" b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accent4">
                    <a:lumMod val="95000"/>
                    <a:lumOff val="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Arial" charset="0"/>
              </a:rPr>
              <a:t>3000</a:t>
            </a:r>
          </a:p>
        </p:txBody>
      </p:sp>
      <p:sp>
        <p:nvSpPr>
          <p:cNvPr id="280072" name="AutoShape 520">
            <a:hlinkClick r:id="rId17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904875" y="4041775"/>
            <a:ext cx="1435100" cy="900113"/>
          </a:xfrm>
          <a:prstGeom prst="actionButtonBlank">
            <a:avLst/>
          </a:prstGeom>
          <a:solidFill>
            <a:srgbClr val="FFFF66"/>
          </a:solidFill>
          <a:ln w="12700">
            <a:solidFill>
              <a:schemeClr val="bg1"/>
            </a:solidFill>
            <a:miter lim="800000"/>
            <a:headEnd/>
            <a:tailEnd/>
          </a:ln>
          <a:scene3d>
            <a:camera prst="orthographicFront"/>
            <a:lightRig rig="threePt" dir="t"/>
          </a:scene3d>
          <a:sp3d>
            <a:bevelT/>
          </a:sp3d>
        </p:spPr>
        <p:txBody>
          <a:bodyPr wrap="none" anchor="ctr"/>
          <a:lstStyle/>
          <a:p>
            <a:pPr algn="ctr">
              <a:defRPr/>
            </a:pPr>
            <a:r>
              <a:rPr lang="cs-CZ" sz="2000" b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accent4">
                    <a:lumMod val="95000"/>
                    <a:lumOff val="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Arial" charset="0"/>
              </a:rPr>
              <a:t>4000</a:t>
            </a:r>
          </a:p>
        </p:txBody>
      </p:sp>
      <p:sp>
        <p:nvSpPr>
          <p:cNvPr id="280073" name="AutoShape 521">
            <a:hlinkClick r:id="rId18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2382838" y="4041775"/>
            <a:ext cx="1435100" cy="900113"/>
          </a:xfrm>
          <a:prstGeom prst="actionButtonBlank">
            <a:avLst/>
          </a:prstGeom>
          <a:solidFill>
            <a:srgbClr val="66FFCC"/>
          </a:solidFill>
          <a:ln w="12700">
            <a:solidFill>
              <a:schemeClr val="bg1"/>
            </a:solidFill>
            <a:miter lim="800000"/>
            <a:headEnd/>
            <a:tailEnd/>
          </a:ln>
          <a:scene3d>
            <a:camera prst="orthographicFront"/>
            <a:lightRig rig="threePt" dir="t"/>
          </a:scene3d>
          <a:sp3d>
            <a:bevelT/>
          </a:sp3d>
        </p:spPr>
        <p:txBody>
          <a:bodyPr wrap="none" anchor="ctr"/>
          <a:lstStyle/>
          <a:p>
            <a:pPr algn="ctr">
              <a:defRPr/>
            </a:pPr>
            <a:r>
              <a:rPr lang="cs-CZ" sz="2000" b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accent4">
                    <a:lumMod val="95000"/>
                    <a:lumOff val="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Arial" charset="0"/>
              </a:rPr>
              <a:t>4000</a:t>
            </a:r>
          </a:p>
        </p:txBody>
      </p:sp>
      <p:sp>
        <p:nvSpPr>
          <p:cNvPr id="280074" name="AutoShape 522">
            <a:hlinkClick r:id="rId19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3856038" y="4041775"/>
            <a:ext cx="1435100" cy="900113"/>
          </a:xfrm>
          <a:prstGeom prst="actionButtonBlank">
            <a:avLst/>
          </a:prstGeom>
          <a:solidFill>
            <a:srgbClr val="FF00FF"/>
          </a:solidFill>
          <a:ln w="12700">
            <a:solidFill>
              <a:schemeClr val="bg1"/>
            </a:solidFill>
            <a:miter lim="800000"/>
            <a:headEnd/>
            <a:tailEnd/>
          </a:ln>
          <a:scene3d>
            <a:camera prst="orthographicFront"/>
            <a:lightRig rig="threePt" dir="t"/>
          </a:scene3d>
          <a:sp3d>
            <a:bevelT/>
          </a:sp3d>
        </p:spPr>
        <p:txBody>
          <a:bodyPr wrap="none" anchor="ctr"/>
          <a:lstStyle/>
          <a:p>
            <a:pPr algn="ctr">
              <a:defRPr/>
            </a:pPr>
            <a:r>
              <a:rPr lang="cs-CZ" sz="2000" b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accent4">
                    <a:lumMod val="95000"/>
                    <a:lumOff val="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Arial" charset="0"/>
              </a:rPr>
              <a:t>4000</a:t>
            </a:r>
          </a:p>
        </p:txBody>
      </p:sp>
      <p:sp>
        <p:nvSpPr>
          <p:cNvPr id="280075" name="AutoShape 523">
            <a:hlinkClick r:id="rId20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5327650" y="4041775"/>
            <a:ext cx="1435100" cy="900113"/>
          </a:xfrm>
          <a:prstGeom prst="actionButtonBlank">
            <a:avLst/>
          </a:prstGeom>
          <a:solidFill>
            <a:schemeClr val="accent6">
              <a:lumMod val="60000"/>
              <a:lumOff val="40000"/>
            </a:schemeClr>
          </a:solidFill>
          <a:ln w="12700">
            <a:solidFill>
              <a:schemeClr val="bg1"/>
            </a:solidFill>
            <a:miter lim="800000"/>
            <a:headEnd/>
            <a:tailEnd/>
          </a:ln>
          <a:scene3d>
            <a:camera prst="orthographicFront"/>
            <a:lightRig rig="threePt" dir="t"/>
          </a:scene3d>
          <a:sp3d>
            <a:bevelT/>
          </a:sp3d>
        </p:spPr>
        <p:txBody>
          <a:bodyPr wrap="none" anchor="ctr"/>
          <a:lstStyle/>
          <a:p>
            <a:pPr algn="ctr">
              <a:defRPr/>
            </a:pPr>
            <a:r>
              <a:rPr lang="cs-CZ" sz="2000" b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accent4">
                    <a:lumMod val="95000"/>
                    <a:lumOff val="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Arial" charset="0"/>
              </a:rPr>
              <a:t>4000</a:t>
            </a:r>
          </a:p>
        </p:txBody>
      </p:sp>
      <p:sp>
        <p:nvSpPr>
          <p:cNvPr id="280076" name="AutoShape 524">
            <a:hlinkClick r:id="rId21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6807200" y="4041775"/>
            <a:ext cx="1435100" cy="900113"/>
          </a:xfrm>
          <a:prstGeom prst="actionButtonBlank">
            <a:avLst/>
          </a:prstGeom>
          <a:solidFill>
            <a:srgbClr val="66FF99"/>
          </a:solidFill>
          <a:ln w="12700">
            <a:solidFill>
              <a:schemeClr val="bg1"/>
            </a:solidFill>
            <a:miter lim="800000"/>
            <a:headEnd/>
            <a:tailEnd/>
          </a:ln>
          <a:scene3d>
            <a:camera prst="orthographicFront"/>
            <a:lightRig rig="threePt" dir="t"/>
          </a:scene3d>
          <a:sp3d>
            <a:bevelT/>
          </a:sp3d>
        </p:spPr>
        <p:txBody>
          <a:bodyPr wrap="none" anchor="ctr"/>
          <a:lstStyle/>
          <a:p>
            <a:pPr algn="ctr">
              <a:defRPr/>
            </a:pPr>
            <a:r>
              <a:rPr lang="cs-CZ" sz="2000" b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accent4">
                    <a:lumMod val="95000"/>
                    <a:lumOff val="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Arial" charset="0"/>
              </a:rPr>
              <a:t>4000</a:t>
            </a:r>
          </a:p>
        </p:txBody>
      </p:sp>
      <p:sp>
        <p:nvSpPr>
          <p:cNvPr id="280077" name="AutoShape 525">
            <a:hlinkClick r:id="rId22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906463" y="4941888"/>
            <a:ext cx="1435100" cy="900112"/>
          </a:xfrm>
          <a:prstGeom prst="actionButtonBlank">
            <a:avLst/>
          </a:prstGeom>
          <a:solidFill>
            <a:srgbClr val="FFFF66"/>
          </a:solidFill>
          <a:ln w="12700">
            <a:solidFill>
              <a:schemeClr val="bg1"/>
            </a:solidFill>
            <a:miter lim="800000"/>
            <a:headEnd/>
            <a:tailEnd/>
          </a:ln>
          <a:scene3d>
            <a:camera prst="orthographicFront"/>
            <a:lightRig rig="threePt" dir="t"/>
          </a:scene3d>
          <a:sp3d>
            <a:bevelT/>
          </a:sp3d>
        </p:spPr>
        <p:txBody>
          <a:bodyPr wrap="none" anchor="ctr"/>
          <a:lstStyle/>
          <a:p>
            <a:pPr algn="ctr">
              <a:defRPr/>
            </a:pPr>
            <a:r>
              <a:rPr lang="cs-CZ" sz="2000" b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accent4">
                    <a:lumMod val="95000"/>
                    <a:lumOff val="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Arial" charset="0"/>
              </a:rPr>
              <a:t>5000</a:t>
            </a:r>
          </a:p>
        </p:txBody>
      </p:sp>
      <p:sp>
        <p:nvSpPr>
          <p:cNvPr id="280078" name="AutoShape 526">
            <a:hlinkClick r:id="rId23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2384425" y="4941888"/>
            <a:ext cx="1435100" cy="900112"/>
          </a:xfrm>
          <a:prstGeom prst="actionButtonBlank">
            <a:avLst/>
          </a:prstGeom>
          <a:solidFill>
            <a:srgbClr val="66FFCC"/>
          </a:solidFill>
          <a:ln w="12700">
            <a:solidFill>
              <a:schemeClr val="bg1"/>
            </a:solidFill>
            <a:miter lim="800000"/>
            <a:headEnd/>
            <a:tailEnd/>
          </a:ln>
          <a:scene3d>
            <a:camera prst="orthographicFront"/>
            <a:lightRig rig="threePt" dir="t"/>
          </a:scene3d>
          <a:sp3d>
            <a:bevelT/>
          </a:sp3d>
        </p:spPr>
        <p:txBody>
          <a:bodyPr wrap="none" anchor="ctr"/>
          <a:lstStyle/>
          <a:p>
            <a:pPr algn="ctr">
              <a:defRPr/>
            </a:pPr>
            <a:r>
              <a:rPr lang="cs-CZ" sz="2000" b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accent4">
                    <a:lumMod val="95000"/>
                    <a:lumOff val="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Arial" charset="0"/>
              </a:rPr>
              <a:t>5000</a:t>
            </a:r>
          </a:p>
        </p:txBody>
      </p:sp>
      <p:sp>
        <p:nvSpPr>
          <p:cNvPr id="280079" name="AutoShape 527">
            <a:hlinkClick r:id="rId24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3878622" y="4941888"/>
            <a:ext cx="1435100" cy="900112"/>
          </a:xfrm>
          <a:prstGeom prst="actionButtonBlank">
            <a:avLst/>
          </a:prstGeom>
          <a:solidFill>
            <a:srgbClr val="FF00FF"/>
          </a:solidFill>
          <a:ln w="12700">
            <a:solidFill>
              <a:schemeClr val="bg1"/>
            </a:solidFill>
            <a:miter lim="800000"/>
            <a:headEnd/>
            <a:tailEnd/>
          </a:ln>
          <a:scene3d>
            <a:camera prst="orthographicFront"/>
            <a:lightRig rig="threePt" dir="t"/>
          </a:scene3d>
          <a:sp3d>
            <a:bevelT/>
          </a:sp3d>
        </p:spPr>
        <p:txBody>
          <a:bodyPr wrap="none" anchor="ctr"/>
          <a:lstStyle/>
          <a:p>
            <a:pPr algn="ctr">
              <a:defRPr/>
            </a:pPr>
            <a:r>
              <a:rPr lang="cs-CZ" sz="2000" b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accent4">
                    <a:lumMod val="95000"/>
                    <a:lumOff val="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Arial" charset="0"/>
              </a:rPr>
              <a:t>5000</a:t>
            </a:r>
          </a:p>
        </p:txBody>
      </p:sp>
      <p:sp>
        <p:nvSpPr>
          <p:cNvPr id="280080" name="AutoShape 528">
            <a:hlinkClick r:id="rId25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5329238" y="4941888"/>
            <a:ext cx="1435100" cy="900112"/>
          </a:xfrm>
          <a:prstGeom prst="actionButtonBlank">
            <a:avLst/>
          </a:prstGeom>
          <a:solidFill>
            <a:schemeClr val="accent6">
              <a:lumMod val="60000"/>
              <a:lumOff val="40000"/>
            </a:schemeClr>
          </a:solidFill>
          <a:ln w="12700">
            <a:solidFill>
              <a:schemeClr val="bg1"/>
            </a:solidFill>
            <a:miter lim="800000"/>
            <a:headEnd/>
            <a:tailEnd/>
          </a:ln>
          <a:scene3d>
            <a:camera prst="orthographicFront"/>
            <a:lightRig rig="threePt" dir="t"/>
          </a:scene3d>
          <a:sp3d>
            <a:bevelT/>
          </a:sp3d>
        </p:spPr>
        <p:txBody>
          <a:bodyPr wrap="none" anchor="ctr"/>
          <a:lstStyle/>
          <a:p>
            <a:pPr algn="ctr">
              <a:defRPr/>
            </a:pPr>
            <a:r>
              <a:rPr lang="cs-CZ" sz="2000" b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accent4">
                    <a:lumMod val="95000"/>
                    <a:lumOff val="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Arial" charset="0"/>
              </a:rPr>
              <a:t>5000</a:t>
            </a:r>
          </a:p>
        </p:txBody>
      </p:sp>
      <p:sp>
        <p:nvSpPr>
          <p:cNvPr id="280081" name="AutoShape 529">
            <a:hlinkClick r:id="rId26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6808788" y="4941888"/>
            <a:ext cx="1435100" cy="900112"/>
          </a:xfrm>
          <a:prstGeom prst="actionButtonBlank">
            <a:avLst/>
          </a:prstGeom>
          <a:solidFill>
            <a:srgbClr val="66FF99"/>
          </a:solidFill>
          <a:ln w="12700">
            <a:solidFill>
              <a:schemeClr val="bg1"/>
            </a:solidFill>
            <a:miter lim="800000"/>
            <a:headEnd/>
            <a:tailEnd/>
          </a:ln>
          <a:scene3d>
            <a:camera prst="orthographicFront"/>
            <a:lightRig rig="threePt" dir="t"/>
          </a:scene3d>
          <a:sp3d>
            <a:bevelT/>
          </a:sp3d>
        </p:spPr>
        <p:txBody>
          <a:bodyPr wrap="none" anchor="ctr"/>
          <a:lstStyle/>
          <a:p>
            <a:pPr algn="ctr">
              <a:defRPr/>
            </a:pPr>
            <a:r>
              <a:rPr lang="cs-CZ" sz="2000" b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accent4">
                    <a:lumMod val="95000"/>
                    <a:lumOff val="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Arial" charset="0"/>
              </a:rPr>
              <a:t>5000</a:t>
            </a:r>
          </a:p>
        </p:txBody>
      </p:sp>
      <p:sp>
        <p:nvSpPr>
          <p:cNvPr id="280082" name="AutoShape 530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904875" y="404813"/>
            <a:ext cx="1435100" cy="900112"/>
          </a:xfrm>
          <a:prstGeom prst="actionButtonBlank">
            <a:avLst/>
          </a:prstGeom>
          <a:solidFill>
            <a:srgbClr val="FFFF66"/>
          </a:solidFill>
          <a:ln w="12700">
            <a:solidFill>
              <a:schemeClr val="bg1"/>
            </a:solidFill>
            <a:miter lim="800000"/>
            <a:headEnd/>
            <a:tailEnd/>
          </a:ln>
          <a:scene3d>
            <a:camera prst="orthographicFront"/>
            <a:lightRig rig="threePt" dir="t"/>
          </a:scene3d>
          <a:sp3d>
            <a:bevelT/>
          </a:sp3d>
        </p:spPr>
        <p:txBody>
          <a:bodyPr wrap="none" anchor="ctr"/>
          <a:lstStyle/>
          <a:p>
            <a:pPr algn="ctr">
              <a:defRPr/>
            </a:pPr>
            <a:endParaRPr lang="cs-CZ" sz="2000" b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accent4">
                  <a:lumMod val="95000"/>
                  <a:lumOff val="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  <a:latin typeface="Arial" charset="0"/>
            </a:endParaRPr>
          </a:p>
          <a:p>
            <a:pPr algn="ctr">
              <a:defRPr/>
            </a:pPr>
            <a:r>
              <a:rPr lang="cs-CZ" sz="2000" b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accent4">
                    <a:lumMod val="95000"/>
                    <a:lumOff val="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Arial" charset="0"/>
              </a:rPr>
              <a:t>Práce a</a:t>
            </a:r>
          </a:p>
          <a:p>
            <a:pPr algn="ctr">
              <a:defRPr/>
            </a:pPr>
            <a:r>
              <a:rPr lang="cs-CZ" sz="2000" b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accent4">
                    <a:lumMod val="95000"/>
                    <a:lumOff val="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Arial" charset="0"/>
              </a:rPr>
              <a:t> výkon</a:t>
            </a:r>
          </a:p>
          <a:p>
            <a:pPr algn="ctr">
              <a:defRPr/>
            </a:pPr>
            <a:endParaRPr lang="cs-CZ" sz="2000" b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accent4">
                  <a:lumMod val="95000"/>
                  <a:lumOff val="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  <a:latin typeface="Arial" charset="0"/>
            </a:endParaRPr>
          </a:p>
        </p:txBody>
      </p:sp>
      <p:sp>
        <p:nvSpPr>
          <p:cNvPr id="280083" name="AutoShape 531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2382838" y="404813"/>
            <a:ext cx="1435100" cy="900112"/>
          </a:xfrm>
          <a:prstGeom prst="actionButtonBlank">
            <a:avLst/>
          </a:prstGeom>
          <a:solidFill>
            <a:srgbClr val="66FFCC"/>
          </a:solidFill>
          <a:ln w="12700">
            <a:solidFill>
              <a:schemeClr val="bg1"/>
            </a:solidFill>
            <a:miter lim="800000"/>
            <a:headEnd/>
            <a:tailEnd/>
          </a:ln>
          <a:scene3d>
            <a:camera prst="orthographicFront"/>
            <a:lightRig rig="threePt" dir="t"/>
          </a:scene3d>
          <a:sp3d>
            <a:bevelT/>
          </a:sp3d>
        </p:spPr>
        <p:txBody>
          <a:bodyPr wrap="none" anchor="ctr"/>
          <a:lstStyle/>
          <a:p>
            <a:pPr algn="ctr">
              <a:defRPr/>
            </a:pPr>
            <a:r>
              <a:rPr lang="cs-CZ" sz="2000" b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accent4">
                    <a:lumMod val="95000"/>
                    <a:lumOff val="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Arial" charset="0"/>
              </a:rPr>
              <a:t>Teplo</a:t>
            </a:r>
          </a:p>
        </p:txBody>
      </p:sp>
      <p:sp>
        <p:nvSpPr>
          <p:cNvPr id="280084" name="AutoShape 532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3856038" y="404813"/>
            <a:ext cx="1435100" cy="900112"/>
          </a:xfrm>
          <a:prstGeom prst="actionButtonBlank">
            <a:avLst/>
          </a:prstGeom>
          <a:solidFill>
            <a:srgbClr val="FF00FF"/>
          </a:solidFill>
          <a:ln w="12700">
            <a:solidFill>
              <a:schemeClr val="bg1"/>
            </a:solidFill>
            <a:miter lim="800000"/>
            <a:headEnd/>
            <a:tailEnd/>
          </a:ln>
          <a:scene3d>
            <a:camera prst="orthographicFront"/>
            <a:lightRig rig="threePt" dir="t"/>
          </a:scene3d>
          <a:sp3d>
            <a:bevelT/>
          </a:sp3d>
        </p:spPr>
        <p:txBody>
          <a:bodyPr wrap="none" anchor="ctr"/>
          <a:lstStyle/>
          <a:p>
            <a:pPr algn="ctr">
              <a:defRPr/>
            </a:pPr>
            <a:r>
              <a:rPr lang="cs-CZ" sz="2000" b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accent4">
                    <a:lumMod val="95000"/>
                    <a:lumOff val="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Arial" charset="0"/>
              </a:rPr>
              <a:t>Změny </a:t>
            </a:r>
          </a:p>
          <a:p>
            <a:pPr algn="ctr">
              <a:defRPr/>
            </a:pPr>
            <a:r>
              <a:rPr lang="cs-CZ" sz="2000" b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accent4">
                    <a:lumMod val="95000"/>
                    <a:lumOff val="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Arial" charset="0"/>
              </a:rPr>
              <a:t>skupenství</a:t>
            </a:r>
          </a:p>
        </p:txBody>
      </p:sp>
      <p:sp>
        <p:nvSpPr>
          <p:cNvPr id="280085" name="AutoShape 533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5327650" y="404813"/>
            <a:ext cx="1435100" cy="900112"/>
          </a:xfrm>
          <a:prstGeom prst="actionButtonBlank">
            <a:avLst/>
          </a:prstGeom>
          <a:solidFill>
            <a:schemeClr val="accent6">
              <a:lumMod val="60000"/>
              <a:lumOff val="40000"/>
            </a:schemeClr>
          </a:solidFill>
          <a:ln w="12700">
            <a:solidFill>
              <a:schemeClr val="bg1"/>
            </a:solidFill>
            <a:miter lim="800000"/>
            <a:headEnd/>
            <a:tailEnd/>
          </a:ln>
          <a:scene3d>
            <a:camera prst="orthographicFront"/>
            <a:lightRig rig="threePt" dir="t"/>
          </a:scene3d>
          <a:sp3d>
            <a:bevelT/>
          </a:sp3d>
        </p:spPr>
        <p:txBody>
          <a:bodyPr wrap="none" anchor="ctr"/>
          <a:lstStyle/>
          <a:p>
            <a:pPr algn="ctr">
              <a:defRPr/>
            </a:pPr>
            <a:r>
              <a:rPr lang="cs-CZ" sz="2000" b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accent4">
                    <a:lumMod val="95000"/>
                    <a:lumOff val="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Arial" charset="0"/>
              </a:rPr>
              <a:t>Složení </a:t>
            </a:r>
          </a:p>
          <a:p>
            <a:pPr algn="ctr">
              <a:defRPr/>
            </a:pPr>
            <a:r>
              <a:rPr lang="cs-CZ" sz="2000" b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accent4">
                    <a:lumMod val="95000"/>
                    <a:lumOff val="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Arial" charset="0"/>
              </a:rPr>
              <a:t>látek</a:t>
            </a:r>
          </a:p>
        </p:txBody>
      </p:sp>
      <p:sp>
        <p:nvSpPr>
          <p:cNvPr id="280086" name="AutoShape 534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6807200" y="404813"/>
            <a:ext cx="1435100" cy="900112"/>
          </a:xfrm>
          <a:prstGeom prst="actionButtonBlank">
            <a:avLst/>
          </a:prstGeom>
          <a:solidFill>
            <a:srgbClr val="66FF99"/>
          </a:solidFill>
          <a:ln w="12700">
            <a:solidFill>
              <a:schemeClr val="bg1"/>
            </a:solidFill>
            <a:miter lim="800000"/>
            <a:headEnd/>
            <a:tailEnd/>
          </a:ln>
          <a:scene3d>
            <a:camera prst="orthographicFront"/>
            <a:lightRig rig="threePt" dir="t"/>
          </a:scene3d>
          <a:sp3d>
            <a:bevelT/>
          </a:sp3d>
        </p:spPr>
        <p:txBody>
          <a:bodyPr wrap="none" anchor="ctr"/>
          <a:lstStyle/>
          <a:p>
            <a:pPr algn="ctr">
              <a:defRPr/>
            </a:pPr>
            <a:r>
              <a:rPr lang="cs-CZ" sz="2000" b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accent4">
                    <a:lumMod val="95000"/>
                    <a:lumOff val="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Arial" charset="0"/>
              </a:rPr>
              <a:t>Elektrický</a:t>
            </a:r>
          </a:p>
          <a:p>
            <a:pPr algn="ctr">
              <a:defRPr/>
            </a:pPr>
            <a:r>
              <a:rPr lang="cs-CZ" sz="2000" b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accent4">
                    <a:lumMod val="95000"/>
                    <a:lumOff val="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Arial" charset="0"/>
              </a:rPr>
              <a:t> obvod</a:t>
            </a:r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 advClick="0">
        <p14:prism isContent="1"/>
      </p:transition>
    </mc:Choice>
    <mc:Fallback>
      <p:transition spd="slow" advClick="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8005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 nodeType="clickPar">
                      <p:stCondLst>
                        <p:cond delay="0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" dur="2000" fill="hold"/>
                                        <p:tgtEl>
                                          <p:spTgt spid="28005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D8D8D8"/>
                                      </p:to>
                                    </p:animClr>
                                    <p:set>
                                      <p:cBhvr>
                                        <p:cTn id="7" dur="2000" fill="hold"/>
                                        <p:tgtEl>
                                          <p:spTgt spid="28005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" dur="2000" fill="hold"/>
                                        <p:tgtEl>
                                          <p:spTgt spid="280051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0051"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28005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 nodeType="clickPar">
                      <p:stCondLst>
                        <p:cond delay="0"/>
                      </p:stCondLst>
                      <p:childTnLst>
                        <p:par>
                          <p:cTn id="1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2" presetID="1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3" dur="2000" fill="hold"/>
                                        <p:tgtEl>
                                          <p:spTgt spid="28005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D8D8D8"/>
                                      </p:to>
                                    </p:animClr>
                                    <p:set>
                                      <p:cBhvr>
                                        <p:cTn id="14" dur="2000" fill="hold"/>
                                        <p:tgtEl>
                                          <p:spTgt spid="28005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5" dur="2000" fill="hold"/>
                                        <p:tgtEl>
                                          <p:spTgt spid="28005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0058"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28005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 nodeType="clickPar">
                      <p:stCondLst>
                        <p:cond delay="0"/>
                      </p:stCondLst>
                      <p:childTnLst>
                        <p:par>
                          <p:cTn id="1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0" dur="2000" fill="hold"/>
                                        <p:tgtEl>
                                          <p:spTgt spid="28005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D8D8D8"/>
                                      </p:to>
                                    </p:animClr>
                                    <p:set>
                                      <p:cBhvr>
                                        <p:cTn id="21" dur="2000" fill="hold"/>
                                        <p:tgtEl>
                                          <p:spTgt spid="28005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2" dur="2000" fill="hold"/>
                                        <p:tgtEl>
                                          <p:spTgt spid="28005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0059"/>
                  </p:tgtEl>
                </p:cond>
              </p:nextCondLst>
            </p:seq>
            <p:seq concurrent="1" nextAc="seek">
              <p:cTn id="23" restart="whenNotActive" fill="hold" evtFilter="cancelBubble" nodeType="interactiveSeq">
                <p:stCondLst>
                  <p:cond evt="onClick" delay="0">
                    <p:tgtEl>
                      <p:spTgt spid="28006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" fill="hold" nodeType="clickPar">
                      <p:stCondLst>
                        <p:cond delay="0"/>
                      </p:stCondLst>
                      <p:childTnLst>
                        <p:par>
                          <p:cTn id="2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6" presetID="1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7" dur="2000" fill="hold"/>
                                        <p:tgtEl>
                                          <p:spTgt spid="28006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D8D8D8"/>
                                      </p:to>
                                    </p:animClr>
                                    <p:set>
                                      <p:cBhvr>
                                        <p:cTn id="28" dur="2000" fill="hold"/>
                                        <p:tgtEl>
                                          <p:spTgt spid="28006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9" dur="2000" fill="hold"/>
                                        <p:tgtEl>
                                          <p:spTgt spid="28006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0060"/>
                  </p:tgtEl>
                </p:cond>
              </p:nextCondLst>
            </p:seq>
            <p:seq concurrent="1" nextAc="seek">
              <p:cTn id="30" restart="whenNotActive" fill="hold" evtFilter="cancelBubble" nodeType="interactiveSeq">
                <p:stCondLst>
                  <p:cond evt="onClick" delay="0">
                    <p:tgtEl>
                      <p:spTgt spid="28006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1" fill="hold" nodeType="clickPar">
                      <p:stCondLst>
                        <p:cond delay="0"/>
                      </p:stCondLst>
                      <p:childTnLst>
                        <p:par>
                          <p:cTn id="3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34" dur="2000" fill="hold"/>
                                        <p:tgtEl>
                                          <p:spTgt spid="28006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D8D8D8"/>
                                      </p:to>
                                    </p:animClr>
                                    <p:set>
                                      <p:cBhvr>
                                        <p:cTn id="35" dur="2000" fill="hold"/>
                                        <p:tgtEl>
                                          <p:spTgt spid="28006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6" dur="2000" fill="hold"/>
                                        <p:tgtEl>
                                          <p:spTgt spid="280061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0061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28006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 nodeType="clickPar">
                      <p:stCondLst>
                        <p:cond delay="0"/>
                      </p:stCondLst>
                      <p:childTnLst>
                        <p:par>
                          <p:cTn id="3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0" presetID="1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41" dur="2000" fill="hold"/>
                                        <p:tgtEl>
                                          <p:spTgt spid="28006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D8D8D8"/>
                                      </p:to>
                                    </p:animClr>
                                    <p:set>
                                      <p:cBhvr>
                                        <p:cTn id="42" dur="2000" fill="hold"/>
                                        <p:tgtEl>
                                          <p:spTgt spid="28006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3" dur="2000" fill="hold"/>
                                        <p:tgtEl>
                                          <p:spTgt spid="28006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0062"/>
                  </p:tgtEl>
                </p:cond>
              </p:nextCondLst>
            </p:seq>
            <p:seq concurrent="1" nextAc="seek">
              <p:cTn id="44" restart="whenNotActive" fill="hold" evtFilter="cancelBubble" nodeType="interactiveSeq">
                <p:stCondLst>
                  <p:cond evt="onClick" delay="0">
                    <p:tgtEl>
                      <p:spTgt spid="28006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5" fill="hold" nodeType="clickPar">
                      <p:stCondLst>
                        <p:cond delay="0"/>
                      </p:stCondLst>
                      <p:childTnLst>
                        <p:par>
                          <p:cTn id="4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7" presetID="1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48" dur="2000" fill="hold"/>
                                        <p:tgtEl>
                                          <p:spTgt spid="28006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D8D8D8"/>
                                      </p:to>
                                    </p:animClr>
                                    <p:set>
                                      <p:cBhvr>
                                        <p:cTn id="49" dur="2000" fill="hold"/>
                                        <p:tgtEl>
                                          <p:spTgt spid="28006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0" dur="2000" fill="hold"/>
                                        <p:tgtEl>
                                          <p:spTgt spid="28006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0063"/>
                  </p:tgtEl>
                </p:cond>
              </p:nextCondLst>
            </p:seq>
            <p:seq concurrent="1" nextAc="seek">
              <p:cTn id="51" restart="whenNotActive" fill="hold" evtFilter="cancelBubble" nodeType="interactiveSeq">
                <p:stCondLst>
                  <p:cond evt="onClick" delay="0">
                    <p:tgtEl>
                      <p:spTgt spid="28006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2" fill="hold" nodeType="clickPar">
                      <p:stCondLst>
                        <p:cond delay="0"/>
                      </p:stCondLst>
                      <p:childTnLst>
                        <p:par>
                          <p:cTn id="53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4" presetID="1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55" dur="2000" fill="hold"/>
                                        <p:tgtEl>
                                          <p:spTgt spid="28006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D8D8D8"/>
                                      </p:to>
                                    </p:animClr>
                                    <p:set>
                                      <p:cBhvr>
                                        <p:cTn id="56" dur="2000" fill="hold"/>
                                        <p:tgtEl>
                                          <p:spTgt spid="28006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7" dur="2000" fill="hold"/>
                                        <p:tgtEl>
                                          <p:spTgt spid="28006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0064"/>
                  </p:tgtEl>
                </p:cond>
              </p:nextCondLst>
            </p:seq>
            <p:seq concurrent="1" nextAc="seek">
              <p:cTn id="58" restart="whenNotActive" fill="hold" evtFilter="cancelBubble" nodeType="interactiveSeq">
                <p:stCondLst>
                  <p:cond evt="onClick" delay="0">
                    <p:tgtEl>
                      <p:spTgt spid="28006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9" fill="hold" nodeType="clickPar">
                      <p:stCondLst>
                        <p:cond delay="0"/>
                      </p:stCondLst>
                      <p:childTnLst>
                        <p:par>
                          <p:cTn id="6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61" presetID="1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2" dur="2000" fill="hold"/>
                                        <p:tgtEl>
                                          <p:spTgt spid="28006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D8D8D8"/>
                                      </p:to>
                                    </p:animClr>
                                    <p:set>
                                      <p:cBhvr>
                                        <p:cTn id="63" dur="2000" fill="hold"/>
                                        <p:tgtEl>
                                          <p:spTgt spid="28006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64" dur="2000" fill="hold"/>
                                        <p:tgtEl>
                                          <p:spTgt spid="28006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0065"/>
                  </p:tgtEl>
                </p:cond>
              </p:nextCondLst>
            </p:seq>
            <p:seq concurrent="1" nextAc="seek">
              <p:cTn id="65" restart="whenNotActive" fill="hold" evtFilter="cancelBubble" nodeType="interactiveSeq">
                <p:stCondLst>
                  <p:cond evt="onClick" delay="0">
                    <p:tgtEl>
                      <p:spTgt spid="28006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6" fill="hold" nodeType="clickPar">
                      <p:stCondLst>
                        <p:cond delay="0"/>
                      </p:stCondLst>
                      <p:childTnLst>
                        <p:par>
                          <p:cTn id="67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68" presetID="1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9" dur="2000" fill="hold"/>
                                        <p:tgtEl>
                                          <p:spTgt spid="28006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D8D8D8"/>
                                      </p:to>
                                    </p:animClr>
                                    <p:set>
                                      <p:cBhvr>
                                        <p:cTn id="70" dur="2000" fill="hold"/>
                                        <p:tgtEl>
                                          <p:spTgt spid="28006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71" dur="2000" fill="hold"/>
                                        <p:tgtEl>
                                          <p:spTgt spid="28006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0066"/>
                  </p:tgtEl>
                </p:cond>
              </p:nextCondLst>
            </p:seq>
            <p:seq concurrent="1" nextAc="seek">
              <p:cTn id="72" restart="whenNotActive" fill="hold" evtFilter="cancelBubble" nodeType="interactiveSeq">
                <p:stCondLst>
                  <p:cond evt="onClick" delay="0">
                    <p:tgtEl>
                      <p:spTgt spid="28006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3" fill="hold" nodeType="clickPar">
                      <p:stCondLst>
                        <p:cond delay="0"/>
                      </p:stCondLst>
                      <p:childTnLst>
                        <p:par>
                          <p:cTn id="7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75" presetID="1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76" dur="2000" fill="hold"/>
                                        <p:tgtEl>
                                          <p:spTgt spid="28006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D8D8D8"/>
                                      </p:to>
                                    </p:animClr>
                                    <p:set>
                                      <p:cBhvr>
                                        <p:cTn id="77" dur="2000" fill="hold"/>
                                        <p:tgtEl>
                                          <p:spTgt spid="28006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78" dur="2000" fill="hold"/>
                                        <p:tgtEl>
                                          <p:spTgt spid="28006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0067"/>
                  </p:tgtEl>
                </p:cond>
              </p:nextCondLst>
            </p:seq>
            <p:seq concurrent="1" nextAc="seek">
              <p:cTn id="79" restart="whenNotActive" fill="hold" evtFilter="cancelBubble" nodeType="interactiveSeq">
                <p:stCondLst>
                  <p:cond evt="onClick" delay="0">
                    <p:tgtEl>
                      <p:spTgt spid="28006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0" fill="hold" nodeType="clickPar">
                      <p:stCondLst>
                        <p:cond delay="0"/>
                      </p:stCondLst>
                      <p:childTnLst>
                        <p:par>
                          <p:cTn id="8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82" presetID="1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83" dur="2000" fill="hold"/>
                                        <p:tgtEl>
                                          <p:spTgt spid="28006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D8D8D8"/>
                                      </p:to>
                                    </p:animClr>
                                    <p:set>
                                      <p:cBhvr>
                                        <p:cTn id="84" dur="2000" fill="hold"/>
                                        <p:tgtEl>
                                          <p:spTgt spid="28006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5" dur="2000" fill="hold"/>
                                        <p:tgtEl>
                                          <p:spTgt spid="28006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0068"/>
                  </p:tgtEl>
                </p:cond>
              </p:nextCondLst>
            </p:seq>
            <p:seq concurrent="1" nextAc="seek">
              <p:cTn id="86" restart="whenNotActive" fill="hold" evtFilter="cancelBubble" nodeType="interactiveSeq">
                <p:stCondLst>
                  <p:cond evt="onClick" delay="0">
                    <p:tgtEl>
                      <p:spTgt spid="28006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7" fill="hold" nodeType="clickPar">
                      <p:stCondLst>
                        <p:cond delay="0"/>
                      </p:stCondLst>
                      <p:childTnLst>
                        <p:par>
                          <p:cTn id="8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89" presetID="1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90" dur="2000" fill="hold"/>
                                        <p:tgtEl>
                                          <p:spTgt spid="28006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D8D8D8"/>
                                      </p:to>
                                    </p:animClr>
                                    <p:set>
                                      <p:cBhvr>
                                        <p:cTn id="91" dur="2000" fill="hold"/>
                                        <p:tgtEl>
                                          <p:spTgt spid="28006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92" dur="2000" fill="hold"/>
                                        <p:tgtEl>
                                          <p:spTgt spid="28006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0069"/>
                  </p:tgtEl>
                </p:cond>
              </p:nextCondLst>
            </p:seq>
            <p:seq concurrent="1" nextAc="seek">
              <p:cTn id="93" restart="whenNotActive" fill="hold" evtFilter="cancelBubble" nodeType="interactiveSeq">
                <p:stCondLst>
                  <p:cond evt="onClick" delay="0">
                    <p:tgtEl>
                      <p:spTgt spid="28007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4" fill="hold" nodeType="clickPar">
                      <p:stCondLst>
                        <p:cond delay="0"/>
                      </p:stCondLst>
                      <p:childTnLst>
                        <p:par>
                          <p:cTn id="9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6" presetID="1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97" dur="2000" fill="hold"/>
                                        <p:tgtEl>
                                          <p:spTgt spid="28007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D8D8D8"/>
                                      </p:to>
                                    </p:animClr>
                                    <p:set>
                                      <p:cBhvr>
                                        <p:cTn id="98" dur="2000" fill="hold"/>
                                        <p:tgtEl>
                                          <p:spTgt spid="28007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99" dur="2000" fill="hold"/>
                                        <p:tgtEl>
                                          <p:spTgt spid="28007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0070"/>
                  </p:tgtEl>
                </p:cond>
              </p:nextCondLst>
            </p:seq>
            <p:seq concurrent="1" nextAc="seek">
              <p:cTn id="100" restart="whenNotActive" fill="hold" evtFilter="cancelBubble" nodeType="interactiveSeq">
                <p:stCondLst>
                  <p:cond evt="onClick" delay="0">
                    <p:tgtEl>
                      <p:spTgt spid="28007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1" fill="hold" nodeType="clickPar">
                      <p:stCondLst>
                        <p:cond delay="0"/>
                      </p:stCondLst>
                      <p:childTnLst>
                        <p:par>
                          <p:cTn id="10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3" presetID="1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04" dur="2000" fill="hold"/>
                                        <p:tgtEl>
                                          <p:spTgt spid="28007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D8D8D8"/>
                                      </p:to>
                                    </p:animClr>
                                    <p:set>
                                      <p:cBhvr>
                                        <p:cTn id="105" dur="2000" fill="hold"/>
                                        <p:tgtEl>
                                          <p:spTgt spid="28007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06" dur="2000" fill="hold"/>
                                        <p:tgtEl>
                                          <p:spTgt spid="280071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0071"/>
                  </p:tgtEl>
                </p:cond>
              </p:nextCondLst>
            </p:seq>
            <p:seq concurrent="1" nextAc="seek">
              <p:cTn id="107" restart="whenNotActive" fill="hold" evtFilter="cancelBubble" nodeType="interactiveSeq">
                <p:stCondLst>
                  <p:cond evt="onClick" delay="0">
                    <p:tgtEl>
                      <p:spTgt spid="28007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8" fill="hold" nodeType="clickPar">
                      <p:stCondLst>
                        <p:cond delay="0"/>
                      </p:stCondLst>
                      <p:childTnLst>
                        <p:par>
                          <p:cTn id="10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0" presetID="1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11" dur="2000" fill="hold"/>
                                        <p:tgtEl>
                                          <p:spTgt spid="28007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D8D8D8"/>
                                      </p:to>
                                    </p:animClr>
                                    <p:set>
                                      <p:cBhvr>
                                        <p:cTn id="112" dur="2000" fill="hold"/>
                                        <p:tgtEl>
                                          <p:spTgt spid="28007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13" dur="2000" fill="hold"/>
                                        <p:tgtEl>
                                          <p:spTgt spid="28007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0072"/>
                  </p:tgtEl>
                </p:cond>
              </p:nextCondLst>
            </p:seq>
            <p:seq concurrent="1" nextAc="seek">
              <p:cTn id="114" restart="whenNotActive" fill="hold" evtFilter="cancelBubble" nodeType="interactiveSeq">
                <p:stCondLst>
                  <p:cond evt="onClick" delay="0">
                    <p:tgtEl>
                      <p:spTgt spid="28007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5" fill="hold" nodeType="clickPar">
                      <p:stCondLst>
                        <p:cond delay="0"/>
                      </p:stCondLst>
                      <p:childTnLst>
                        <p:par>
                          <p:cTn id="1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7" presetID="1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18" dur="2000" fill="hold"/>
                                        <p:tgtEl>
                                          <p:spTgt spid="28007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D8D8D8"/>
                                      </p:to>
                                    </p:animClr>
                                    <p:set>
                                      <p:cBhvr>
                                        <p:cTn id="119" dur="2000" fill="hold"/>
                                        <p:tgtEl>
                                          <p:spTgt spid="28007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20" dur="2000" fill="hold"/>
                                        <p:tgtEl>
                                          <p:spTgt spid="28007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0073"/>
                  </p:tgtEl>
                </p:cond>
              </p:nextCondLst>
            </p:seq>
            <p:seq concurrent="1" nextAc="seek">
              <p:cTn id="121" restart="whenNotActive" fill="hold" evtFilter="cancelBubble" nodeType="interactiveSeq">
                <p:stCondLst>
                  <p:cond evt="onClick" delay="0">
                    <p:tgtEl>
                      <p:spTgt spid="28007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2" fill="hold" nodeType="clickPar">
                      <p:stCondLst>
                        <p:cond delay="0"/>
                      </p:stCondLst>
                      <p:childTnLst>
                        <p:par>
                          <p:cTn id="123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24" presetID="1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25" dur="2000" fill="hold"/>
                                        <p:tgtEl>
                                          <p:spTgt spid="28007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D8D8D8"/>
                                      </p:to>
                                    </p:animClr>
                                    <p:set>
                                      <p:cBhvr>
                                        <p:cTn id="126" dur="2000" fill="hold"/>
                                        <p:tgtEl>
                                          <p:spTgt spid="28007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27" dur="2000" fill="hold"/>
                                        <p:tgtEl>
                                          <p:spTgt spid="28007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0074"/>
                  </p:tgtEl>
                </p:cond>
              </p:nextCondLst>
            </p:seq>
            <p:seq concurrent="1" nextAc="seek">
              <p:cTn id="128" restart="whenNotActive" fill="hold" evtFilter="cancelBubble" nodeType="interactiveSeq">
                <p:stCondLst>
                  <p:cond evt="onClick" delay="0">
                    <p:tgtEl>
                      <p:spTgt spid="28007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9" fill="hold" nodeType="clickPar">
                      <p:stCondLst>
                        <p:cond delay="0"/>
                      </p:stCondLst>
                      <p:childTnLst>
                        <p:par>
                          <p:cTn id="13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1" presetID="1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32" dur="2000" fill="hold"/>
                                        <p:tgtEl>
                                          <p:spTgt spid="28007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D8D8D8"/>
                                      </p:to>
                                    </p:animClr>
                                    <p:set>
                                      <p:cBhvr>
                                        <p:cTn id="133" dur="2000" fill="hold"/>
                                        <p:tgtEl>
                                          <p:spTgt spid="28007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34" dur="2000" fill="hold"/>
                                        <p:tgtEl>
                                          <p:spTgt spid="28007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0075"/>
                  </p:tgtEl>
                </p:cond>
              </p:nextCondLst>
            </p:seq>
            <p:seq concurrent="1" nextAc="seek">
              <p:cTn id="135" restart="whenNotActive" fill="hold" evtFilter="cancelBubble" nodeType="interactiveSeq">
                <p:stCondLst>
                  <p:cond evt="onClick" delay="0">
                    <p:tgtEl>
                      <p:spTgt spid="28007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6" fill="hold" nodeType="clickPar">
                      <p:stCondLst>
                        <p:cond delay="0"/>
                      </p:stCondLst>
                      <p:childTnLst>
                        <p:par>
                          <p:cTn id="137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8" presetID="1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39" dur="2000" fill="hold"/>
                                        <p:tgtEl>
                                          <p:spTgt spid="28007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D8D8D8"/>
                                      </p:to>
                                    </p:animClr>
                                    <p:set>
                                      <p:cBhvr>
                                        <p:cTn id="140" dur="2000" fill="hold"/>
                                        <p:tgtEl>
                                          <p:spTgt spid="28007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41" dur="2000" fill="hold"/>
                                        <p:tgtEl>
                                          <p:spTgt spid="28007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0076"/>
                  </p:tgtEl>
                </p:cond>
              </p:nextCondLst>
            </p:seq>
            <p:seq concurrent="1" nextAc="seek">
              <p:cTn id="142" restart="whenNotActive" fill="hold" evtFilter="cancelBubble" nodeType="interactiveSeq">
                <p:stCondLst>
                  <p:cond evt="onClick" delay="0">
                    <p:tgtEl>
                      <p:spTgt spid="28007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3" fill="hold" nodeType="clickPar">
                      <p:stCondLst>
                        <p:cond delay="0"/>
                      </p:stCondLst>
                      <p:childTnLst>
                        <p:par>
                          <p:cTn id="14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45" presetID="1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46" dur="2000" fill="hold"/>
                                        <p:tgtEl>
                                          <p:spTgt spid="28007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D8D8D8"/>
                                      </p:to>
                                    </p:animClr>
                                    <p:set>
                                      <p:cBhvr>
                                        <p:cTn id="147" dur="2000" fill="hold"/>
                                        <p:tgtEl>
                                          <p:spTgt spid="28007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48" dur="2000" fill="hold"/>
                                        <p:tgtEl>
                                          <p:spTgt spid="28007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0077"/>
                  </p:tgtEl>
                </p:cond>
              </p:nextCondLst>
            </p:seq>
            <p:seq concurrent="1" nextAc="seek">
              <p:cTn id="149" restart="whenNotActive" fill="hold" evtFilter="cancelBubble" nodeType="interactiveSeq">
                <p:stCondLst>
                  <p:cond evt="onClick" delay="0">
                    <p:tgtEl>
                      <p:spTgt spid="28007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0" fill="hold" nodeType="clickPar">
                      <p:stCondLst>
                        <p:cond delay="0"/>
                      </p:stCondLst>
                      <p:childTnLst>
                        <p:par>
                          <p:cTn id="15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2" presetID="1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53" dur="2000" fill="hold"/>
                                        <p:tgtEl>
                                          <p:spTgt spid="28007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D8D8D8"/>
                                      </p:to>
                                    </p:animClr>
                                    <p:set>
                                      <p:cBhvr>
                                        <p:cTn id="154" dur="2000" fill="hold"/>
                                        <p:tgtEl>
                                          <p:spTgt spid="28007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55" dur="2000" fill="hold"/>
                                        <p:tgtEl>
                                          <p:spTgt spid="28007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0078"/>
                  </p:tgtEl>
                </p:cond>
              </p:nextCondLst>
            </p:seq>
            <p:seq concurrent="1" nextAc="seek">
              <p:cTn id="156" restart="whenNotActive" fill="hold" evtFilter="cancelBubble" nodeType="interactiveSeq">
                <p:stCondLst>
                  <p:cond evt="onClick" delay="0">
                    <p:tgtEl>
                      <p:spTgt spid="28007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7" fill="hold" nodeType="clickPar">
                      <p:stCondLst>
                        <p:cond delay="0"/>
                      </p:stCondLst>
                      <p:childTnLst>
                        <p:par>
                          <p:cTn id="15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9" presetID="1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60" dur="2000" fill="hold"/>
                                        <p:tgtEl>
                                          <p:spTgt spid="28007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D8D8D8"/>
                                      </p:to>
                                    </p:animClr>
                                    <p:set>
                                      <p:cBhvr>
                                        <p:cTn id="161" dur="2000" fill="hold"/>
                                        <p:tgtEl>
                                          <p:spTgt spid="28007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62" dur="2000" fill="hold"/>
                                        <p:tgtEl>
                                          <p:spTgt spid="28007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0079"/>
                  </p:tgtEl>
                </p:cond>
              </p:nextCondLst>
            </p:seq>
            <p:seq concurrent="1" nextAc="seek">
              <p:cTn id="163" restart="whenNotActive" fill="hold" evtFilter="cancelBubble" nodeType="interactiveSeq">
                <p:stCondLst>
                  <p:cond evt="onClick" delay="0">
                    <p:tgtEl>
                      <p:spTgt spid="28008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64" fill="hold" nodeType="clickPar">
                      <p:stCondLst>
                        <p:cond delay="0"/>
                      </p:stCondLst>
                      <p:childTnLst>
                        <p:par>
                          <p:cTn id="16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66" presetID="1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67" dur="2000" fill="hold"/>
                                        <p:tgtEl>
                                          <p:spTgt spid="28008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D8D8D8"/>
                                      </p:to>
                                    </p:animClr>
                                    <p:set>
                                      <p:cBhvr>
                                        <p:cTn id="168" dur="2000" fill="hold"/>
                                        <p:tgtEl>
                                          <p:spTgt spid="28008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69" dur="2000" fill="hold"/>
                                        <p:tgtEl>
                                          <p:spTgt spid="28008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0080"/>
                  </p:tgtEl>
                </p:cond>
              </p:nextCondLst>
            </p:seq>
            <p:seq concurrent="1" nextAc="seek">
              <p:cTn id="170" restart="whenNotActive" fill="hold" evtFilter="cancelBubble" nodeType="interactiveSeq">
                <p:stCondLst>
                  <p:cond evt="onClick" delay="0">
                    <p:tgtEl>
                      <p:spTgt spid="28008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1" fill="hold" nodeType="clickPar">
                      <p:stCondLst>
                        <p:cond delay="0"/>
                      </p:stCondLst>
                      <p:childTnLst>
                        <p:par>
                          <p:cTn id="17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3" presetID="1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74" dur="2000" fill="hold"/>
                                        <p:tgtEl>
                                          <p:spTgt spid="28008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D8D8D8"/>
                                      </p:to>
                                    </p:animClr>
                                    <p:set>
                                      <p:cBhvr>
                                        <p:cTn id="175" dur="2000" fill="hold"/>
                                        <p:tgtEl>
                                          <p:spTgt spid="28008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76" dur="2000" fill="hold"/>
                                        <p:tgtEl>
                                          <p:spTgt spid="280081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0081"/>
                  </p:tgtEl>
                </p:cond>
              </p:nextCondLst>
            </p:seq>
            <p:seq concurrent="1" nextAc="seek">
              <p:cTn id="177" restart="whenNotActive" fill="hold" evtFilter="cancelBubble" nodeType="interactiveSeq">
                <p:stCondLst>
                  <p:cond evt="onClick" delay="0">
                    <p:tgtEl>
                      <p:spTgt spid="28008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8" fill="hold" nodeType="clickPar">
                      <p:stCondLst>
                        <p:cond delay="0"/>
                      </p:stCondLst>
                      <p:childTnLst>
                        <p:par>
                          <p:cTn id="17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80" presetID="1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81" dur="2000" fill="hold"/>
                                        <p:tgtEl>
                                          <p:spTgt spid="28008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D8D8D8"/>
                                      </p:to>
                                    </p:animClr>
                                    <p:set>
                                      <p:cBhvr>
                                        <p:cTn id="182" dur="2000" fill="hold"/>
                                        <p:tgtEl>
                                          <p:spTgt spid="28008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83" dur="2000" fill="hold"/>
                                        <p:tgtEl>
                                          <p:spTgt spid="28008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0082"/>
                  </p:tgtEl>
                </p:cond>
              </p:nextCondLst>
            </p:seq>
            <p:seq concurrent="1" nextAc="seek">
              <p:cTn id="184" restart="whenNotActive" fill="hold" evtFilter="cancelBubble" nodeType="interactiveSeq">
                <p:stCondLst>
                  <p:cond evt="onClick" delay="0">
                    <p:tgtEl>
                      <p:spTgt spid="28008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5" fill="hold" nodeType="clickPar">
                      <p:stCondLst>
                        <p:cond delay="0"/>
                      </p:stCondLst>
                      <p:childTnLst>
                        <p:par>
                          <p:cTn id="18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87" presetID="1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88" dur="2000" fill="hold"/>
                                        <p:tgtEl>
                                          <p:spTgt spid="28008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D8D8D8"/>
                                      </p:to>
                                    </p:animClr>
                                    <p:set>
                                      <p:cBhvr>
                                        <p:cTn id="189" dur="2000" fill="hold"/>
                                        <p:tgtEl>
                                          <p:spTgt spid="28008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90" dur="2000" fill="hold"/>
                                        <p:tgtEl>
                                          <p:spTgt spid="28008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0083"/>
                  </p:tgtEl>
                </p:cond>
              </p:nextCondLst>
            </p:seq>
            <p:seq concurrent="1" nextAc="seek">
              <p:cTn id="191" restart="whenNotActive" fill="hold" evtFilter="cancelBubble" nodeType="interactiveSeq">
                <p:stCondLst>
                  <p:cond evt="onClick" delay="0">
                    <p:tgtEl>
                      <p:spTgt spid="28008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2" fill="hold" nodeType="clickPar">
                      <p:stCondLst>
                        <p:cond delay="0"/>
                      </p:stCondLst>
                      <p:childTnLst>
                        <p:par>
                          <p:cTn id="193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94" presetID="1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95" dur="2000" fill="hold"/>
                                        <p:tgtEl>
                                          <p:spTgt spid="28008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D8D8D8"/>
                                      </p:to>
                                    </p:animClr>
                                    <p:set>
                                      <p:cBhvr>
                                        <p:cTn id="196" dur="2000" fill="hold"/>
                                        <p:tgtEl>
                                          <p:spTgt spid="28008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97" dur="2000" fill="hold"/>
                                        <p:tgtEl>
                                          <p:spTgt spid="28008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0084"/>
                  </p:tgtEl>
                </p:cond>
              </p:nextCondLst>
            </p:seq>
            <p:seq concurrent="1" nextAc="seek">
              <p:cTn id="198" restart="whenNotActive" fill="hold" evtFilter="cancelBubble" nodeType="interactiveSeq">
                <p:stCondLst>
                  <p:cond evt="onClick" delay="0">
                    <p:tgtEl>
                      <p:spTgt spid="28008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9" fill="hold" nodeType="clickPar">
                      <p:stCondLst>
                        <p:cond delay="0"/>
                      </p:stCondLst>
                      <p:childTnLst>
                        <p:par>
                          <p:cTn id="20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01" presetID="1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02" dur="2000" fill="hold"/>
                                        <p:tgtEl>
                                          <p:spTgt spid="28008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D8D8D8"/>
                                      </p:to>
                                    </p:animClr>
                                    <p:set>
                                      <p:cBhvr>
                                        <p:cTn id="203" dur="2000" fill="hold"/>
                                        <p:tgtEl>
                                          <p:spTgt spid="28008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04" dur="2000" fill="hold"/>
                                        <p:tgtEl>
                                          <p:spTgt spid="28008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0085"/>
                  </p:tgtEl>
                </p:cond>
              </p:nextCondLst>
            </p:seq>
            <p:seq concurrent="1" nextAc="seek">
              <p:cTn id="205" restart="whenNotActive" fill="hold" evtFilter="cancelBubble" nodeType="interactiveSeq">
                <p:stCondLst>
                  <p:cond evt="onClick" delay="0">
                    <p:tgtEl>
                      <p:spTgt spid="28008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06" fill="hold" nodeType="clickPar">
                      <p:stCondLst>
                        <p:cond delay="0"/>
                      </p:stCondLst>
                      <p:childTnLst>
                        <p:par>
                          <p:cTn id="207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08" presetID="1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09" dur="2000" fill="hold"/>
                                        <p:tgtEl>
                                          <p:spTgt spid="28008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D8D8D8"/>
                                      </p:to>
                                    </p:animClr>
                                    <p:set>
                                      <p:cBhvr>
                                        <p:cTn id="210" dur="2000" fill="hold"/>
                                        <p:tgtEl>
                                          <p:spTgt spid="28008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11" dur="2000" fill="hold"/>
                                        <p:tgtEl>
                                          <p:spTgt spid="28008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0086"/>
                  </p:tgtEl>
                </p:cond>
              </p:nextCondLst>
            </p:seq>
          </p:childTnLst>
        </p:cTn>
      </p:par>
    </p:tnLst>
    <p:bldLst>
      <p:bldP spid="280051" grpId="0" animBg="1"/>
      <p:bldP spid="280058" grpId="0" animBg="1"/>
      <p:bldP spid="280059" grpId="0" animBg="1"/>
      <p:bldP spid="280060" grpId="0" animBg="1"/>
      <p:bldP spid="280061" grpId="0" animBg="1"/>
      <p:bldP spid="280062" grpId="0" animBg="1"/>
      <p:bldP spid="280063" grpId="0" animBg="1"/>
      <p:bldP spid="280064" grpId="0" animBg="1"/>
      <p:bldP spid="280065" grpId="0" animBg="1"/>
      <p:bldP spid="280066" grpId="0" animBg="1"/>
      <p:bldP spid="280067" grpId="0" animBg="1"/>
      <p:bldP spid="280068" grpId="0" animBg="1"/>
      <p:bldP spid="280069" grpId="0" animBg="1"/>
      <p:bldP spid="280070" grpId="0" animBg="1"/>
      <p:bldP spid="280071" grpId="0" animBg="1"/>
      <p:bldP spid="280072" grpId="0" animBg="1"/>
      <p:bldP spid="280073" grpId="0" animBg="1"/>
      <p:bldP spid="280074" grpId="0" animBg="1"/>
      <p:bldP spid="280075" grpId="0" animBg="1"/>
      <p:bldP spid="280076" grpId="0" animBg="1"/>
      <p:bldP spid="280077" grpId="0" animBg="1"/>
      <p:bldP spid="280078" grpId="0" animBg="1"/>
      <p:bldP spid="280079" grpId="0" animBg="1"/>
      <p:bldP spid="280080" grpId="0" animBg="1"/>
      <p:bldP spid="280081" grpId="0" animBg="1"/>
      <p:bldP spid="280082" grpId="0" animBg="1"/>
      <p:bldP spid="280083" grpId="0" animBg="1"/>
      <p:bldP spid="280084" grpId="0" animBg="1"/>
      <p:bldP spid="280085" grpId="0" animBg="1"/>
      <p:bldP spid="280086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gradFill flip="none" rotWithShape="1">
          <a:gsLst>
            <a:gs pos="77000">
              <a:srgbClr val="FFFF66"/>
            </a:gs>
            <a:gs pos="100000">
              <a:schemeClr val="bg1">
                <a:shade val="30000"/>
                <a:satMod val="200000"/>
              </a:schemeClr>
            </a:gs>
          </a:gsLst>
          <a:lin ang="27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3"/>
          <p:cNvSpPr>
            <a:spLocks noGrp="1" noChangeArrowheads="1"/>
          </p:cNvSpPr>
          <p:nvPr>
            <p:ph idx="1"/>
          </p:nvPr>
        </p:nvSpPr>
        <p:spPr>
          <a:xfrm>
            <a:off x="0" y="549275"/>
            <a:ext cx="9144000" cy="719138"/>
          </a:xfrm>
        </p:spPr>
        <p:txBody>
          <a:bodyPr/>
          <a:lstStyle/>
          <a:p>
            <a:pPr algn="ctr" eaLnBrk="1" hangingPunct="1">
              <a:lnSpc>
                <a:spcPct val="90000"/>
              </a:lnSpc>
              <a:buFontTx/>
              <a:buNone/>
            </a:pPr>
            <a:r>
              <a:rPr lang="cs-CZ" sz="2800" b="1" dirty="0" smtClean="0"/>
              <a:t>Práce a výkon 1000: </a:t>
            </a:r>
          </a:p>
          <a:p>
            <a:pPr algn="ctr" eaLnBrk="1" hangingPunct="1">
              <a:lnSpc>
                <a:spcPct val="90000"/>
              </a:lnSpc>
              <a:buFontTx/>
              <a:buNone/>
            </a:pPr>
            <a:r>
              <a:rPr lang="cs-CZ" sz="2000" b="1" dirty="0" smtClean="0"/>
              <a:t>Jednotkou práce je</a:t>
            </a:r>
          </a:p>
        </p:txBody>
      </p:sp>
      <p:sp>
        <p:nvSpPr>
          <p:cNvPr id="7201" name="AutoShape 33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1692275" y="2239963"/>
            <a:ext cx="2735709" cy="576262"/>
          </a:xfrm>
          <a:prstGeom prst="actionButtonBlank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/>
          <a:p>
            <a:r>
              <a:rPr lang="cs-CZ" sz="2400">
                <a:latin typeface="Arial" charset="0"/>
              </a:rPr>
              <a:t>a) watt</a:t>
            </a:r>
          </a:p>
        </p:txBody>
      </p:sp>
      <p:sp>
        <p:nvSpPr>
          <p:cNvPr id="7203" name="AutoShape 35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1584325" y="3140075"/>
            <a:ext cx="3455727" cy="576263"/>
          </a:xfrm>
          <a:prstGeom prst="actionButtonBlank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/>
          <a:p>
            <a:r>
              <a:rPr lang="cs-CZ" sz="2400" dirty="0">
                <a:latin typeface="Arial" charset="0"/>
              </a:rPr>
              <a:t>b) </a:t>
            </a:r>
            <a:r>
              <a:rPr lang="cs-CZ" sz="2400" dirty="0" smtClean="0">
                <a:latin typeface="Arial" charset="0"/>
              </a:rPr>
              <a:t>newton </a:t>
            </a:r>
            <a:endParaRPr lang="cs-CZ" sz="2400" dirty="0">
              <a:latin typeface="Arial" charset="0"/>
            </a:endParaRPr>
          </a:p>
        </p:txBody>
      </p:sp>
      <p:sp>
        <p:nvSpPr>
          <p:cNvPr id="7204" name="AutoShape 36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1692275" y="4041775"/>
            <a:ext cx="2555689" cy="576263"/>
          </a:xfrm>
          <a:prstGeom prst="actionButtonBlank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/>
          <a:p>
            <a:r>
              <a:rPr lang="cs-CZ" sz="2400">
                <a:latin typeface="Arial" charset="0"/>
              </a:rPr>
              <a:t>c) joule</a:t>
            </a:r>
          </a:p>
        </p:txBody>
      </p:sp>
      <p:sp>
        <p:nvSpPr>
          <p:cNvPr id="4111" name="AutoShape 42">
            <a:hlinkClick r:id="rId3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3563938" y="6265863"/>
            <a:ext cx="1979612" cy="366712"/>
          </a:xfrm>
          <a:prstGeom prst="flowChartAlternateProcess">
            <a:avLst/>
          </a:prstGeom>
          <a:solidFill>
            <a:srgbClr val="7030A0"/>
          </a:solidFill>
          <a:ln>
            <a:noFill/>
          </a:ln>
          <a:scene3d>
            <a:camera prst="orthographicFront"/>
            <a:lightRig rig="threePt" dir="t"/>
          </a:scene3d>
          <a:sp3d>
            <a:bevelT/>
          </a:sp3d>
        </p:spPr>
        <p:txBody>
          <a:bodyPr wrap="none" anchor="ctr"/>
          <a:lstStyle/>
          <a:p>
            <a:pPr algn="ctr">
              <a:defRPr/>
            </a:pPr>
            <a:r>
              <a:rPr lang="cs-CZ" b="0" dirty="0" smtClean="0">
                <a:latin typeface="Arial" charset="0"/>
              </a:rPr>
              <a:t>hra </a:t>
            </a:r>
            <a:endParaRPr lang="cs-CZ" b="0" dirty="0">
              <a:latin typeface="Arial" charset="0"/>
            </a:endParaRPr>
          </a:p>
        </p:txBody>
      </p:sp>
      <p:pic>
        <p:nvPicPr>
          <p:cNvPr id="10" name="Picture 10" descr="C:\Users\Monika\AppData\Local\Microsoft\Windows\Temporary Internet Files\Content.IE5\BHIJYF1C\MC900423567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319587" y="3895724"/>
            <a:ext cx="468313" cy="868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Obdélník 2"/>
          <p:cNvSpPr/>
          <p:nvPr/>
        </p:nvSpPr>
        <p:spPr>
          <a:xfrm>
            <a:off x="7459687" y="3081377"/>
            <a:ext cx="401072" cy="110799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6600" dirty="0">
                <a:ln w="11430"/>
                <a:gradFill>
                  <a:gsLst>
                    <a:gs pos="0">
                      <a:srgbClr val="333399">
                        <a:tint val="70000"/>
                        <a:satMod val="245000"/>
                      </a:srgbClr>
                    </a:gs>
                    <a:gs pos="75000">
                      <a:srgbClr val="333399">
                        <a:tint val="90000"/>
                        <a:shade val="60000"/>
                        <a:satMod val="240000"/>
                      </a:srgbClr>
                    </a:gs>
                    <a:gs pos="100000">
                      <a:srgbClr val="333399">
                        <a:tint val="100000"/>
                        <a:shade val="50000"/>
                        <a:satMod val="240000"/>
                      </a:srgb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latin typeface="Bradley Hand ITC" pitchFamily="66" charset="0"/>
              </a:rPr>
              <a:t> </a:t>
            </a:r>
            <a:endParaRPr lang="cs-CZ" sz="6600" dirty="0">
              <a:solidFill>
                <a:srgbClr val="000000"/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4223327" y="1760095"/>
            <a:ext cx="582568" cy="110799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r>
              <a:rPr lang="cs-CZ" sz="6600" dirty="0" smtClean="0">
                <a:ln w="11430"/>
                <a:gradFill>
                  <a:gsLst>
                    <a:gs pos="0">
                      <a:srgbClr val="333399">
                        <a:tint val="70000"/>
                        <a:satMod val="245000"/>
                      </a:srgbClr>
                    </a:gs>
                    <a:gs pos="75000">
                      <a:srgbClr val="333399">
                        <a:tint val="90000"/>
                        <a:shade val="60000"/>
                        <a:satMod val="240000"/>
                      </a:srgbClr>
                    </a:gs>
                    <a:gs pos="100000">
                      <a:srgbClr val="333399">
                        <a:tint val="100000"/>
                        <a:shade val="50000"/>
                        <a:satMod val="240000"/>
                      </a:srgb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latin typeface="Bradley Hand ITC" pitchFamily="66" charset="0"/>
              </a:rPr>
              <a:t>X</a:t>
            </a:r>
            <a:endParaRPr lang="cs-CZ" sz="6600" dirty="0">
              <a:solidFill>
                <a:srgbClr val="000000"/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4194511" y="2816225"/>
            <a:ext cx="611384" cy="110799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r>
              <a:rPr lang="cs-CZ" sz="6600" dirty="0" smtClean="0">
                <a:ln w="11430"/>
                <a:gradFill>
                  <a:gsLst>
                    <a:gs pos="0">
                      <a:srgbClr val="333399">
                        <a:tint val="70000"/>
                        <a:satMod val="245000"/>
                      </a:srgbClr>
                    </a:gs>
                    <a:gs pos="75000">
                      <a:srgbClr val="333399">
                        <a:tint val="90000"/>
                        <a:shade val="60000"/>
                        <a:satMod val="240000"/>
                      </a:srgbClr>
                    </a:gs>
                    <a:gs pos="100000">
                      <a:srgbClr val="333399">
                        <a:tint val="100000"/>
                        <a:shade val="50000"/>
                        <a:satMod val="240000"/>
                      </a:srgb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latin typeface="Bradley Hand ITC" pitchFamily="66" charset="0"/>
              </a:rPr>
              <a:t>X</a:t>
            </a:r>
            <a:endParaRPr lang="cs-CZ" sz="6600" dirty="0">
              <a:solidFill>
                <a:srgbClr val="000000"/>
              </a:solidFill>
            </a:endParaRPr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>
    <mc:Choice xmlns:p14="http://schemas.microsoft.com/office/powerpoint/2010/main" xmlns="" Requires="p14">
      <p:transition spd="slow" p14:dur="2000" advClick="0">
        <p14:prism isContent="1"/>
      </p:transition>
    </mc:Choice>
    <mc:Fallback>
      <p:transition spd="slow" advClick="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720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201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720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203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720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204"/>
                  </p:tgtEl>
                </p:cond>
              </p:nextCondLst>
            </p:seq>
          </p:childTnLst>
        </p:cTn>
      </p:par>
    </p:tnLst>
    <p:bldLst>
      <p:bldP spid="4" grpId="0"/>
      <p:bldP spid="5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gradFill flip="none" rotWithShape="1">
          <a:gsLst>
            <a:gs pos="77000">
              <a:srgbClr val="FFFF66"/>
            </a:gs>
            <a:gs pos="100000">
              <a:schemeClr val="bg1">
                <a:shade val="30000"/>
                <a:satMod val="200000"/>
              </a:schemeClr>
            </a:gs>
          </a:gsLst>
          <a:lin ang="27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31800" y="547688"/>
            <a:ext cx="8229600" cy="1081087"/>
          </a:xfrm>
        </p:spPr>
        <p:txBody>
          <a:bodyPr/>
          <a:lstStyle/>
          <a:p>
            <a:pPr algn="ctr" eaLnBrk="1" hangingPunct="1">
              <a:buFontTx/>
              <a:buNone/>
            </a:pPr>
            <a:r>
              <a:rPr lang="cs-CZ" sz="2800" b="1" dirty="0" smtClean="0"/>
              <a:t>Práce a výkon  2000: </a:t>
            </a:r>
          </a:p>
          <a:p>
            <a:pPr algn="ctr" eaLnBrk="1" hangingPunct="1">
              <a:buFontTx/>
              <a:buNone/>
            </a:pPr>
            <a:r>
              <a:rPr lang="cs-CZ" sz="2000" b="1" dirty="0" smtClean="0"/>
              <a:t>Zvedáme-li 1kg do výšky 1m, vykonáme práci</a:t>
            </a:r>
          </a:p>
        </p:txBody>
      </p:sp>
      <p:sp>
        <p:nvSpPr>
          <p:cNvPr id="8216" name="AutoShape 24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1692275" y="2239963"/>
            <a:ext cx="2861469" cy="576262"/>
          </a:xfrm>
          <a:prstGeom prst="actionButtonBlank">
            <a:avLst/>
          </a:prstGeom>
          <a:noFill/>
          <a:ln w="12700">
            <a:noFill/>
            <a:miter lim="800000"/>
            <a:headEnd/>
            <a:tailEnd/>
          </a:ln>
        </p:spPr>
        <p:txBody>
          <a:bodyPr wrap="none" anchor="ctr"/>
          <a:lstStyle/>
          <a:p>
            <a:r>
              <a:rPr lang="cs-CZ" sz="2400">
                <a:latin typeface="Arial" charset="0"/>
              </a:rPr>
              <a:t>a) 1 J</a:t>
            </a:r>
          </a:p>
        </p:txBody>
      </p:sp>
      <p:sp>
        <p:nvSpPr>
          <p:cNvPr id="8217" name="AutoShape 25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1692275" y="3140075"/>
            <a:ext cx="2555689" cy="576263"/>
          </a:xfrm>
          <a:prstGeom prst="actionButtonBlank">
            <a:avLst/>
          </a:prstGeom>
          <a:noFill/>
          <a:ln w="12700">
            <a:noFill/>
            <a:miter lim="800000"/>
            <a:headEnd/>
            <a:tailEnd/>
          </a:ln>
        </p:spPr>
        <p:txBody>
          <a:bodyPr wrap="none" anchor="ctr"/>
          <a:lstStyle/>
          <a:p>
            <a:r>
              <a:rPr lang="cs-CZ" sz="2400">
                <a:latin typeface="Arial" charset="0"/>
              </a:rPr>
              <a:t>b) 10 J</a:t>
            </a:r>
          </a:p>
        </p:txBody>
      </p:sp>
      <p:sp>
        <p:nvSpPr>
          <p:cNvPr id="8218" name="AutoShape 26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1692275" y="4041775"/>
            <a:ext cx="3131753" cy="576263"/>
          </a:xfrm>
          <a:prstGeom prst="actionButtonBlank">
            <a:avLst/>
          </a:prstGeom>
          <a:noFill/>
          <a:ln w="12700">
            <a:noFill/>
            <a:miter lim="800000"/>
            <a:headEnd/>
            <a:tailEnd/>
          </a:ln>
        </p:spPr>
        <p:txBody>
          <a:bodyPr wrap="none" anchor="ctr"/>
          <a:lstStyle/>
          <a:p>
            <a:r>
              <a:rPr lang="cs-CZ" sz="2400">
                <a:latin typeface="Arial" charset="0"/>
              </a:rPr>
              <a:t>c) 0,1 J</a:t>
            </a:r>
          </a:p>
        </p:txBody>
      </p:sp>
      <p:sp>
        <p:nvSpPr>
          <p:cNvPr id="11" name="AutoShape 42">
            <a:hlinkClick r:id="rId2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3563938" y="5971438"/>
            <a:ext cx="1979612" cy="366712"/>
          </a:xfrm>
          <a:prstGeom prst="flowChartAlternateProcess">
            <a:avLst/>
          </a:prstGeom>
          <a:solidFill>
            <a:srgbClr val="7030A0"/>
          </a:solidFill>
          <a:ln>
            <a:noFill/>
          </a:ln>
          <a:scene3d>
            <a:camera prst="orthographicFront"/>
            <a:lightRig rig="threePt" dir="t"/>
          </a:scene3d>
          <a:sp3d>
            <a:bevelT/>
          </a:sp3d>
        </p:spPr>
        <p:txBody>
          <a:bodyPr wrap="none" anchor="ctr"/>
          <a:lstStyle/>
          <a:p>
            <a:pPr algn="ctr">
              <a:defRPr/>
            </a:pPr>
            <a:r>
              <a:rPr lang="cs-CZ" b="0" dirty="0" smtClean="0">
                <a:latin typeface="Arial" charset="0"/>
              </a:rPr>
              <a:t>hra </a:t>
            </a:r>
            <a:endParaRPr lang="cs-CZ" b="0" dirty="0">
              <a:latin typeface="Arial" charset="0"/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4223327" y="1760095"/>
            <a:ext cx="582568" cy="110799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r>
              <a:rPr lang="cs-CZ" sz="6600" dirty="0" smtClean="0">
                <a:ln w="11430"/>
                <a:gradFill>
                  <a:gsLst>
                    <a:gs pos="0">
                      <a:srgbClr val="333399">
                        <a:tint val="70000"/>
                        <a:satMod val="245000"/>
                      </a:srgbClr>
                    </a:gs>
                    <a:gs pos="75000">
                      <a:srgbClr val="333399">
                        <a:tint val="90000"/>
                        <a:shade val="60000"/>
                        <a:satMod val="240000"/>
                      </a:srgbClr>
                    </a:gs>
                    <a:gs pos="100000">
                      <a:srgbClr val="333399">
                        <a:tint val="100000"/>
                        <a:shade val="50000"/>
                        <a:satMod val="240000"/>
                      </a:srgb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latin typeface="Bradley Hand ITC" pitchFamily="66" charset="0"/>
              </a:rPr>
              <a:t>X</a:t>
            </a:r>
            <a:endParaRPr lang="cs-CZ" sz="6600" dirty="0">
              <a:solidFill>
                <a:srgbClr val="000000"/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4514611" y="3932238"/>
            <a:ext cx="582568" cy="110799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r>
              <a:rPr lang="cs-CZ" sz="6600" dirty="0" smtClean="0">
                <a:ln w="11430"/>
                <a:gradFill>
                  <a:gsLst>
                    <a:gs pos="0">
                      <a:srgbClr val="333399">
                        <a:tint val="70000"/>
                        <a:satMod val="245000"/>
                      </a:srgbClr>
                    </a:gs>
                    <a:gs pos="75000">
                      <a:srgbClr val="333399">
                        <a:tint val="90000"/>
                        <a:shade val="60000"/>
                        <a:satMod val="240000"/>
                      </a:srgbClr>
                    </a:gs>
                    <a:gs pos="100000">
                      <a:srgbClr val="333399">
                        <a:tint val="100000"/>
                        <a:shade val="50000"/>
                        <a:satMod val="240000"/>
                      </a:srgb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latin typeface="Bradley Hand ITC" pitchFamily="66" charset="0"/>
              </a:rPr>
              <a:t>X</a:t>
            </a:r>
            <a:endParaRPr lang="cs-CZ" sz="6600" dirty="0">
              <a:solidFill>
                <a:srgbClr val="000000"/>
              </a:solidFill>
            </a:endParaRPr>
          </a:p>
        </p:txBody>
      </p:sp>
      <p:pic>
        <p:nvPicPr>
          <p:cNvPr id="14" name="Picture 10" descr="C:\Users\Monika\AppData\Local\Microsoft\Windows\Temporary Internet Files\Content.IE5\BHIJYF1C\MC900423567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372754" y="2816225"/>
            <a:ext cx="468313" cy="868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 advClick="0">
        <p14:prism isContent="1"/>
      </p:transition>
    </mc:Choice>
    <mc:Fallback>
      <p:transition spd="slow" advClick="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82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216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82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217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82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218"/>
                  </p:tgtEl>
                </p:cond>
              </p:nextCondLst>
            </p:seq>
          </p:childTnLst>
        </p:cTn>
      </p:par>
    </p:tnLst>
    <p:bldLst>
      <p:bldP spid="10" grpId="0"/>
      <p:bldP spid="1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gradFill flip="none" rotWithShape="1">
          <a:gsLst>
            <a:gs pos="77000">
              <a:srgbClr val="FFFF66"/>
            </a:gs>
            <a:gs pos="100000">
              <a:schemeClr val="bg1">
                <a:shade val="30000"/>
                <a:satMod val="200000"/>
              </a:schemeClr>
            </a:gs>
          </a:gsLst>
          <a:lin ang="27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8"/>
          <p:cNvSpPr>
            <a:spLocks noChangeArrowheads="1"/>
          </p:cNvSpPr>
          <p:nvPr/>
        </p:nvSpPr>
        <p:spPr bwMode="auto">
          <a:xfrm>
            <a:off x="431800" y="547688"/>
            <a:ext cx="8229600" cy="10810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marL="660400" indent="-660400" algn="ctr">
              <a:spcBef>
                <a:spcPct val="20000"/>
              </a:spcBef>
            </a:pPr>
            <a:r>
              <a:rPr lang="cs-CZ" sz="2800" dirty="0"/>
              <a:t>Práce a výkon </a:t>
            </a:r>
            <a:r>
              <a:rPr lang="cs-CZ" sz="2800" dirty="0" smtClean="0">
                <a:latin typeface="Arial" charset="0"/>
              </a:rPr>
              <a:t>3000: </a:t>
            </a:r>
            <a:endParaRPr lang="cs-CZ" sz="2000" dirty="0">
              <a:latin typeface="Arial" charset="0"/>
            </a:endParaRPr>
          </a:p>
          <a:p>
            <a:pPr marL="660400" indent="-660400" algn="ctr">
              <a:spcBef>
                <a:spcPct val="20000"/>
              </a:spcBef>
            </a:pPr>
            <a:r>
              <a:rPr lang="cs-CZ" sz="2000" dirty="0">
                <a:latin typeface="Arial" charset="0"/>
              </a:rPr>
              <a:t>Jak velký je výkon </a:t>
            </a:r>
            <a:r>
              <a:rPr lang="cs-CZ" sz="2000" dirty="0" smtClean="0">
                <a:latin typeface="Arial" charset="0"/>
              </a:rPr>
              <a:t>stroje, když zvedne </a:t>
            </a:r>
            <a:r>
              <a:rPr lang="cs-CZ" sz="2000" dirty="0">
                <a:latin typeface="Arial" charset="0"/>
              </a:rPr>
              <a:t>1 t do výšky 1 m za </a:t>
            </a:r>
            <a:r>
              <a:rPr lang="cs-CZ" sz="2000" dirty="0" smtClean="0">
                <a:latin typeface="Arial" charset="0"/>
              </a:rPr>
              <a:t>10s?</a:t>
            </a:r>
            <a:endParaRPr lang="cs-CZ" sz="2800" dirty="0">
              <a:latin typeface="Arial" charset="0"/>
            </a:endParaRPr>
          </a:p>
        </p:txBody>
      </p:sp>
      <p:sp>
        <p:nvSpPr>
          <p:cNvPr id="19485" name="AutoShape 29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1685925" y="2239963"/>
            <a:ext cx="2860675" cy="576262"/>
          </a:xfrm>
          <a:prstGeom prst="actionButtonBlank">
            <a:avLst/>
          </a:prstGeom>
          <a:noFill/>
          <a:ln w="12700">
            <a:noFill/>
            <a:miter lim="800000"/>
            <a:headEnd/>
            <a:tailEnd/>
          </a:ln>
        </p:spPr>
        <p:txBody>
          <a:bodyPr wrap="none" anchor="ctr"/>
          <a:lstStyle/>
          <a:p>
            <a:r>
              <a:rPr lang="cs-CZ" sz="2400">
                <a:latin typeface="Arial" charset="0"/>
              </a:rPr>
              <a:t>a) 1 W</a:t>
            </a:r>
          </a:p>
        </p:txBody>
      </p:sp>
      <p:sp>
        <p:nvSpPr>
          <p:cNvPr id="19486" name="AutoShape 30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1685925" y="3140075"/>
            <a:ext cx="2958083" cy="576263"/>
          </a:xfrm>
          <a:prstGeom prst="actionButtonBlank">
            <a:avLst/>
          </a:prstGeom>
          <a:noFill/>
          <a:ln w="12700">
            <a:noFill/>
            <a:miter lim="800000"/>
            <a:headEnd/>
            <a:tailEnd/>
          </a:ln>
        </p:spPr>
        <p:txBody>
          <a:bodyPr wrap="none" anchor="ctr"/>
          <a:lstStyle/>
          <a:p>
            <a:r>
              <a:rPr lang="cs-CZ" sz="2400" dirty="0">
                <a:latin typeface="Arial" charset="0"/>
              </a:rPr>
              <a:t>b) 10 000 W</a:t>
            </a:r>
          </a:p>
        </p:txBody>
      </p:sp>
      <p:sp>
        <p:nvSpPr>
          <p:cNvPr id="19487" name="AutoShape 31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1685925" y="4041775"/>
            <a:ext cx="3030091" cy="576263"/>
          </a:xfrm>
          <a:prstGeom prst="actionButtonBlank">
            <a:avLst/>
          </a:prstGeom>
          <a:noFill/>
          <a:ln w="12700">
            <a:noFill/>
            <a:miter lim="800000"/>
            <a:headEnd/>
            <a:tailEnd/>
          </a:ln>
        </p:spPr>
        <p:txBody>
          <a:bodyPr wrap="none" anchor="ctr"/>
          <a:lstStyle/>
          <a:p>
            <a:r>
              <a:rPr lang="cs-CZ" sz="2400">
                <a:latin typeface="Arial" charset="0"/>
              </a:rPr>
              <a:t>c) 1 kW</a:t>
            </a:r>
          </a:p>
        </p:txBody>
      </p:sp>
      <p:sp>
        <p:nvSpPr>
          <p:cNvPr id="10" name="AutoShape 42">
            <a:hlinkClick r:id="rId2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3563938" y="6265863"/>
            <a:ext cx="1979612" cy="366712"/>
          </a:xfrm>
          <a:prstGeom prst="flowChartAlternateProcess">
            <a:avLst/>
          </a:prstGeom>
          <a:solidFill>
            <a:srgbClr val="7030A0"/>
          </a:solidFill>
          <a:ln>
            <a:noFill/>
          </a:ln>
          <a:scene3d>
            <a:camera prst="orthographicFront"/>
            <a:lightRig rig="threePt" dir="t"/>
          </a:scene3d>
          <a:sp3d>
            <a:bevelT/>
          </a:sp3d>
        </p:spPr>
        <p:txBody>
          <a:bodyPr wrap="none" anchor="ctr"/>
          <a:lstStyle/>
          <a:p>
            <a:pPr algn="ctr">
              <a:defRPr/>
            </a:pPr>
            <a:r>
              <a:rPr lang="cs-CZ" b="0" dirty="0" smtClean="0">
                <a:latin typeface="Arial" charset="0"/>
              </a:rPr>
              <a:t>hra </a:t>
            </a:r>
            <a:endParaRPr lang="cs-CZ" b="0" dirty="0">
              <a:latin typeface="Arial" charset="0"/>
            </a:endParaRPr>
          </a:p>
        </p:txBody>
      </p:sp>
      <p:pic>
        <p:nvPicPr>
          <p:cNvPr id="11" name="Picture 10" descr="C:\Users\Monika\AppData\Local\Microsoft\Windows\Temporary Internet Files\Content.IE5\BHIJYF1C\MC900423567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304553" y="3895724"/>
            <a:ext cx="468313" cy="868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2" name="Obdélník 11"/>
          <p:cNvSpPr/>
          <p:nvPr/>
        </p:nvSpPr>
        <p:spPr>
          <a:xfrm>
            <a:off x="4956142" y="1760095"/>
            <a:ext cx="582568" cy="110799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r>
              <a:rPr lang="cs-CZ" sz="6600" dirty="0" smtClean="0">
                <a:ln w="11430"/>
                <a:gradFill>
                  <a:gsLst>
                    <a:gs pos="0">
                      <a:srgbClr val="333399">
                        <a:tint val="70000"/>
                        <a:satMod val="245000"/>
                      </a:srgbClr>
                    </a:gs>
                    <a:gs pos="75000">
                      <a:srgbClr val="333399">
                        <a:tint val="90000"/>
                        <a:shade val="60000"/>
                        <a:satMod val="240000"/>
                      </a:srgbClr>
                    </a:gs>
                    <a:gs pos="100000">
                      <a:srgbClr val="333399">
                        <a:tint val="100000"/>
                        <a:shade val="50000"/>
                        <a:satMod val="240000"/>
                      </a:srgb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latin typeface="Bradley Hand ITC" pitchFamily="66" charset="0"/>
              </a:rPr>
              <a:t>X</a:t>
            </a:r>
            <a:endParaRPr lang="cs-CZ" sz="6600" dirty="0">
              <a:solidFill>
                <a:srgbClr val="000000"/>
              </a:solidFill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5020642" y="2645698"/>
            <a:ext cx="582568" cy="110799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r>
              <a:rPr lang="cs-CZ" sz="6600" dirty="0" smtClean="0">
                <a:ln w="11430"/>
                <a:gradFill>
                  <a:gsLst>
                    <a:gs pos="0">
                      <a:srgbClr val="333399">
                        <a:tint val="70000"/>
                        <a:satMod val="245000"/>
                      </a:srgbClr>
                    </a:gs>
                    <a:gs pos="75000">
                      <a:srgbClr val="333399">
                        <a:tint val="90000"/>
                        <a:shade val="60000"/>
                        <a:satMod val="240000"/>
                      </a:srgbClr>
                    </a:gs>
                    <a:gs pos="100000">
                      <a:srgbClr val="333399">
                        <a:tint val="100000"/>
                        <a:shade val="50000"/>
                        <a:satMod val="240000"/>
                      </a:srgb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latin typeface="Bradley Hand ITC" pitchFamily="66" charset="0"/>
              </a:rPr>
              <a:t>X</a:t>
            </a:r>
            <a:endParaRPr lang="cs-CZ" sz="6600" dirty="0">
              <a:solidFill>
                <a:srgbClr val="000000"/>
              </a:solidFill>
            </a:endParaRPr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 advClick="0">
        <p14:prism isContent="1"/>
      </p:transition>
    </mc:Choice>
    <mc:Fallback>
      <p:transition spd="slow" advClick="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948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486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1948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487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1948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485"/>
                  </p:tgtEl>
                </p:cond>
              </p:nextCondLst>
            </p:seq>
          </p:childTnLst>
        </p:cTn>
      </p:par>
    </p:tnLst>
    <p:bldLst>
      <p:bldP spid="12" grpId="0"/>
      <p:bldP spid="13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gradFill flip="none" rotWithShape="1">
          <a:gsLst>
            <a:gs pos="77000">
              <a:srgbClr val="FFFF66"/>
            </a:gs>
            <a:gs pos="100000">
              <a:schemeClr val="bg1">
                <a:shade val="30000"/>
                <a:satMod val="200000"/>
              </a:schemeClr>
            </a:gs>
          </a:gsLst>
          <a:lin ang="27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3"/>
          <p:cNvSpPr>
            <a:spLocks noGrp="1" noChangeArrowheads="1"/>
          </p:cNvSpPr>
          <p:nvPr>
            <p:ph type="body" sz="half" idx="4294967295"/>
          </p:nvPr>
        </p:nvSpPr>
        <p:spPr>
          <a:xfrm>
            <a:off x="310142" y="547688"/>
            <a:ext cx="8642350" cy="720725"/>
          </a:xfrm>
        </p:spPr>
        <p:txBody>
          <a:bodyPr/>
          <a:lstStyle/>
          <a:p>
            <a:pPr algn="ctr" eaLnBrk="1" hangingPunct="1">
              <a:buFontTx/>
              <a:buNone/>
            </a:pPr>
            <a:r>
              <a:rPr lang="cs-CZ" sz="2800" b="1" dirty="0" smtClean="0"/>
              <a:t>Práce a výkon  4000: </a:t>
            </a:r>
          </a:p>
          <a:p>
            <a:pPr algn="ctr" eaLnBrk="1" hangingPunct="1">
              <a:buFontTx/>
              <a:buNone/>
            </a:pPr>
            <a:r>
              <a:rPr lang="cs-CZ" sz="2000" b="1" dirty="0" smtClean="0"/>
              <a:t>Používáním  jednoduchých strojů šetříme :</a:t>
            </a:r>
          </a:p>
        </p:txBody>
      </p:sp>
      <p:sp>
        <p:nvSpPr>
          <p:cNvPr id="20669" name="AutoShape 189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240979" y="2278063"/>
            <a:ext cx="3250901" cy="576262"/>
          </a:xfrm>
          <a:prstGeom prst="actionButtonBlank">
            <a:avLst/>
          </a:prstGeom>
          <a:noFill/>
          <a:ln w="12700">
            <a:noFill/>
            <a:miter lim="800000"/>
            <a:headEnd/>
            <a:tailEnd/>
          </a:ln>
        </p:spPr>
        <p:txBody>
          <a:bodyPr wrap="none" anchor="ctr"/>
          <a:lstStyle/>
          <a:p>
            <a:r>
              <a:rPr lang="cs-CZ" sz="2400">
                <a:latin typeface="Arial" charset="0"/>
              </a:rPr>
              <a:t>a) sílu</a:t>
            </a:r>
          </a:p>
        </p:txBody>
      </p:sp>
      <p:sp>
        <p:nvSpPr>
          <p:cNvPr id="20670" name="AutoShape 190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250825" y="3140075"/>
            <a:ext cx="3241055" cy="576263"/>
          </a:xfrm>
          <a:prstGeom prst="actionButtonBlank">
            <a:avLst/>
          </a:prstGeom>
          <a:noFill/>
          <a:ln w="12700">
            <a:noFill/>
            <a:miter lim="800000"/>
            <a:headEnd/>
            <a:tailEnd/>
          </a:ln>
        </p:spPr>
        <p:txBody>
          <a:bodyPr wrap="none" anchor="ctr"/>
          <a:lstStyle/>
          <a:p>
            <a:r>
              <a:rPr lang="cs-CZ" sz="2400">
                <a:latin typeface="Arial" charset="0"/>
              </a:rPr>
              <a:t>b) dráhu</a:t>
            </a:r>
          </a:p>
        </p:txBody>
      </p:sp>
      <p:sp>
        <p:nvSpPr>
          <p:cNvPr id="20671" name="AutoShape 191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247650" y="4041775"/>
            <a:ext cx="3316288" cy="576263"/>
          </a:xfrm>
          <a:prstGeom prst="actionButtonBlank">
            <a:avLst/>
          </a:prstGeom>
          <a:noFill/>
          <a:ln w="12700">
            <a:noFill/>
            <a:miter lim="800000"/>
            <a:headEnd/>
            <a:tailEnd/>
          </a:ln>
        </p:spPr>
        <p:txBody>
          <a:bodyPr wrap="none" anchor="ctr"/>
          <a:lstStyle/>
          <a:p>
            <a:r>
              <a:rPr lang="cs-CZ" sz="2400">
                <a:latin typeface="Arial" charset="0"/>
              </a:rPr>
              <a:t>c) práci</a:t>
            </a:r>
          </a:p>
        </p:txBody>
      </p:sp>
      <p:sp>
        <p:nvSpPr>
          <p:cNvPr id="10" name="AutoShape 42">
            <a:hlinkClick r:id="rId2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3563938" y="6265863"/>
            <a:ext cx="1979612" cy="366712"/>
          </a:xfrm>
          <a:prstGeom prst="flowChartAlternateProcess">
            <a:avLst/>
          </a:prstGeom>
          <a:solidFill>
            <a:srgbClr val="7030A0"/>
          </a:solidFill>
          <a:ln>
            <a:noFill/>
          </a:ln>
          <a:scene3d>
            <a:camera prst="orthographicFront"/>
            <a:lightRig rig="threePt" dir="t"/>
          </a:scene3d>
          <a:sp3d>
            <a:bevelT/>
          </a:sp3d>
        </p:spPr>
        <p:txBody>
          <a:bodyPr wrap="none" anchor="ctr"/>
          <a:lstStyle/>
          <a:p>
            <a:pPr algn="ctr">
              <a:defRPr/>
            </a:pPr>
            <a:r>
              <a:rPr lang="cs-CZ" b="0" dirty="0" smtClean="0">
                <a:latin typeface="Arial" charset="0"/>
              </a:rPr>
              <a:t>hra </a:t>
            </a:r>
            <a:endParaRPr lang="cs-CZ" b="0" dirty="0">
              <a:latin typeface="Arial" charset="0"/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4194511" y="2816225"/>
            <a:ext cx="611384" cy="110799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r>
              <a:rPr lang="cs-CZ" sz="6600" dirty="0" smtClean="0">
                <a:ln w="11430"/>
                <a:gradFill>
                  <a:gsLst>
                    <a:gs pos="0">
                      <a:srgbClr val="333399">
                        <a:tint val="70000"/>
                        <a:satMod val="245000"/>
                      </a:srgbClr>
                    </a:gs>
                    <a:gs pos="75000">
                      <a:srgbClr val="333399">
                        <a:tint val="90000"/>
                        <a:shade val="60000"/>
                        <a:satMod val="240000"/>
                      </a:srgbClr>
                    </a:gs>
                    <a:gs pos="100000">
                      <a:srgbClr val="333399">
                        <a:tint val="100000"/>
                        <a:shade val="50000"/>
                        <a:satMod val="240000"/>
                      </a:srgb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latin typeface="Bradley Hand ITC" pitchFamily="66" charset="0"/>
              </a:rPr>
              <a:t>X</a:t>
            </a:r>
            <a:endParaRPr lang="cs-CZ" sz="6600" dirty="0">
              <a:solidFill>
                <a:srgbClr val="000000"/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4325625" y="3775908"/>
            <a:ext cx="611384" cy="110799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r>
              <a:rPr lang="cs-CZ" sz="6600" dirty="0" smtClean="0">
                <a:ln w="11430"/>
                <a:gradFill>
                  <a:gsLst>
                    <a:gs pos="0">
                      <a:srgbClr val="333399">
                        <a:tint val="70000"/>
                        <a:satMod val="245000"/>
                      </a:srgbClr>
                    </a:gs>
                    <a:gs pos="75000">
                      <a:srgbClr val="333399">
                        <a:tint val="90000"/>
                        <a:shade val="60000"/>
                        <a:satMod val="240000"/>
                      </a:srgbClr>
                    </a:gs>
                    <a:gs pos="100000">
                      <a:srgbClr val="333399">
                        <a:tint val="100000"/>
                        <a:shade val="50000"/>
                        <a:satMod val="240000"/>
                      </a:srgb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latin typeface="Bradley Hand ITC" pitchFamily="66" charset="0"/>
              </a:rPr>
              <a:t>X</a:t>
            </a:r>
            <a:endParaRPr lang="cs-CZ" sz="6600" dirty="0">
              <a:solidFill>
                <a:srgbClr val="000000"/>
              </a:solidFill>
            </a:endParaRPr>
          </a:p>
        </p:txBody>
      </p:sp>
      <p:pic>
        <p:nvPicPr>
          <p:cNvPr id="13" name="Picture 10" descr="C:\Users\Monika\AppData\Local\Microsoft\Windows\Temporary Internet Files\Content.IE5\BHIJYF1C\MC900423567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284266" y="2094022"/>
            <a:ext cx="468313" cy="868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 advClick="0">
        <p14:prism isContent="1"/>
      </p:transition>
    </mc:Choice>
    <mc:Fallback>
      <p:transition spd="slow" advClick="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066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669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2067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670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2067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671"/>
                  </p:tgtEl>
                </p:cond>
              </p:nextCondLst>
            </p:seq>
          </p:childTnLst>
        </p:cTn>
      </p:par>
    </p:tnLst>
    <p:bldLst>
      <p:bldP spid="11" grpId="0"/>
      <p:bldP spid="1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gradFill flip="none" rotWithShape="1">
          <a:gsLst>
            <a:gs pos="77000">
              <a:srgbClr val="FFFF66"/>
            </a:gs>
            <a:gs pos="100000">
              <a:schemeClr val="bg1">
                <a:shade val="30000"/>
                <a:satMod val="200000"/>
              </a:schemeClr>
            </a:gs>
          </a:gsLst>
          <a:lin ang="27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360363" y="549275"/>
            <a:ext cx="8424862" cy="684213"/>
          </a:xfrm>
        </p:spPr>
        <p:txBody>
          <a:bodyPr/>
          <a:lstStyle/>
          <a:p>
            <a:pPr marL="533400" indent="-533400" algn="ctr" eaLnBrk="1" hangingPunct="1">
              <a:lnSpc>
                <a:spcPct val="80000"/>
              </a:lnSpc>
              <a:buFontTx/>
              <a:buNone/>
            </a:pPr>
            <a:r>
              <a:rPr lang="cs-CZ" sz="2400" b="1" dirty="0" smtClean="0"/>
              <a:t>Práce a výkon  5000:</a:t>
            </a:r>
            <a:r>
              <a:rPr lang="cs-CZ" sz="1400" b="1" dirty="0" smtClean="0"/>
              <a:t> </a:t>
            </a:r>
          </a:p>
          <a:p>
            <a:pPr marL="533400" indent="-533400" algn="ctr" eaLnBrk="1" hangingPunct="1">
              <a:lnSpc>
                <a:spcPct val="80000"/>
              </a:lnSpc>
              <a:buFontTx/>
              <a:buNone/>
            </a:pPr>
            <a:r>
              <a:rPr lang="cs-CZ" sz="1800" b="1" dirty="0" smtClean="0"/>
              <a:t>Podíl mezi výkonem a příkonem je:</a:t>
            </a:r>
          </a:p>
        </p:txBody>
      </p:sp>
      <p:sp>
        <p:nvSpPr>
          <p:cNvPr id="22549" name="AutoShape 21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3455988" y="3105150"/>
            <a:ext cx="2195512" cy="576263"/>
          </a:xfrm>
          <a:prstGeom prst="actionButtonBlank">
            <a:avLst/>
          </a:prstGeom>
          <a:noFill/>
          <a:ln w="12700">
            <a:noFill/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2400" dirty="0">
                <a:latin typeface="Arial" charset="0"/>
              </a:rPr>
              <a:t>Odpověď</a:t>
            </a:r>
          </a:p>
        </p:txBody>
      </p:sp>
      <p:sp>
        <p:nvSpPr>
          <p:cNvPr id="22556" name="Text Box 28"/>
          <p:cNvSpPr txBox="1">
            <a:spLocks noChangeArrowheads="1"/>
          </p:cNvSpPr>
          <p:nvPr/>
        </p:nvSpPr>
        <p:spPr bwMode="auto">
          <a:xfrm>
            <a:off x="3743325" y="3951288"/>
            <a:ext cx="1487488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25400" cap="rnd" algn="ctr">
                <a:solidFill>
                  <a:srgbClr val="000000"/>
                </a:solidFill>
                <a:prstDash val="sysDot"/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 b="1">
                <a:solidFill>
                  <a:schemeClr val="tx1"/>
                </a:solidFill>
                <a:latin typeface="Times New Roman" pitchFamily="16" charset="0"/>
              </a:defRPr>
            </a:lvl1pPr>
            <a:lvl2pPr marL="742950" indent="-285750" eaLnBrk="0" hangingPunct="0">
              <a:defRPr b="1">
                <a:solidFill>
                  <a:schemeClr val="tx1"/>
                </a:solidFill>
                <a:latin typeface="Times New Roman" pitchFamily="16" charset="0"/>
              </a:defRPr>
            </a:lvl2pPr>
            <a:lvl3pPr marL="1143000" indent="-228600" eaLnBrk="0" hangingPunct="0">
              <a:defRPr b="1">
                <a:solidFill>
                  <a:schemeClr val="tx1"/>
                </a:solidFill>
                <a:latin typeface="Times New Roman" pitchFamily="16" charset="0"/>
              </a:defRPr>
            </a:lvl3pPr>
            <a:lvl4pPr marL="1600200" indent="-228600" eaLnBrk="0" hangingPunct="0">
              <a:defRPr b="1">
                <a:solidFill>
                  <a:schemeClr val="tx1"/>
                </a:solidFill>
                <a:latin typeface="Times New Roman" pitchFamily="16" charset="0"/>
              </a:defRPr>
            </a:lvl4pPr>
            <a:lvl5pPr marL="2057400" indent="-228600" eaLnBrk="0" hangingPunct="0">
              <a:defRPr b="1">
                <a:solidFill>
                  <a:schemeClr val="tx1"/>
                </a:solidFill>
                <a:latin typeface="Times New Roman" pitchFamily="16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Times New Roman" pitchFamily="16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Times New Roman" pitchFamily="16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Times New Roman" pitchFamily="16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Times New Roman" pitchFamily="16" charset="0"/>
              </a:defRPr>
            </a:lvl9pPr>
          </a:lstStyle>
          <a:p>
            <a:pPr eaLnBrk="1" hangingPunct="1"/>
            <a:r>
              <a:rPr lang="cs-CZ" sz="2400">
                <a:solidFill>
                  <a:srgbClr val="FF0000"/>
                </a:solidFill>
                <a:latin typeface="Arial" charset="0"/>
              </a:rPr>
              <a:t>Účinnost</a:t>
            </a:r>
          </a:p>
        </p:txBody>
      </p:sp>
      <p:pic>
        <p:nvPicPr>
          <p:cNvPr id="7" name="Picture 10" descr="C:\Users\Monika\AppData\Local\Microsoft\Windows\Temporary Internet Files\Content.IE5\BHIJYF1C\MC900423567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487069" y="4408488"/>
            <a:ext cx="468313" cy="868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9" name="AutoShape 42">
            <a:hlinkClick r:id="rId3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3563938" y="6265863"/>
            <a:ext cx="1979612" cy="366712"/>
          </a:xfrm>
          <a:prstGeom prst="flowChartAlternateProcess">
            <a:avLst/>
          </a:prstGeom>
          <a:solidFill>
            <a:srgbClr val="7030A0"/>
          </a:solidFill>
          <a:ln>
            <a:noFill/>
          </a:ln>
          <a:scene3d>
            <a:camera prst="orthographicFront"/>
            <a:lightRig rig="threePt" dir="t"/>
          </a:scene3d>
          <a:sp3d>
            <a:bevelT/>
          </a:sp3d>
        </p:spPr>
        <p:txBody>
          <a:bodyPr wrap="none" anchor="ctr"/>
          <a:lstStyle/>
          <a:p>
            <a:pPr algn="ctr">
              <a:defRPr/>
            </a:pPr>
            <a:r>
              <a:rPr lang="cs-CZ" b="0" dirty="0" smtClean="0">
                <a:latin typeface="Arial" charset="0"/>
              </a:rPr>
              <a:t>hra </a:t>
            </a:r>
            <a:endParaRPr lang="cs-CZ" b="0" dirty="0">
              <a:latin typeface="Arial" charset="0"/>
            </a:endParaRPr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 advClick="0">
        <p14:prism isContent="1"/>
      </p:transition>
    </mc:Choice>
    <mc:Fallback>
      <p:transition spd="slow" advClick="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254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 nodeType="clickPar">
                      <p:stCondLst>
                        <p:cond delay="0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225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549"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gradFill flip="none" rotWithShape="1">
          <a:gsLst>
            <a:gs pos="77000">
              <a:srgbClr val="66FFCC"/>
            </a:gs>
            <a:gs pos="100000">
              <a:schemeClr val="bg1">
                <a:shade val="30000"/>
                <a:satMod val="200000"/>
              </a:schemeClr>
            </a:gs>
          </a:gsLst>
          <a:lin ang="27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24"/>
          <p:cNvSpPr>
            <a:spLocks noChangeArrowheads="1"/>
          </p:cNvSpPr>
          <p:nvPr/>
        </p:nvSpPr>
        <p:spPr bwMode="auto">
          <a:xfrm>
            <a:off x="360363" y="549275"/>
            <a:ext cx="8424862" cy="6842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marL="342900" indent="-342900" algn="ctr">
              <a:spcBef>
                <a:spcPct val="20000"/>
              </a:spcBef>
            </a:pPr>
            <a:r>
              <a:rPr lang="cs-CZ" sz="2800" dirty="0">
                <a:latin typeface="Arial" charset="0"/>
              </a:rPr>
              <a:t>Teplo </a:t>
            </a:r>
            <a:r>
              <a:rPr lang="cs-CZ" sz="2800" dirty="0" smtClean="0">
                <a:latin typeface="Arial" charset="0"/>
              </a:rPr>
              <a:t>1000: </a:t>
            </a:r>
            <a:endParaRPr lang="cs-CZ" sz="2800" dirty="0">
              <a:latin typeface="Arial" charset="0"/>
            </a:endParaRPr>
          </a:p>
          <a:p>
            <a:pPr marL="342900" indent="-342900" algn="ctr">
              <a:spcBef>
                <a:spcPct val="20000"/>
              </a:spcBef>
            </a:pPr>
            <a:r>
              <a:rPr lang="cs-CZ" sz="2000" dirty="0">
                <a:latin typeface="Arial" charset="0"/>
              </a:rPr>
              <a:t>Značka tepla je:</a:t>
            </a:r>
          </a:p>
        </p:txBody>
      </p:sp>
      <p:sp>
        <p:nvSpPr>
          <p:cNvPr id="23577" name="AutoShape 25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611188" y="2239963"/>
            <a:ext cx="3240732" cy="576262"/>
          </a:xfrm>
          <a:prstGeom prst="actionButtonBlank">
            <a:avLst/>
          </a:prstGeom>
          <a:noFill/>
          <a:ln w="12700">
            <a:noFill/>
            <a:miter lim="800000"/>
            <a:headEnd/>
            <a:tailEnd/>
          </a:ln>
        </p:spPr>
        <p:txBody>
          <a:bodyPr wrap="none" anchor="ctr"/>
          <a:lstStyle/>
          <a:p>
            <a:r>
              <a:rPr lang="cs-CZ" sz="2000">
                <a:latin typeface="Arial" charset="0"/>
              </a:rPr>
              <a:t>a) J</a:t>
            </a:r>
          </a:p>
        </p:txBody>
      </p:sp>
      <p:sp>
        <p:nvSpPr>
          <p:cNvPr id="23578" name="AutoShape 26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648659" y="3104355"/>
            <a:ext cx="3203261" cy="576263"/>
          </a:xfrm>
          <a:prstGeom prst="actionButtonBlank">
            <a:avLst/>
          </a:prstGeom>
          <a:noFill/>
          <a:ln w="12700">
            <a:noFill/>
            <a:miter lim="800000"/>
            <a:headEnd/>
            <a:tailEnd/>
          </a:ln>
        </p:spPr>
        <p:txBody>
          <a:bodyPr wrap="none" anchor="ctr"/>
          <a:lstStyle/>
          <a:p>
            <a:r>
              <a:rPr lang="cs-CZ" sz="2000">
                <a:latin typeface="Arial" charset="0"/>
              </a:rPr>
              <a:t>b) Q</a:t>
            </a:r>
          </a:p>
        </p:txBody>
      </p:sp>
      <p:sp>
        <p:nvSpPr>
          <p:cNvPr id="23579" name="AutoShape 27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609600" y="4041775"/>
            <a:ext cx="3350332" cy="576263"/>
          </a:xfrm>
          <a:prstGeom prst="actionButtonBlank">
            <a:avLst/>
          </a:prstGeom>
          <a:noFill/>
          <a:ln w="12700">
            <a:noFill/>
            <a:miter lim="800000"/>
            <a:headEnd/>
            <a:tailEnd/>
          </a:ln>
        </p:spPr>
        <p:txBody>
          <a:bodyPr wrap="none" anchor="ctr"/>
          <a:lstStyle/>
          <a:p>
            <a:r>
              <a:rPr lang="cs-CZ" sz="2000">
                <a:latin typeface="Arial" charset="0"/>
              </a:rPr>
              <a:t>c) P</a:t>
            </a:r>
          </a:p>
        </p:txBody>
      </p:sp>
      <p:pic>
        <p:nvPicPr>
          <p:cNvPr id="10" name="Picture 10" descr="C:\Users\Monika\AppData\Local\Microsoft\Windows\Temporary Internet Files\Content.IE5\BHIJYF1C\MC900423567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968044" y="2886073"/>
            <a:ext cx="468313" cy="868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1" name="Obdélník 10"/>
          <p:cNvSpPr/>
          <p:nvPr/>
        </p:nvSpPr>
        <p:spPr>
          <a:xfrm>
            <a:off x="4932166" y="3775908"/>
            <a:ext cx="611384" cy="110799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r>
              <a:rPr lang="cs-CZ" sz="6600" dirty="0" smtClean="0">
                <a:ln w="11430"/>
                <a:gradFill>
                  <a:gsLst>
                    <a:gs pos="0">
                      <a:srgbClr val="333399">
                        <a:tint val="70000"/>
                        <a:satMod val="245000"/>
                      </a:srgbClr>
                    </a:gs>
                    <a:gs pos="75000">
                      <a:srgbClr val="333399">
                        <a:tint val="90000"/>
                        <a:shade val="60000"/>
                        <a:satMod val="240000"/>
                      </a:srgbClr>
                    </a:gs>
                    <a:gs pos="100000">
                      <a:srgbClr val="333399">
                        <a:tint val="100000"/>
                        <a:shade val="50000"/>
                        <a:satMod val="240000"/>
                      </a:srgb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latin typeface="Bradley Hand ITC" pitchFamily="66" charset="0"/>
              </a:rPr>
              <a:t>X</a:t>
            </a:r>
            <a:endParaRPr lang="cs-CZ" sz="6600" dirty="0">
              <a:solidFill>
                <a:srgbClr val="000000"/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4771789" y="1778077"/>
            <a:ext cx="611384" cy="110799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r>
              <a:rPr lang="cs-CZ" sz="6600" dirty="0" smtClean="0">
                <a:ln w="11430"/>
                <a:gradFill>
                  <a:gsLst>
                    <a:gs pos="0">
                      <a:srgbClr val="333399">
                        <a:tint val="70000"/>
                        <a:satMod val="245000"/>
                      </a:srgbClr>
                    </a:gs>
                    <a:gs pos="75000">
                      <a:srgbClr val="333399">
                        <a:tint val="90000"/>
                        <a:shade val="60000"/>
                        <a:satMod val="240000"/>
                      </a:srgbClr>
                    </a:gs>
                    <a:gs pos="100000">
                      <a:srgbClr val="333399">
                        <a:tint val="100000"/>
                        <a:shade val="50000"/>
                        <a:satMod val="240000"/>
                      </a:srgb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latin typeface="Bradley Hand ITC" pitchFamily="66" charset="0"/>
              </a:rPr>
              <a:t>X</a:t>
            </a:r>
            <a:endParaRPr lang="cs-CZ" sz="6600" dirty="0">
              <a:solidFill>
                <a:srgbClr val="000000"/>
              </a:solidFill>
            </a:endParaRPr>
          </a:p>
        </p:txBody>
      </p:sp>
      <p:sp>
        <p:nvSpPr>
          <p:cNvPr id="13" name="AutoShape 42">
            <a:hlinkClick r:id="rId3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3563938" y="6265863"/>
            <a:ext cx="1979612" cy="366712"/>
          </a:xfrm>
          <a:prstGeom prst="flowChartAlternateProcess">
            <a:avLst/>
          </a:prstGeom>
          <a:solidFill>
            <a:srgbClr val="7030A0"/>
          </a:solidFill>
          <a:ln>
            <a:noFill/>
          </a:ln>
          <a:scene3d>
            <a:camera prst="orthographicFront"/>
            <a:lightRig rig="threePt" dir="t"/>
          </a:scene3d>
          <a:sp3d>
            <a:bevelT/>
          </a:sp3d>
        </p:spPr>
        <p:txBody>
          <a:bodyPr wrap="none" anchor="ctr"/>
          <a:lstStyle/>
          <a:p>
            <a:pPr algn="ctr">
              <a:defRPr/>
            </a:pPr>
            <a:r>
              <a:rPr lang="cs-CZ" b="0" dirty="0" smtClean="0">
                <a:latin typeface="Arial" charset="0"/>
              </a:rPr>
              <a:t>hra </a:t>
            </a:r>
            <a:endParaRPr lang="cs-CZ" b="0" dirty="0">
              <a:latin typeface="Arial" charset="0"/>
            </a:endParaRPr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 advClick="0">
        <p14:prism isContent="1"/>
      </p:transition>
    </mc:Choice>
    <mc:Fallback>
      <p:transition spd="slow" advClick="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357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578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2357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577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2357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579"/>
                  </p:tgtEl>
                </p:cond>
              </p:nextCondLst>
            </p:seq>
          </p:childTnLst>
        </p:cTn>
      </p:par>
    </p:tnLst>
    <p:bldLst>
      <p:bldP spid="11" grpId="0"/>
      <p:bldP spid="12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77000">
              <a:srgbClr val="66FFCC"/>
            </a:gs>
            <a:gs pos="100000">
              <a:schemeClr val="bg1">
                <a:shade val="30000"/>
                <a:satMod val="200000"/>
              </a:schemeClr>
            </a:gs>
          </a:gsLst>
          <a:lin ang="27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3"/>
          <p:cNvSpPr txBox="1">
            <a:spLocks noChangeArrowheads="1"/>
          </p:cNvSpPr>
          <p:nvPr/>
        </p:nvSpPr>
        <p:spPr bwMode="auto">
          <a:xfrm>
            <a:off x="310142" y="547688"/>
            <a:ext cx="8642350" cy="154633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3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800">
                <a:solidFill>
                  <a:schemeClr val="tx1"/>
                </a:solidFill>
                <a:latin typeface="+mn-lt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2400">
                <a:solidFill>
                  <a:schemeClr val="tx1"/>
                </a:solidFill>
                <a:latin typeface="+mn-lt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000">
                <a:solidFill>
                  <a:schemeClr val="tx1"/>
                </a:solidFill>
                <a:latin typeface="+mn-lt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5pPr>
            <a:lvl6pPr marL="25146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6pPr>
            <a:lvl7pPr marL="29718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7pPr>
            <a:lvl8pPr marL="34290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8pPr>
            <a:lvl9pPr marL="38862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9pPr>
          </a:lstStyle>
          <a:p>
            <a:pPr marL="0" indent="0" algn="ctr">
              <a:buNone/>
            </a:pPr>
            <a:r>
              <a:rPr lang="cs-CZ" sz="2800" dirty="0">
                <a:latin typeface="Arial" charset="0"/>
              </a:rPr>
              <a:t>Teplo 2000: </a:t>
            </a:r>
          </a:p>
          <a:p>
            <a:pPr marL="0" indent="0" algn="ctr">
              <a:buNone/>
            </a:pPr>
            <a:r>
              <a:rPr lang="cs-CZ" sz="2000" dirty="0">
                <a:latin typeface="Arial" charset="0"/>
              </a:rPr>
              <a:t>Množství </a:t>
            </a:r>
            <a:r>
              <a:rPr lang="cs-CZ" sz="2000" dirty="0" smtClean="0">
                <a:latin typeface="Arial" charset="0"/>
              </a:rPr>
              <a:t>přijatého </a:t>
            </a:r>
            <a:r>
              <a:rPr lang="cs-CZ" sz="2000" dirty="0">
                <a:latin typeface="Arial" charset="0"/>
              </a:rPr>
              <a:t>tepla závisí na </a:t>
            </a:r>
            <a:r>
              <a:rPr lang="cs-CZ" sz="2000" dirty="0" smtClean="0">
                <a:latin typeface="Arial" charset="0"/>
              </a:rPr>
              <a:t>:</a:t>
            </a:r>
            <a:r>
              <a:rPr lang="cs-CZ" sz="2000" b="1" dirty="0" smtClean="0"/>
              <a:t> :</a:t>
            </a:r>
          </a:p>
        </p:txBody>
      </p:sp>
      <p:sp>
        <p:nvSpPr>
          <p:cNvPr id="13" name="Obdélník 12"/>
          <p:cNvSpPr/>
          <p:nvPr/>
        </p:nvSpPr>
        <p:spPr>
          <a:xfrm>
            <a:off x="5508104" y="2838297"/>
            <a:ext cx="611384" cy="110799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r>
              <a:rPr lang="cs-CZ" sz="6600" dirty="0" smtClean="0">
                <a:ln w="11430"/>
                <a:gradFill>
                  <a:gsLst>
                    <a:gs pos="0">
                      <a:srgbClr val="333399">
                        <a:tint val="70000"/>
                        <a:satMod val="245000"/>
                      </a:srgbClr>
                    </a:gs>
                    <a:gs pos="75000">
                      <a:srgbClr val="333399">
                        <a:tint val="90000"/>
                        <a:shade val="60000"/>
                        <a:satMod val="240000"/>
                      </a:srgbClr>
                    </a:gs>
                    <a:gs pos="100000">
                      <a:srgbClr val="333399">
                        <a:tint val="100000"/>
                        <a:shade val="50000"/>
                        <a:satMod val="240000"/>
                      </a:srgb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latin typeface="Bradley Hand ITC" pitchFamily="66" charset="0"/>
              </a:rPr>
              <a:t>X</a:t>
            </a:r>
            <a:endParaRPr lang="cs-CZ" sz="6600" dirty="0">
              <a:solidFill>
                <a:srgbClr val="000000"/>
              </a:solidFill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4325625" y="3775908"/>
            <a:ext cx="611384" cy="110799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r>
              <a:rPr lang="cs-CZ" sz="6600" dirty="0" smtClean="0">
                <a:ln w="11430"/>
                <a:gradFill>
                  <a:gsLst>
                    <a:gs pos="0">
                      <a:srgbClr val="333399">
                        <a:tint val="70000"/>
                        <a:satMod val="245000"/>
                      </a:srgbClr>
                    </a:gs>
                    <a:gs pos="75000">
                      <a:srgbClr val="333399">
                        <a:tint val="90000"/>
                        <a:shade val="60000"/>
                        <a:satMod val="240000"/>
                      </a:srgbClr>
                    </a:gs>
                    <a:gs pos="100000">
                      <a:srgbClr val="333399">
                        <a:tint val="100000"/>
                        <a:shade val="50000"/>
                        <a:satMod val="240000"/>
                      </a:srgb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latin typeface="Bradley Hand ITC" pitchFamily="66" charset="0"/>
              </a:rPr>
              <a:t>X</a:t>
            </a:r>
            <a:endParaRPr lang="cs-CZ" sz="6600" dirty="0">
              <a:solidFill>
                <a:srgbClr val="000000"/>
              </a:solidFill>
            </a:endParaRPr>
          </a:p>
        </p:txBody>
      </p:sp>
      <p:pic>
        <p:nvPicPr>
          <p:cNvPr id="15" name="Picture 10" descr="C:\Users\Monika\AppData\Local\Microsoft\Windows\Temporary Internet Files\Content.IE5\BHIJYF1C\MC900423567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056276" y="2094022"/>
            <a:ext cx="468313" cy="868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6" name="AutoShape 37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1692275" y="2239963"/>
            <a:ext cx="5757863" cy="576262"/>
          </a:xfrm>
          <a:prstGeom prst="actionButtonBlank">
            <a:avLst/>
          </a:prstGeom>
          <a:noFill/>
          <a:ln w="12700">
            <a:noFill/>
            <a:miter lim="800000"/>
            <a:headEnd/>
            <a:tailEnd/>
          </a:ln>
        </p:spPr>
        <p:txBody>
          <a:bodyPr wrap="none" anchor="ctr"/>
          <a:lstStyle/>
          <a:p>
            <a:r>
              <a:rPr lang="cs-CZ" sz="2400">
                <a:latin typeface="Arial" charset="0"/>
              </a:rPr>
              <a:t>a) látce, hmotnosti, rozdílu teplot</a:t>
            </a:r>
          </a:p>
        </p:txBody>
      </p:sp>
      <p:sp>
        <p:nvSpPr>
          <p:cNvPr id="17" name="AutoShape 38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1692275" y="3104163"/>
            <a:ext cx="3113619" cy="576263"/>
          </a:xfrm>
          <a:prstGeom prst="actionButtonBlank">
            <a:avLst/>
          </a:prstGeom>
          <a:noFill/>
          <a:ln w="12700">
            <a:noFill/>
            <a:miter lim="800000"/>
            <a:headEnd/>
            <a:tailEnd/>
          </a:ln>
        </p:spPr>
        <p:txBody>
          <a:bodyPr wrap="none" anchor="ctr"/>
          <a:lstStyle/>
          <a:p>
            <a:r>
              <a:rPr lang="cs-CZ" sz="2400" dirty="0">
                <a:latin typeface="Arial" charset="0"/>
              </a:rPr>
              <a:t>b) hmotnosti a látce</a:t>
            </a:r>
          </a:p>
        </p:txBody>
      </p:sp>
      <p:sp>
        <p:nvSpPr>
          <p:cNvPr id="18" name="AutoShape 39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1692275" y="4041775"/>
            <a:ext cx="1907617" cy="576263"/>
          </a:xfrm>
          <a:prstGeom prst="actionButtonBlank">
            <a:avLst/>
          </a:prstGeom>
          <a:noFill/>
          <a:ln w="12700">
            <a:noFill/>
            <a:miter lim="800000"/>
            <a:headEnd/>
            <a:tailEnd/>
          </a:ln>
        </p:spPr>
        <p:txBody>
          <a:bodyPr wrap="none" anchor="ctr"/>
          <a:lstStyle/>
          <a:p>
            <a:r>
              <a:rPr lang="cs-CZ" sz="2400" dirty="0">
                <a:latin typeface="Arial" charset="0"/>
              </a:rPr>
              <a:t>c) teplotě</a:t>
            </a:r>
          </a:p>
        </p:txBody>
      </p:sp>
      <p:sp>
        <p:nvSpPr>
          <p:cNvPr id="19" name="AutoShape 42">
            <a:hlinkClick r:id="rId3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3563938" y="6265863"/>
            <a:ext cx="1979612" cy="366712"/>
          </a:xfrm>
          <a:prstGeom prst="flowChartAlternateProcess">
            <a:avLst/>
          </a:prstGeom>
          <a:solidFill>
            <a:srgbClr val="7030A0"/>
          </a:solidFill>
          <a:ln>
            <a:noFill/>
          </a:ln>
          <a:scene3d>
            <a:camera prst="orthographicFront"/>
            <a:lightRig rig="threePt" dir="t"/>
          </a:scene3d>
          <a:sp3d>
            <a:bevelT/>
          </a:sp3d>
        </p:spPr>
        <p:txBody>
          <a:bodyPr wrap="none" anchor="ctr"/>
          <a:lstStyle/>
          <a:p>
            <a:pPr algn="ctr">
              <a:defRPr/>
            </a:pPr>
            <a:r>
              <a:rPr lang="cs-CZ" b="0" dirty="0" smtClean="0">
                <a:latin typeface="Arial" charset="0"/>
              </a:rPr>
              <a:t>hra </a:t>
            </a:r>
            <a:endParaRPr lang="cs-CZ" b="0" dirty="0">
              <a:latin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283801901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 advClick="0">
        <p14:prism isContent="1"/>
      </p:transition>
    </mc:Choice>
    <mc:Fallback>
      <p:transition spd="slow" advClick="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</p:childTnLst>
        </p:cTn>
      </p:par>
    </p:tnLst>
    <p:bldLst>
      <p:bldP spid="13" grpId="0"/>
      <p:bldP spid="14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gradFill flip="none" rotWithShape="1">
          <a:gsLst>
            <a:gs pos="77000">
              <a:srgbClr val="66FFCC"/>
            </a:gs>
            <a:gs pos="100000">
              <a:schemeClr val="bg1">
                <a:shade val="30000"/>
                <a:satMod val="200000"/>
              </a:schemeClr>
            </a:gs>
          </a:gsLst>
          <a:lin ang="27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36"/>
          <p:cNvSpPr>
            <a:spLocks noChangeArrowheads="1"/>
          </p:cNvSpPr>
          <p:nvPr/>
        </p:nvSpPr>
        <p:spPr bwMode="auto">
          <a:xfrm>
            <a:off x="360363" y="549275"/>
            <a:ext cx="8424862" cy="6842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marL="342900" indent="-342900" algn="ctr">
              <a:spcBef>
                <a:spcPct val="20000"/>
              </a:spcBef>
            </a:pPr>
            <a:r>
              <a:rPr lang="cs-CZ" sz="2800" dirty="0">
                <a:latin typeface="Arial" charset="0"/>
              </a:rPr>
              <a:t>Teplo 2000: </a:t>
            </a:r>
          </a:p>
          <a:p>
            <a:pPr marL="342900" indent="-342900" algn="ctr">
              <a:spcBef>
                <a:spcPct val="20000"/>
              </a:spcBef>
            </a:pPr>
            <a:r>
              <a:rPr lang="cs-CZ" sz="2000" dirty="0">
                <a:latin typeface="Arial" charset="0"/>
              </a:rPr>
              <a:t>Množství </a:t>
            </a:r>
            <a:r>
              <a:rPr lang="cs-CZ" sz="2000" dirty="0" smtClean="0">
                <a:latin typeface="Arial" charset="0"/>
              </a:rPr>
              <a:t>přijatého </a:t>
            </a:r>
            <a:r>
              <a:rPr lang="cs-CZ" sz="2000" dirty="0">
                <a:latin typeface="Arial" charset="0"/>
              </a:rPr>
              <a:t>tepla závisí na :</a:t>
            </a:r>
            <a:endParaRPr lang="cs-CZ" sz="2800" dirty="0">
              <a:latin typeface="Arial" charset="0"/>
            </a:endParaRPr>
          </a:p>
        </p:txBody>
      </p:sp>
      <p:sp>
        <p:nvSpPr>
          <p:cNvPr id="24613" name="AutoShape 37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1656003" y="2201272"/>
            <a:ext cx="5757863" cy="576262"/>
          </a:xfrm>
          <a:prstGeom prst="actionButtonBlank">
            <a:avLst/>
          </a:prstGeom>
          <a:noFill/>
          <a:ln w="12700">
            <a:noFill/>
            <a:miter lim="800000"/>
            <a:headEnd/>
            <a:tailEnd/>
          </a:ln>
        </p:spPr>
        <p:txBody>
          <a:bodyPr wrap="none" anchor="ctr"/>
          <a:lstStyle/>
          <a:p>
            <a:r>
              <a:rPr lang="cs-CZ" sz="2400">
                <a:latin typeface="Arial" charset="0"/>
              </a:rPr>
              <a:t>a) látce, hmotnosti, rozdílu teplot</a:t>
            </a:r>
          </a:p>
        </p:txBody>
      </p:sp>
      <p:sp>
        <p:nvSpPr>
          <p:cNvPr id="24614" name="AutoShape 38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1692275" y="3140075"/>
            <a:ext cx="5757863" cy="576263"/>
          </a:xfrm>
          <a:prstGeom prst="actionButtonBlank">
            <a:avLst/>
          </a:prstGeom>
          <a:noFill/>
          <a:ln w="12700">
            <a:noFill/>
            <a:miter lim="800000"/>
            <a:headEnd/>
            <a:tailEnd/>
          </a:ln>
        </p:spPr>
        <p:txBody>
          <a:bodyPr wrap="none" anchor="ctr"/>
          <a:lstStyle/>
          <a:p>
            <a:r>
              <a:rPr lang="cs-CZ" sz="2400" dirty="0">
                <a:latin typeface="Arial" charset="0"/>
              </a:rPr>
              <a:t>b) hmotnosti a látce</a:t>
            </a:r>
          </a:p>
        </p:txBody>
      </p:sp>
      <p:sp>
        <p:nvSpPr>
          <p:cNvPr id="24615" name="AutoShape 39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1692275" y="4041775"/>
            <a:ext cx="5765800" cy="576263"/>
          </a:xfrm>
          <a:prstGeom prst="actionButtonBlank">
            <a:avLst/>
          </a:prstGeom>
          <a:noFill/>
          <a:ln w="12700">
            <a:noFill/>
            <a:miter lim="800000"/>
            <a:headEnd/>
            <a:tailEnd/>
          </a:ln>
        </p:spPr>
        <p:txBody>
          <a:bodyPr wrap="none" anchor="ctr"/>
          <a:lstStyle/>
          <a:p>
            <a:r>
              <a:rPr lang="cs-CZ" sz="2400">
                <a:latin typeface="Arial" charset="0"/>
              </a:rPr>
              <a:t>c) teplotě</a:t>
            </a:r>
          </a:p>
        </p:txBody>
      </p:sp>
      <p:sp>
        <p:nvSpPr>
          <p:cNvPr id="10" name="Obdélník 9"/>
          <p:cNvSpPr/>
          <p:nvPr/>
        </p:nvSpPr>
        <p:spPr>
          <a:xfrm>
            <a:off x="7633285" y="2638716"/>
            <a:ext cx="611384" cy="110799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r>
              <a:rPr lang="cs-CZ" sz="6600" dirty="0" smtClean="0">
                <a:ln w="11430"/>
                <a:gradFill>
                  <a:gsLst>
                    <a:gs pos="0">
                      <a:srgbClr val="333399">
                        <a:tint val="70000"/>
                        <a:satMod val="245000"/>
                      </a:srgbClr>
                    </a:gs>
                    <a:gs pos="75000">
                      <a:srgbClr val="333399">
                        <a:tint val="90000"/>
                        <a:shade val="60000"/>
                        <a:satMod val="240000"/>
                      </a:srgbClr>
                    </a:gs>
                    <a:gs pos="100000">
                      <a:srgbClr val="333399">
                        <a:tint val="100000"/>
                        <a:shade val="50000"/>
                        <a:satMod val="240000"/>
                      </a:srgb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latin typeface="Bradley Hand ITC" pitchFamily="66" charset="0"/>
              </a:rPr>
              <a:t>X</a:t>
            </a:r>
            <a:endParaRPr lang="cs-CZ" sz="6600" dirty="0">
              <a:solidFill>
                <a:srgbClr val="000000"/>
              </a:solidFill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7618176" y="3510042"/>
            <a:ext cx="611384" cy="110799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r>
              <a:rPr lang="cs-CZ" sz="6600" dirty="0" smtClean="0">
                <a:ln w="11430"/>
                <a:gradFill>
                  <a:gsLst>
                    <a:gs pos="0">
                      <a:srgbClr val="333399">
                        <a:tint val="70000"/>
                        <a:satMod val="245000"/>
                      </a:srgbClr>
                    </a:gs>
                    <a:gs pos="75000">
                      <a:srgbClr val="333399">
                        <a:tint val="90000"/>
                        <a:shade val="60000"/>
                        <a:satMod val="240000"/>
                      </a:srgbClr>
                    </a:gs>
                    <a:gs pos="100000">
                      <a:srgbClr val="333399">
                        <a:tint val="100000"/>
                        <a:shade val="50000"/>
                        <a:satMod val="240000"/>
                      </a:srgb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latin typeface="Bradley Hand ITC" pitchFamily="66" charset="0"/>
              </a:rPr>
              <a:t>X</a:t>
            </a:r>
            <a:endParaRPr lang="cs-CZ" sz="6600" dirty="0">
              <a:solidFill>
                <a:srgbClr val="000000"/>
              </a:solidFill>
            </a:endParaRPr>
          </a:p>
        </p:txBody>
      </p:sp>
      <p:pic>
        <p:nvPicPr>
          <p:cNvPr id="12" name="Picture 10" descr="C:\Users\Monika\AppData\Local\Microsoft\Windows\Temporary Internet Files\Content.IE5\BHIJYF1C\MC900423567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776356" y="1909171"/>
            <a:ext cx="468313" cy="868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3" name="AutoShape 42">
            <a:hlinkClick r:id="rId3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3716338" y="6418263"/>
            <a:ext cx="1979612" cy="366712"/>
          </a:xfrm>
          <a:prstGeom prst="flowChartAlternateProcess">
            <a:avLst/>
          </a:prstGeom>
          <a:solidFill>
            <a:srgbClr val="7030A0"/>
          </a:solidFill>
          <a:ln>
            <a:noFill/>
          </a:ln>
          <a:scene3d>
            <a:camera prst="orthographicFront"/>
            <a:lightRig rig="threePt" dir="t"/>
          </a:scene3d>
          <a:sp3d>
            <a:bevelT/>
          </a:sp3d>
        </p:spPr>
        <p:txBody>
          <a:bodyPr wrap="none" anchor="ctr"/>
          <a:lstStyle/>
          <a:p>
            <a:pPr algn="ctr">
              <a:defRPr/>
            </a:pPr>
            <a:r>
              <a:rPr lang="cs-CZ" b="0" dirty="0" smtClean="0">
                <a:latin typeface="Arial" charset="0"/>
              </a:rPr>
              <a:t>hra </a:t>
            </a:r>
            <a:endParaRPr lang="cs-CZ" b="0" dirty="0">
              <a:latin typeface="Arial" charset="0"/>
            </a:endParaRPr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 advClick="0">
        <p14:prism isContent="1"/>
      </p:transition>
    </mc:Choice>
    <mc:Fallback>
      <p:transition spd="slow" advClick="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46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613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246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614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246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615"/>
                  </p:tgtEl>
                </p:cond>
              </p:nextCondLst>
            </p:seq>
          </p:childTnLst>
        </p:cTn>
      </p:par>
    </p:tnLst>
    <p:bldLst>
      <p:bldP spid="10" grpId="0"/>
      <p:bldP spid="11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gradFill flip="none" rotWithShape="1">
          <a:gsLst>
            <a:gs pos="77000">
              <a:srgbClr val="66FFCC"/>
            </a:gs>
            <a:gs pos="100000">
              <a:schemeClr val="bg1">
                <a:shade val="30000"/>
                <a:satMod val="200000"/>
              </a:schemeClr>
            </a:gs>
          </a:gsLst>
          <a:lin ang="27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21"/>
          <p:cNvSpPr>
            <a:spLocks noChangeArrowheads="1"/>
          </p:cNvSpPr>
          <p:nvPr/>
        </p:nvSpPr>
        <p:spPr bwMode="auto">
          <a:xfrm>
            <a:off x="360363" y="549275"/>
            <a:ext cx="8424862" cy="6842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marL="342900" indent="-342900" algn="ctr">
              <a:spcBef>
                <a:spcPct val="20000"/>
              </a:spcBef>
            </a:pPr>
            <a:r>
              <a:rPr lang="cs-CZ" sz="2800">
                <a:latin typeface="Arial" charset="0"/>
              </a:rPr>
              <a:t>Teplo</a:t>
            </a:r>
            <a:r>
              <a:rPr lang="cs-CZ"/>
              <a:t> </a:t>
            </a:r>
            <a:r>
              <a:rPr lang="cs-CZ" sz="2800">
                <a:latin typeface="Arial" charset="0"/>
              </a:rPr>
              <a:t>3000: </a:t>
            </a:r>
          </a:p>
          <a:p>
            <a:pPr marL="342900" indent="-342900" algn="ctr">
              <a:spcBef>
                <a:spcPct val="20000"/>
              </a:spcBef>
            </a:pPr>
            <a:r>
              <a:rPr lang="cs-CZ" sz="2000">
                <a:latin typeface="Arial" charset="0"/>
              </a:rPr>
              <a:t>Měrná tepelná kapacita vody je:</a:t>
            </a:r>
          </a:p>
        </p:txBody>
      </p:sp>
      <p:sp>
        <p:nvSpPr>
          <p:cNvPr id="32798" name="AutoShape 30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290513" y="2132013"/>
            <a:ext cx="4893555" cy="576262"/>
          </a:xfrm>
          <a:prstGeom prst="actionButtonBlank">
            <a:avLst/>
          </a:prstGeom>
          <a:noFill/>
          <a:ln w="12700">
            <a:noFill/>
            <a:miter lim="800000"/>
            <a:headEnd/>
            <a:tailEnd/>
          </a:ln>
        </p:spPr>
        <p:txBody>
          <a:bodyPr wrap="none" anchor="ctr"/>
          <a:lstStyle/>
          <a:p>
            <a:pPr marL="342900" indent="-342900"/>
            <a:r>
              <a:rPr lang="cs-CZ" sz="2000">
                <a:latin typeface="Arial" charset="0"/>
              </a:rPr>
              <a:t>a) 4,2</a:t>
            </a:r>
          </a:p>
        </p:txBody>
      </p:sp>
      <p:sp>
        <p:nvSpPr>
          <p:cNvPr id="32799" name="AutoShape 31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290513" y="3032125"/>
            <a:ext cx="4965563" cy="792163"/>
          </a:xfrm>
          <a:prstGeom prst="actionButtonBlank">
            <a:avLst/>
          </a:prstGeom>
          <a:noFill/>
          <a:ln w="12700">
            <a:noFill/>
            <a:miter lim="800000"/>
            <a:headEnd/>
            <a:tailEnd/>
          </a:ln>
        </p:spPr>
        <p:txBody>
          <a:bodyPr wrap="none" anchor="ctr"/>
          <a:lstStyle/>
          <a:p>
            <a:pPr marL="342900" indent="-342900"/>
            <a:r>
              <a:rPr lang="cs-CZ" sz="2000">
                <a:latin typeface="Arial" charset="0"/>
              </a:rPr>
              <a:t>b) 100</a:t>
            </a:r>
          </a:p>
        </p:txBody>
      </p:sp>
      <p:sp>
        <p:nvSpPr>
          <p:cNvPr id="32800" name="AutoShape 32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287337" y="4166720"/>
            <a:ext cx="4968739" cy="827088"/>
          </a:xfrm>
          <a:prstGeom prst="actionButtonBlank">
            <a:avLst/>
          </a:prstGeom>
          <a:noFill/>
          <a:ln w="12700">
            <a:noFill/>
            <a:miter lim="800000"/>
            <a:headEnd/>
            <a:tailEnd/>
          </a:ln>
        </p:spPr>
        <p:txBody>
          <a:bodyPr wrap="none" anchor="ctr"/>
          <a:lstStyle/>
          <a:p>
            <a:pPr marL="342900" indent="-342900"/>
            <a:r>
              <a:rPr lang="cs-CZ" sz="2000">
                <a:latin typeface="Arial" charset="0"/>
              </a:rPr>
              <a:t>c) 1000</a:t>
            </a:r>
          </a:p>
        </p:txBody>
      </p:sp>
      <p:sp>
        <p:nvSpPr>
          <p:cNvPr id="10" name="Obdélník 9"/>
          <p:cNvSpPr/>
          <p:nvPr/>
        </p:nvSpPr>
        <p:spPr>
          <a:xfrm>
            <a:off x="4194511" y="2816225"/>
            <a:ext cx="611384" cy="110799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r>
              <a:rPr lang="cs-CZ" sz="6600" dirty="0" smtClean="0">
                <a:ln w="11430"/>
                <a:gradFill>
                  <a:gsLst>
                    <a:gs pos="0">
                      <a:srgbClr val="333399">
                        <a:tint val="70000"/>
                        <a:satMod val="245000"/>
                      </a:srgbClr>
                    </a:gs>
                    <a:gs pos="75000">
                      <a:srgbClr val="333399">
                        <a:tint val="90000"/>
                        <a:shade val="60000"/>
                        <a:satMod val="240000"/>
                      </a:srgbClr>
                    </a:gs>
                    <a:gs pos="100000">
                      <a:srgbClr val="333399">
                        <a:tint val="100000"/>
                        <a:shade val="50000"/>
                        <a:satMod val="240000"/>
                      </a:srgb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latin typeface="Bradley Hand ITC" pitchFamily="66" charset="0"/>
              </a:rPr>
              <a:t>X</a:t>
            </a:r>
            <a:endParaRPr lang="cs-CZ" sz="6600" dirty="0">
              <a:solidFill>
                <a:srgbClr val="000000"/>
              </a:solidFill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4325625" y="3775908"/>
            <a:ext cx="611384" cy="110799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r>
              <a:rPr lang="cs-CZ" sz="6600" dirty="0" smtClean="0">
                <a:ln w="11430"/>
                <a:gradFill>
                  <a:gsLst>
                    <a:gs pos="0">
                      <a:srgbClr val="333399">
                        <a:tint val="70000"/>
                        <a:satMod val="245000"/>
                      </a:srgbClr>
                    </a:gs>
                    <a:gs pos="75000">
                      <a:srgbClr val="333399">
                        <a:tint val="90000"/>
                        <a:shade val="60000"/>
                        <a:satMod val="240000"/>
                      </a:srgbClr>
                    </a:gs>
                    <a:gs pos="100000">
                      <a:srgbClr val="333399">
                        <a:tint val="100000"/>
                        <a:shade val="50000"/>
                        <a:satMod val="240000"/>
                      </a:srgb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latin typeface="Bradley Hand ITC" pitchFamily="66" charset="0"/>
              </a:rPr>
              <a:t>X</a:t>
            </a:r>
            <a:endParaRPr lang="cs-CZ" sz="6600" dirty="0">
              <a:solidFill>
                <a:srgbClr val="000000"/>
              </a:solidFill>
            </a:endParaRPr>
          </a:p>
        </p:txBody>
      </p:sp>
      <p:pic>
        <p:nvPicPr>
          <p:cNvPr id="12" name="Picture 10" descr="C:\Users\Monika\AppData\Local\Microsoft\Windows\Temporary Internet Files\Content.IE5\BHIJYF1C\MC900423567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284266" y="2094022"/>
            <a:ext cx="468313" cy="868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3" name="AutoShape 42">
            <a:hlinkClick r:id="rId3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3716338" y="6418263"/>
            <a:ext cx="1979612" cy="366712"/>
          </a:xfrm>
          <a:prstGeom prst="flowChartAlternateProcess">
            <a:avLst/>
          </a:prstGeom>
          <a:solidFill>
            <a:srgbClr val="7030A0"/>
          </a:solidFill>
          <a:ln>
            <a:noFill/>
          </a:ln>
          <a:scene3d>
            <a:camera prst="orthographicFront"/>
            <a:lightRig rig="threePt" dir="t"/>
          </a:scene3d>
          <a:sp3d>
            <a:bevelT/>
          </a:sp3d>
        </p:spPr>
        <p:txBody>
          <a:bodyPr wrap="none" anchor="ctr"/>
          <a:lstStyle/>
          <a:p>
            <a:pPr algn="ctr">
              <a:defRPr/>
            </a:pPr>
            <a:r>
              <a:rPr lang="cs-CZ" b="0" dirty="0" smtClean="0">
                <a:latin typeface="Arial" charset="0"/>
              </a:rPr>
              <a:t>hra </a:t>
            </a:r>
            <a:endParaRPr lang="cs-CZ" b="0" dirty="0">
              <a:latin typeface="Arial" charset="0"/>
            </a:endParaRPr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 advClick="0">
        <p14:prism isContent="1"/>
      </p:transition>
    </mc:Choice>
    <mc:Fallback>
      <p:transition spd="slow" advClick="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279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2798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3279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2799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3280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2800"/>
                  </p:tgtEl>
                </p:cond>
              </p:nextCondLst>
            </p:seq>
          </p:childTnLst>
        </p:cTn>
      </p:par>
    </p:tnLst>
    <p:bldLst>
      <p:bldP spid="10" grpId="0"/>
      <p:bldP spid="11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gradFill flip="none" rotWithShape="1">
          <a:gsLst>
            <a:gs pos="77000">
              <a:srgbClr val="66FFCC"/>
            </a:gs>
            <a:gs pos="100000">
              <a:schemeClr val="bg1">
                <a:shade val="30000"/>
                <a:satMod val="200000"/>
              </a:schemeClr>
            </a:gs>
          </a:gsLst>
          <a:lin ang="27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Rectangle 24"/>
          <p:cNvSpPr>
            <a:spLocks noChangeArrowheads="1"/>
          </p:cNvSpPr>
          <p:nvPr/>
        </p:nvSpPr>
        <p:spPr bwMode="auto">
          <a:xfrm>
            <a:off x="360363" y="549275"/>
            <a:ext cx="8424862" cy="6842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marL="342900" indent="-342900" algn="ctr">
              <a:spcBef>
                <a:spcPct val="20000"/>
              </a:spcBef>
            </a:pPr>
            <a:r>
              <a:rPr lang="cs-CZ" sz="2800">
                <a:latin typeface="Arial" charset="0"/>
              </a:rPr>
              <a:t>Teplo 4000: </a:t>
            </a:r>
          </a:p>
          <a:p>
            <a:pPr marL="342900" indent="-342900" algn="ctr">
              <a:spcBef>
                <a:spcPct val="20000"/>
              </a:spcBef>
            </a:pPr>
            <a:r>
              <a:rPr lang="cs-CZ" sz="2000">
                <a:latin typeface="Arial" charset="0"/>
              </a:rPr>
              <a:t>Jakou veličinu nedokážeme určit :</a:t>
            </a:r>
          </a:p>
        </p:txBody>
      </p:sp>
      <p:sp>
        <p:nvSpPr>
          <p:cNvPr id="33817" name="AutoShape 25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290513" y="2239963"/>
            <a:ext cx="5253595" cy="576262"/>
          </a:xfrm>
          <a:prstGeom prst="actionButtonBlank">
            <a:avLst/>
          </a:prstGeom>
          <a:noFill/>
          <a:ln w="12700">
            <a:noFill/>
            <a:miter lim="800000"/>
            <a:headEnd/>
            <a:tailEnd/>
          </a:ln>
        </p:spPr>
        <p:txBody>
          <a:bodyPr wrap="none" anchor="ctr"/>
          <a:lstStyle/>
          <a:p>
            <a:pPr marL="342900" indent="-342900"/>
            <a:r>
              <a:rPr lang="cs-CZ" sz="2000">
                <a:latin typeface="Arial" charset="0"/>
              </a:rPr>
              <a:t>a) teplo</a:t>
            </a:r>
          </a:p>
        </p:txBody>
      </p:sp>
      <p:sp>
        <p:nvSpPr>
          <p:cNvPr id="33818" name="AutoShape 26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290513" y="3140075"/>
            <a:ext cx="3813435" cy="576263"/>
          </a:xfrm>
          <a:prstGeom prst="actionButtonBlank">
            <a:avLst/>
          </a:prstGeom>
          <a:noFill/>
          <a:ln w="12700">
            <a:noFill/>
            <a:miter lim="800000"/>
            <a:headEnd/>
            <a:tailEnd/>
          </a:ln>
        </p:spPr>
        <p:txBody>
          <a:bodyPr wrap="none" anchor="ctr"/>
          <a:lstStyle/>
          <a:p>
            <a:pPr marL="342900" indent="-342900"/>
            <a:r>
              <a:rPr lang="cs-CZ" sz="2000">
                <a:latin typeface="Arial" charset="0"/>
              </a:rPr>
              <a:t>b) vnitřní energii</a:t>
            </a:r>
          </a:p>
        </p:txBody>
      </p:sp>
      <p:sp>
        <p:nvSpPr>
          <p:cNvPr id="33819" name="AutoShape 27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287339" y="4041775"/>
            <a:ext cx="3816610" cy="827088"/>
          </a:xfrm>
          <a:prstGeom prst="actionButtonBlank">
            <a:avLst/>
          </a:prstGeom>
          <a:noFill/>
          <a:ln w="12700">
            <a:noFill/>
            <a:miter lim="800000"/>
            <a:headEnd/>
            <a:tailEnd/>
          </a:ln>
        </p:spPr>
        <p:txBody>
          <a:bodyPr wrap="none" anchor="ctr"/>
          <a:lstStyle/>
          <a:p>
            <a:pPr marL="342900" indent="-342900"/>
            <a:r>
              <a:rPr lang="cs-CZ" sz="2000">
                <a:latin typeface="Arial" charset="0"/>
              </a:rPr>
              <a:t>c) kinetickou energii</a:t>
            </a:r>
          </a:p>
        </p:txBody>
      </p:sp>
      <p:sp>
        <p:nvSpPr>
          <p:cNvPr id="10" name="AutoShape 42">
            <a:hlinkClick r:id="rId3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3716338" y="6418263"/>
            <a:ext cx="1979612" cy="366712"/>
          </a:xfrm>
          <a:prstGeom prst="flowChartAlternateProcess">
            <a:avLst/>
          </a:prstGeom>
          <a:solidFill>
            <a:srgbClr val="7030A0"/>
          </a:solidFill>
          <a:ln>
            <a:noFill/>
          </a:ln>
          <a:scene3d>
            <a:camera prst="orthographicFront"/>
            <a:lightRig rig="threePt" dir="t"/>
          </a:scene3d>
          <a:sp3d>
            <a:bevelT/>
          </a:sp3d>
        </p:spPr>
        <p:txBody>
          <a:bodyPr wrap="none" anchor="ctr"/>
          <a:lstStyle/>
          <a:p>
            <a:pPr algn="ctr">
              <a:defRPr/>
            </a:pPr>
            <a:r>
              <a:rPr lang="cs-CZ" b="0" dirty="0" smtClean="0">
                <a:latin typeface="Arial" charset="0"/>
              </a:rPr>
              <a:t>hra </a:t>
            </a:r>
            <a:endParaRPr lang="cs-CZ" b="0" dirty="0">
              <a:latin typeface="Arial" charset="0"/>
            </a:endParaRPr>
          </a:p>
        </p:txBody>
      </p:sp>
      <p:pic>
        <p:nvPicPr>
          <p:cNvPr id="11" name="Picture 10" descr="C:\Users\Monika\AppData\Local\Microsoft\Windows\Temporary Internet Files\Content.IE5\BHIJYF1C\MC900423567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968044" y="2886073"/>
            <a:ext cx="468313" cy="868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2" name="Obdélník 11"/>
          <p:cNvSpPr/>
          <p:nvPr/>
        </p:nvSpPr>
        <p:spPr>
          <a:xfrm>
            <a:off x="4932166" y="3775908"/>
            <a:ext cx="611384" cy="110799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r>
              <a:rPr lang="cs-CZ" sz="6600" dirty="0" smtClean="0">
                <a:ln w="11430"/>
                <a:gradFill>
                  <a:gsLst>
                    <a:gs pos="0">
                      <a:srgbClr val="333399">
                        <a:tint val="70000"/>
                        <a:satMod val="245000"/>
                      </a:srgbClr>
                    </a:gs>
                    <a:gs pos="75000">
                      <a:srgbClr val="333399">
                        <a:tint val="90000"/>
                        <a:shade val="60000"/>
                        <a:satMod val="240000"/>
                      </a:srgbClr>
                    </a:gs>
                    <a:gs pos="100000">
                      <a:srgbClr val="333399">
                        <a:tint val="100000"/>
                        <a:shade val="50000"/>
                        <a:satMod val="240000"/>
                      </a:srgb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latin typeface="Bradley Hand ITC" pitchFamily="66" charset="0"/>
              </a:rPr>
              <a:t>X</a:t>
            </a:r>
            <a:endParaRPr lang="cs-CZ" sz="6600" dirty="0">
              <a:solidFill>
                <a:srgbClr val="000000"/>
              </a:solidFill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4771789" y="1778077"/>
            <a:ext cx="611384" cy="110799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r>
              <a:rPr lang="cs-CZ" sz="6600" dirty="0" smtClean="0">
                <a:ln w="11430"/>
                <a:gradFill>
                  <a:gsLst>
                    <a:gs pos="0">
                      <a:srgbClr val="333399">
                        <a:tint val="70000"/>
                        <a:satMod val="245000"/>
                      </a:srgbClr>
                    </a:gs>
                    <a:gs pos="75000">
                      <a:srgbClr val="333399">
                        <a:tint val="90000"/>
                        <a:shade val="60000"/>
                        <a:satMod val="240000"/>
                      </a:srgbClr>
                    </a:gs>
                    <a:gs pos="100000">
                      <a:srgbClr val="333399">
                        <a:tint val="100000"/>
                        <a:shade val="50000"/>
                        <a:satMod val="240000"/>
                      </a:srgb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latin typeface="Bradley Hand ITC" pitchFamily="66" charset="0"/>
              </a:rPr>
              <a:t>X</a:t>
            </a:r>
            <a:endParaRPr lang="cs-CZ" sz="6600" dirty="0">
              <a:solidFill>
                <a:srgbClr val="000000"/>
              </a:solidFill>
            </a:endParaRPr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>
    <mc:Choice xmlns:p14="http://schemas.microsoft.com/office/powerpoint/2010/main" xmlns="" Requires="p14">
      <p:transition spd="slow" p14:dur="2000" advClick="0">
        <p14:prism isContent="1"/>
      </p:transition>
    </mc:Choice>
    <mc:Fallback>
      <p:transition spd="slow" advClick="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38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3817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338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3818"/>
                  </p:tgtEl>
                </p:cond>
              </p:nextCondLst>
            </p:seq>
            <p:seq concurrent="1" nextAc="seek">
              <p:cTn id="13" restart="whenNotActive" fill="hold" evtFilter="cancelBubble" nodeType="interactiveSeq">
                <p:stCondLst>
                  <p:cond evt="onClick" delay="0">
                    <p:tgtEl>
                      <p:spTgt spid="338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" fill="hold">
                      <p:stCondLst>
                        <p:cond delay="0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8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3819"/>
                  </p:tgtEl>
                </p:cond>
              </p:nextCondLst>
            </p:seq>
          </p:childTnLst>
        </p:cTn>
      </p:par>
    </p:tnLst>
    <p:bldLst>
      <p:bldP spid="12" grpId="0"/>
      <p:bldP spid="13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gradFill flip="none" rotWithShape="1">
          <a:gsLst>
            <a:gs pos="77000">
              <a:srgbClr val="66FFCC"/>
            </a:gs>
            <a:gs pos="100000">
              <a:schemeClr val="bg1">
                <a:shade val="30000"/>
                <a:satMod val="200000"/>
              </a:schemeClr>
            </a:gs>
          </a:gsLst>
          <a:lin ang="27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21"/>
          <p:cNvSpPr>
            <a:spLocks noChangeArrowheads="1"/>
          </p:cNvSpPr>
          <p:nvPr/>
        </p:nvSpPr>
        <p:spPr bwMode="auto">
          <a:xfrm>
            <a:off x="360363" y="549275"/>
            <a:ext cx="8424862" cy="6842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marL="342900" indent="-342900" algn="ctr">
              <a:spcBef>
                <a:spcPct val="20000"/>
              </a:spcBef>
            </a:pPr>
            <a:r>
              <a:rPr lang="cs-CZ" sz="2800" dirty="0">
                <a:latin typeface="Arial" charset="0"/>
              </a:rPr>
              <a:t>Teplo 5000: </a:t>
            </a:r>
          </a:p>
          <a:p>
            <a:pPr marL="342900" indent="-342900" algn="ctr">
              <a:spcBef>
                <a:spcPct val="20000"/>
              </a:spcBef>
            </a:pPr>
            <a:r>
              <a:rPr lang="cs-CZ" sz="2000" dirty="0">
                <a:latin typeface="Arial" charset="0"/>
              </a:rPr>
              <a:t>Veličina, která udává schopnost látky </a:t>
            </a:r>
            <a:r>
              <a:rPr lang="cs-CZ" sz="2000" dirty="0" smtClean="0">
                <a:latin typeface="Arial" charset="0"/>
              </a:rPr>
              <a:t>přijmout </a:t>
            </a:r>
            <a:r>
              <a:rPr lang="cs-CZ" sz="2000" dirty="0">
                <a:latin typeface="Arial" charset="0"/>
              </a:rPr>
              <a:t>nebo odevzdat teplo</a:t>
            </a:r>
          </a:p>
        </p:txBody>
      </p:sp>
      <p:sp>
        <p:nvSpPr>
          <p:cNvPr id="36893" name="AutoShape 29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3455988" y="3140075"/>
            <a:ext cx="2195512" cy="576263"/>
          </a:xfrm>
          <a:prstGeom prst="actionButtonBlank">
            <a:avLst/>
          </a:prstGeom>
          <a:noFill/>
          <a:ln w="12700">
            <a:noFill/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2400">
                <a:latin typeface="Arial" charset="0"/>
              </a:rPr>
              <a:t>Odpověď</a:t>
            </a:r>
          </a:p>
        </p:txBody>
      </p:sp>
      <p:sp>
        <p:nvSpPr>
          <p:cNvPr id="36895" name="Text Box 31"/>
          <p:cNvSpPr txBox="1">
            <a:spLocks noChangeArrowheads="1"/>
          </p:cNvSpPr>
          <p:nvPr/>
        </p:nvSpPr>
        <p:spPr bwMode="auto">
          <a:xfrm>
            <a:off x="2771775" y="3952875"/>
            <a:ext cx="3503613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25400" cap="rnd" algn="ctr">
                <a:solidFill>
                  <a:srgbClr val="000000"/>
                </a:solidFill>
                <a:prstDash val="sysDot"/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 b="1">
                <a:solidFill>
                  <a:schemeClr val="tx1"/>
                </a:solidFill>
                <a:latin typeface="Times New Roman" pitchFamily="16" charset="0"/>
              </a:defRPr>
            </a:lvl1pPr>
            <a:lvl2pPr marL="742950" indent="-285750" eaLnBrk="0" hangingPunct="0">
              <a:defRPr b="1">
                <a:solidFill>
                  <a:schemeClr val="tx1"/>
                </a:solidFill>
                <a:latin typeface="Times New Roman" pitchFamily="16" charset="0"/>
              </a:defRPr>
            </a:lvl2pPr>
            <a:lvl3pPr marL="1143000" indent="-228600" eaLnBrk="0" hangingPunct="0">
              <a:defRPr b="1">
                <a:solidFill>
                  <a:schemeClr val="tx1"/>
                </a:solidFill>
                <a:latin typeface="Times New Roman" pitchFamily="16" charset="0"/>
              </a:defRPr>
            </a:lvl3pPr>
            <a:lvl4pPr marL="1600200" indent="-228600" eaLnBrk="0" hangingPunct="0">
              <a:defRPr b="1">
                <a:solidFill>
                  <a:schemeClr val="tx1"/>
                </a:solidFill>
                <a:latin typeface="Times New Roman" pitchFamily="16" charset="0"/>
              </a:defRPr>
            </a:lvl4pPr>
            <a:lvl5pPr marL="2057400" indent="-228600" eaLnBrk="0" hangingPunct="0">
              <a:defRPr b="1">
                <a:solidFill>
                  <a:schemeClr val="tx1"/>
                </a:solidFill>
                <a:latin typeface="Times New Roman" pitchFamily="16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Times New Roman" pitchFamily="16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Times New Roman" pitchFamily="16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Times New Roman" pitchFamily="16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Times New Roman" pitchFamily="16" charset="0"/>
              </a:defRPr>
            </a:lvl9pPr>
          </a:lstStyle>
          <a:p>
            <a:pPr eaLnBrk="1" hangingPunct="1"/>
            <a:r>
              <a:rPr lang="cs-CZ" sz="2400">
                <a:solidFill>
                  <a:srgbClr val="FF0000"/>
                </a:solidFill>
                <a:latin typeface="Arial" charset="0"/>
                <a:cs typeface="Times New Roman" pitchFamily="16" charset="0"/>
              </a:rPr>
              <a:t>Měrná tepelná kapacita</a:t>
            </a:r>
            <a:endParaRPr lang="el-GR" sz="2400">
              <a:solidFill>
                <a:srgbClr val="FF0000"/>
              </a:solidFill>
              <a:latin typeface="Arial" charset="0"/>
              <a:cs typeface="Times New Roman" pitchFamily="16" charset="0"/>
            </a:endParaRPr>
          </a:p>
        </p:txBody>
      </p:sp>
      <p:sp>
        <p:nvSpPr>
          <p:cNvPr id="7" name="AutoShape 42">
            <a:hlinkClick r:id="rId2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3716338" y="6051551"/>
            <a:ext cx="1979612" cy="366712"/>
          </a:xfrm>
          <a:prstGeom prst="flowChartAlternateProcess">
            <a:avLst/>
          </a:prstGeom>
          <a:solidFill>
            <a:srgbClr val="7030A0"/>
          </a:solidFill>
          <a:ln>
            <a:noFill/>
          </a:ln>
          <a:scene3d>
            <a:camera prst="orthographicFront"/>
            <a:lightRig rig="threePt" dir="t"/>
          </a:scene3d>
          <a:sp3d>
            <a:bevelT/>
          </a:sp3d>
        </p:spPr>
        <p:txBody>
          <a:bodyPr wrap="none" anchor="ctr"/>
          <a:lstStyle/>
          <a:p>
            <a:pPr algn="ctr">
              <a:defRPr/>
            </a:pPr>
            <a:r>
              <a:rPr lang="cs-CZ" b="0" dirty="0" smtClean="0">
                <a:latin typeface="Arial" charset="0"/>
              </a:rPr>
              <a:t>hra </a:t>
            </a:r>
            <a:endParaRPr lang="cs-CZ" b="0" dirty="0">
              <a:latin typeface="Arial" charset="0"/>
            </a:endParaRPr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 advClick="0">
        <p14:prism isContent="1"/>
      </p:transition>
    </mc:Choice>
    <mc:Fallback>
      <p:transition spd="slow" advClick="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689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 nodeType="clickPar">
                      <p:stCondLst>
                        <p:cond delay="0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8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3689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6893"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gradFill flip="none" rotWithShape="1">
          <a:gsLst>
            <a:gs pos="77000">
              <a:srgbClr val="FF00FF"/>
            </a:gs>
            <a:gs pos="100000">
              <a:schemeClr val="bg1">
                <a:shade val="30000"/>
                <a:satMod val="200000"/>
              </a:schemeClr>
            </a:gs>
          </a:gsLst>
          <a:lin ang="27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Rectangle 21"/>
          <p:cNvSpPr>
            <a:spLocks noChangeArrowheads="1"/>
          </p:cNvSpPr>
          <p:nvPr/>
        </p:nvSpPr>
        <p:spPr bwMode="auto">
          <a:xfrm>
            <a:off x="360363" y="549275"/>
            <a:ext cx="8424862" cy="6842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marL="342900" indent="-342900" algn="ctr">
              <a:spcBef>
                <a:spcPct val="20000"/>
              </a:spcBef>
            </a:pPr>
            <a:r>
              <a:rPr lang="cs-CZ" sz="2800">
                <a:latin typeface="Arial" charset="0"/>
              </a:rPr>
              <a:t>Změny skupenství 1000: </a:t>
            </a:r>
            <a:endParaRPr lang="cs-CZ" sz="2000" b="0">
              <a:latin typeface="Arial" charset="0"/>
            </a:endParaRPr>
          </a:p>
          <a:p>
            <a:pPr marL="342900" indent="-342900" algn="ctr">
              <a:spcBef>
                <a:spcPct val="20000"/>
              </a:spcBef>
            </a:pPr>
            <a:r>
              <a:rPr lang="cs-CZ" sz="2000">
                <a:latin typeface="Arial" charset="0"/>
              </a:rPr>
              <a:t>Plynné skupenství vody je :</a:t>
            </a:r>
          </a:p>
        </p:txBody>
      </p:sp>
      <p:sp>
        <p:nvSpPr>
          <p:cNvPr id="37916" name="AutoShape 28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795579" y="2133600"/>
            <a:ext cx="4897437" cy="576262"/>
          </a:xfrm>
          <a:prstGeom prst="actionButtonBlank">
            <a:avLst/>
          </a:prstGeom>
          <a:noFill/>
          <a:ln w="12700">
            <a:noFill/>
            <a:miter lim="800000"/>
            <a:headEnd/>
            <a:tailEnd/>
          </a:ln>
        </p:spPr>
        <p:txBody>
          <a:bodyPr wrap="none" anchor="ctr"/>
          <a:lstStyle/>
          <a:p>
            <a:r>
              <a:rPr lang="cs-CZ" sz="2400">
                <a:latin typeface="Arial" charset="0"/>
              </a:rPr>
              <a:t>a) plyn</a:t>
            </a:r>
          </a:p>
        </p:txBody>
      </p:sp>
      <p:sp>
        <p:nvSpPr>
          <p:cNvPr id="37917" name="AutoShape 29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782307" y="3104355"/>
            <a:ext cx="4897437" cy="576263"/>
          </a:xfrm>
          <a:prstGeom prst="actionButtonBlank">
            <a:avLst/>
          </a:prstGeom>
          <a:noFill/>
          <a:ln w="12700">
            <a:noFill/>
            <a:miter lim="800000"/>
            <a:headEnd/>
            <a:tailEnd/>
          </a:ln>
        </p:spPr>
        <p:txBody>
          <a:bodyPr wrap="none" anchor="ctr"/>
          <a:lstStyle/>
          <a:p>
            <a:r>
              <a:rPr lang="cs-CZ" sz="2400">
                <a:latin typeface="Arial" charset="0"/>
              </a:rPr>
              <a:t>b) vzduch</a:t>
            </a:r>
          </a:p>
        </p:txBody>
      </p:sp>
      <p:sp>
        <p:nvSpPr>
          <p:cNvPr id="37918" name="AutoShape 30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801152" y="4098925"/>
            <a:ext cx="4900612" cy="576263"/>
          </a:xfrm>
          <a:prstGeom prst="actionButtonBlank">
            <a:avLst/>
          </a:prstGeom>
          <a:noFill/>
          <a:ln w="12700">
            <a:noFill/>
            <a:miter lim="800000"/>
            <a:headEnd/>
            <a:tailEnd/>
          </a:ln>
        </p:spPr>
        <p:txBody>
          <a:bodyPr wrap="none" anchor="ctr"/>
          <a:lstStyle/>
          <a:p>
            <a:r>
              <a:rPr lang="cs-CZ" sz="2400">
                <a:latin typeface="Arial" charset="0"/>
              </a:rPr>
              <a:t>c) pára</a:t>
            </a:r>
          </a:p>
        </p:txBody>
      </p:sp>
      <p:sp>
        <p:nvSpPr>
          <p:cNvPr id="10" name="AutoShape 42">
            <a:hlinkClick r:id="rId2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3722152" y="5877272"/>
            <a:ext cx="1979612" cy="366712"/>
          </a:xfrm>
          <a:prstGeom prst="flowChartAlternateProcess">
            <a:avLst/>
          </a:prstGeom>
          <a:solidFill>
            <a:srgbClr val="7030A0"/>
          </a:solidFill>
          <a:ln>
            <a:noFill/>
          </a:ln>
          <a:scene3d>
            <a:camera prst="orthographicFront"/>
            <a:lightRig rig="threePt" dir="t"/>
          </a:scene3d>
          <a:sp3d>
            <a:bevelT/>
          </a:sp3d>
        </p:spPr>
        <p:txBody>
          <a:bodyPr wrap="none" anchor="ctr"/>
          <a:lstStyle/>
          <a:p>
            <a:pPr algn="ctr">
              <a:defRPr/>
            </a:pPr>
            <a:r>
              <a:rPr lang="cs-CZ" b="0" dirty="0" smtClean="0">
                <a:latin typeface="Arial" charset="0"/>
              </a:rPr>
              <a:t>hra </a:t>
            </a:r>
            <a:endParaRPr lang="cs-CZ" b="0" dirty="0">
              <a:latin typeface="Arial" charset="0"/>
            </a:endParaRPr>
          </a:p>
        </p:txBody>
      </p:sp>
      <p:pic>
        <p:nvPicPr>
          <p:cNvPr id="11" name="Picture 10" descr="C:\Users\Monika\AppData\Local\Microsoft\Windows\Temporary Internet Files\Content.IE5\BHIJYF1C\MC900423567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060444" y="3680618"/>
            <a:ext cx="468313" cy="868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2" name="Obdélník 11"/>
          <p:cNvSpPr/>
          <p:nvPr/>
        </p:nvSpPr>
        <p:spPr>
          <a:xfrm>
            <a:off x="4967823" y="2735297"/>
            <a:ext cx="611384" cy="110799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r>
              <a:rPr lang="cs-CZ" sz="6600" dirty="0" smtClean="0">
                <a:ln w="11430"/>
                <a:gradFill>
                  <a:gsLst>
                    <a:gs pos="0">
                      <a:srgbClr val="333399">
                        <a:tint val="70000"/>
                        <a:satMod val="245000"/>
                      </a:srgbClr>
                    </a:gs>
                    <a:gs pos="75000">
                      <a:srgbClr val="333399">
                        <a:tint val="90000"/>
                        <a:shade val="60000"/>
                        <a:satMod val="240000"/>
                      </a:srgbClr>
                    </a:gs>
                    <a:gs pos="100000">
                      <a:srgbClr val="333399">
                        <a:tint val="100000"/>
                        <a:shade val="50000"/>
                        <a:satMod val="240000"/>
                      </a:srgb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latin typeface="Bradley Hand ITC" pitchFamily="66" charset="0"/>
              </a:rPr>
              <a:t>X</a:t>
            </a:r>
            <a:endParaRPr lang="cs-CZ" sz="6600" dirty="0">
              <a:solidFill>
                <a:srgbClr val="000000"/>
              </a:solidFill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4807446" y="1704259"/>
            <a:ext cx="611384" cy="110799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r>
              <a:rPr lang="cs-CZ" sz="6600" dirty="0" smtClean="0">
                <a:ln w="11430"/>
                <a:gradFill>
                  <a:gsLst>
                    <a:gs pos="0">
                      <a:srgbClr val="333399">
                        <a:tint val="70000"/>
                        <a:satMod val="245000"/>
                      </a:srgbClr>
                    </a:gs>
                    <a:gs pos="75000">
                      <a:srgbClr val="333399">
                        <a:tint val="90000"/>
                        <a:shade val="60000"/>
                        <a:satMod val="240000"/>
                      </a:srgbClr>
                    </a:gs>
                    <a:gs pos="100000">
                      <a:srgbClr val="333399">
                        <a:tint val="100000"/>
                        <a:shade val="50000"/>
                        <a:satMod val="240000"/>
                      </a:srgb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latin typeface="Bradley Hand ITC" pitchFamily="66" charset="0"/>
              </a:rPr>
              <a:t>X</a:t>
            </a:r>
            <a:endParaRPr lang="cs-CZ" sz="6600" dirty="0">
              <a:solidFill>
                <a:srgbClr val="000000"/>
              </a:solidFill>
            </a:endParaRPr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 advClick="0">
        <p14:prism isContent="1"/>
      </p:transition>
    </mc:Choice>
    <mc:Fallback>
      <p:transition spd="slow" advClick="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79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7916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379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3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7917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379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7918"/>
                  </p:tgtEl>
                </p:cond>
              </p:nextCondLst>
            </p:seq>
          </p:childTnLst>
        </p:cTn>
      </p:par>
    </p:tnLst>
    <p:bldLst>
      <p:bldP spid="12" grpId="0"/>
      <p:bldP spid="13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gradFill flip="none" rotWithShape="1">
          <a:gsLst>
            <a:gs pos="77000">
              <a:srgbClr val="FF00FF"/>
            </a:gs>
            <a:gs pos="100000">
              <a:schemeClr val="bg1">
                <a:shade val="30000"/>
                <a:satMod val="200000"/>
              </a:schemeClr>
            </a:gs>
          </a:gsLst>
          <a:lin ang="27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Rectangle 32"/>
          <p:cNvSpPr>
            <a:spLocks noChangeArrowheads="1"/>
          </p:cNvSpPr>
          <p:nvPr/>
        </p:nvSpPr>
        <p:spPr bwMode="auto">
          <a:xfrm>
            <a:off x="360363" y="549275"/>
            <a:ext cx="8424862" cy="6842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marL="342900" indent="-342900" algn="ctr">
              <a:spcBef>
                <a:spcPct val="20000"/>
              </a:spcBef>
            </a:pPr>
            <a:r>
              <a:rPr lang="cs-CZ" sz="2800">
                <a:latin typeface="Arial" charset="0"/>
              </a:rPr>
              <a:t>Změny skupenství 2000: </a:t>
            </a:r>
          </a:p>
          <a:p>
            <a:pPr marL="342900" indent="-342900" algn="ctr">
              <a:spcBef>
                <a:spcPct val="20000"/>
              </a:spcBef>
            </a:pPr>
            <a:r>
              <a:rPr lang="cs-CZ" sz="2000">
                <a:latin typeface="Arial" charset="0"/>
              </a:rPr>
              <a:t>Změna kapaliny na pevnou látku je:</a:t>
            </a:r>
          </a:p>
        </p:txBody>
      </p:sp>
      <p:sp>
        <p:nvSpPr>
          <p:cNvPr id="45089" name="AutoShape 33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1692275" y="2239963"/>
            <a:ext cx="5757863" cy="576262"/>
          </a:xfrm>
          <a:prstGeom prst="actionButtonBlank">
            <a:avLst/>
          </a:prstGeom>
          <a:noFill/>
          <a:ln w="12700">
            <a:noFill/>
            <a:miter lim="800000"/>
            <a:headEnd/>
            <a:tailEnd/>
          </a:ln>
        </p:spPr>
        <p:txBody>
          <a:bodyPr wrap="none" anchor="ctr"/>
          <a:lstStyle/>
          <a:p>
            <a:r>
              <a:rPr lang="cs-CZ" sz="2400">
                <a:latin typeface="Arial" charset="0"/>
              </a:rPr>
              <a:t>a) tuhnutí </a:t>
            </a:r>
          </a:p>
        </p:txBody>
      </p:sp>
      <p:sp>
        <p:nvSpPr>
          <p:cNvPr id="45090" name="AutoShape 34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1692275" y="3140075"/>
            <a:ext cx="5757863" cy="576263"/>
          </a:xfrm>
          <a:prstGeom prst="actionButtonBlank">
            <a:avLst/>
          </a:prstGeom>
          <a:noFill/>
          <a:ln w="12700">
            <a:noFill/>
            <a:miter lim="800000"/>
            <a:headEnd/>
            <a:tailEnd/>
          </a:ln>
        </p:spPr>
        <p:txBody>
          <a:bodyPr wrap="none" anchor="ctr"/>
          <a:lstStyle/>
          <a:p>
            <a:r>
              <a:rPr lang="cs-CZ" sz="2400">
                <a:latin typeface="Arial" charset="0"/>
              </a:rPr>
              <a:t>b) tání</a:t>
            </a:r>
          </a:p>
        </p:txBody>
      </p:sp>
      <p:sp>
        <p:nvSpPr>
          <p:cNvPr id="45091" name="AutoShape 35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1692275" y="4041775"/>
            <a:ext cx="5765800" cy="576263"/>
          </a:xfrm>
          <a:prstGeom prst="actionButtonBlank">
            <a:avLst/>
          </a:prstGeom>
          <a:noFill/>
          <a:ln w="12700">
            <a:noFill/>
            <a:miter lim="800000"/>
            <a:headEnd/>
            <a:tailEnd/>
          </a:ln>
        </p:spPr>
        <p:txBody>
          <a:bodyPr wrap="none" anchor="ctr"/>
          <a:lstStyle/>
          <a:p>
            <a:r>
              <a:rPr lang="cs-CZ" sz="2400">
                <a:latin typeface="Arial" charset="0"/>
              </a:rPr>
              <a:t>c)vypařování</a:t>
            </a:r>
          </a:p>
        </p:txBody>
      </p:sp>
      <p:sp>
        <p:nvSpPr>
          <p:cNvPr id="10" name="AutoShape 42">
            <a:hlinkClick r:id="rId3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3720225" y="6007821"/>
            <a:ext cx="1979612" cy="366712"/>
          </a:xfrm>
          <a:prstGeom prst="flowChartAlternateProcess">
            <a:avLst/>
          </a:prstGeom>
          <a:solidFill>
            <a:srgbClr val="7030A0"/>
          </a:solidFill>
          <a:ln>
            <a:noFill/>
          </a:ln>
          <a:scene3d>
            <a:camera prst="orthographicFront"/>
            <a:lightRig rig="threePt" dir="t"/>
          </a:scene3d>
          <a:sp3d>
            <a:bevelT/>
          </a:sp3d>
        </p:spPr>
        <p:txBody>
          <a:bodyPr wrap="none" anchor="ctr"/>
          <a:lstStyle/>
          <a:p>
            <a:pPr algn="ctr">
              <a:defRPr/>
            </a:pPr>
            <a:r>
              <a:rPr lang="cs-CZ" b="0" dirty="0" smtClean="0">
                <a:latin typeface="Arial" charset="0"/>
              </a:rPr>
              <a:t>hra </a:t>
            </a:r>
            <a:endParaRPr lang="cs-CZ" b="0" dirty="0">
              <a:latin typeface="Arial" charset="0"/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6671264" y="2667912"/>
            <a:ext cx="611384" cy="110799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r>
              <a:rPr lang="cs-CZ" sz="6600" dirty="0" smtClean="0">
                <a:ln w="11430"/>
                <a:gradFill>
                  <a:gsLst>
                    <a:gs pos="0">
                      <a:srgbClr val="333399">
                        <a:tint val="70000"/>
                        <a:satMod val="245000"/>
                      </a:srgbClr>
                    </a:gs>
                    <a:gs pos="75000">
                      <a:srgbClr val="333399">
                        <a:tint val="90000"/>
                        <a:shade val="60000"/>
                        <a:satMod val="240000"/>
                      </a:srgbClr>
                    </a:gs>
                    <a:gs pos="100000">
                      <a:srgbClr val="333399">
                        <a:tint val="100000"/>
                        <a:shade val="50000"/>
                        <a:satMod val="240000"/>
                      </a:srgb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latin typeface="Bradley Hand ITC" pitchFamily="66" charset="0"/>
              </a:rPr>
              <a:t>X</a:t>
            </a:r>
            <a:endParaRPr lang="cs-CZ" sz="6600" dirty="0">
              <a:solidFill>
                <a:srgbClr val="000000"/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6802378" y="3627595"/>
            <a:ext cx="611384" cy="110799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r>
              <a:rPr lang="cs-CZ" sz="6600" dirty="0" smtClean="0">
                <a:ln w="11430"/>
                <a:gradFill>
                  <a:gsLst>
                    <a:gs pos="0">
                      <a:srgbClr val="333399">
                        <a:tint val="70000"/>
                        <a:satMod val="245000"/>
                      </a:srgbClr>
                    </a:gs>
                    <a:gs pos="75000">
                      <a:srgbClr val="333399">
                        <a:tint val="90000"/>
                        <a:shade val="60000"/>
                        <a:satMod val="240000"/>
                      </a:srgbClr>
                    </a:gs>
                    <a:gs pos="100000">
                      <a:srgbClr val="333399">
                        <a:tint val="100000"/>
                        <a:shade val="50000"/>
                        <a:satMod val="240000"/>
                      </a:srgb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latin typeface="Bradley Hand ITC" pitchFamily="66" charset="0"/>
              </a:rPr>
              <a:t>X</a:t>
            </a:r>
            <a:endParaRPr lang="cs-CZ" sz="6600" dirty="0">
              <a:solidFill>
                <a:srgbClr val="000000"/>
              </a:solidFill>
            </a:endParaRPr>
          </a:p>
        </p:txBody>
      </p:sp>
      <p:pic>
        <p:nvPicPr>
          <p:cNvPr id="13" name="Picture 10" descr="C:\Users\Monika\AppData\Local\Microsoft\Windows\Temporary Internet Files\Content.IE5\BHIJYF1C\MC900423567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761019" y="1945709"/>
            <a:ext cx="468313" cy="868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>
    <mc:Choice xmlns:p14="http://schemas.microsoft.com/office/powerpoint/2010/main" xmlns="" Requires="p14">
      <p:transition spd="slow" p14:dur="2000" advClick="0">
        <p14:prism isContent="1"/>
      </p:transition>
    </mc:Choice>
    <mc:Fallback>
      <p:transition spd="slow" advClick="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508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5089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4509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5090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4509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5091"/>
                  </p:tgtEl>
                </p:cond>
              </p:nextCondLst>
            </p:seq>
          </p:childTnLst>
        </p:cTn>
      </p:par>
    </p:tnLst>
    <p:bldLst>
      <p:bldP spid="11" grpId="0"/>
      <p:bldP spid="12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gradFill flip="none" rotWithShape="1">
          <a:gsLst>
            <a:gs pos="77000">
              <a:srgbClr val="FF00FF"/>
            </a:gs>
            <a:gs pos="100000">
              <a:schemeClr val="bg1">
                <a:shade val="30000"/>
                <a:satMod val="200000"/>
              </a:schemeClr>
            </a:gs>
          </a:gsLst>
          <a:lin ang="27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Rectangle 49"/>
          <p:cNvSpPr>
            <a:spLocks noChangeArrowheads="1"/>
          </p:cNvSpPr>
          <p:nvPr/>
        </p:nvSpPr>
        <p:spPr bwMode="auto">
          <a:xfrm>
            <a:off x="0" y="549275"/>
            <a:ext cx="9144000" cy="6842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marL="609600" indent="-609600" algn="ctr">
              <a:spcBef>
                <a:spcPct val="20000"/>
              </a:spcBef>
            </a:pPr>
            <a:r>
              <a:rPr lang="cs-CZ" sz="2800">
                <a:latin typeface="Arial" charset="0"/>
              </a:rPr>
              <a:t>Změny slupenství 3000: </a:t>
            </a:r>
            <a:endParaRPr lang="cs-CZ" sz="2000">
              <a:latin typeface="Arial" charset="0"/>
            </a:endParaRPr>
          </a:p>
          <a:p>
            <a:pPr marL="609600" indent="-609600" algn="ctr">
              <a:spcBef>
                <a:spcPct val="20000"/>
              </a:spcBef>
            </a:pPr>
            <a:r>
              <a:rPr lang="cs-CZ" sz="2000">
                <a:latin typeface="Arial" charset="0"/>
              </a:rPr>
              <a:t>Změna plynu na kapalinu se nazývá: </a:t>
            </a:r>
          </a:p>
        </p:txBody>
      </p:sp>
      <p:sp>
        <p:nvSpPr>
          <p:cNvPr id="38962" name="AutoShape 50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2303463" y="2201863"/>
            <a:ext cx="5183187" cy="576262"/>
          </a:xfrm>
          <a:prstGeom prst="actionButtonBlank">
            <a:avLst/>
          </a:prstGeom>
          <a:noFill/>
          <a:ln w="12700">
            <a:noFill/>
            <a:miter lim="800000"/>
            <a:headEnd/>
            <a:tailEnd/>
          </a:ln>
        </p:spPr>
        <p:txBody>
          <a:bodyPr wrap="none" anchor="ctr"/>
          <a:lstStyle/>
          <a:p>
            <a:pPr marL="342900" indent="-342900"/>
            <a:r>
              <a:rPr lang="cs-CZ" sz="2000">
                <a:latin typeface="Arial" charset="0"/>
              </a:rPr>
              <a:t>a) destilace </a:t>
            </a:r>
          </a:p>
        </p:txBody>
      </p:sp>
      <p:sp>
        <p:nvSpPr>
          <p:cNvPr id="38963" name="AutoShape 51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2303463" y="3103563"/>
            <a:ext cx="5183187" cy="576262"/>
          </a:xfrm>
          <a:prstGeom prst="actionButtonBlank">
            <a:avLst/>
          </a:prstGeom>
          <a:noFill/>
          <a:ln w="12700">
            <a:noFill/>
            <a:miter lim="800000"/>
            <a:headEnd/>
            <a:tailEnd/>
          </a:ln>
        </p:spPr>
        <p:txBody>
          <a:bodyPr wrap="none" anchor="ctr"/>
          <a:lstStyle/>
          <a:p>
            <a:r>
              <a:rPr lang="cs-CZ" sz="2000">
                <a:latin typeface="Arial" charset="0"/>
              </a:rPr>
              <a:t>b) kondenzace</a:t>
            </a:r>
          </a:p>
        </p:txBody>
      </p:sp>
      <p:sp>
        <p:nvSpPr>
          <p:cNvPr id="38964" name="AutoShape 52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2303463" y="4005263"/>
            <a:ext cx="5183187" cy="576262"/>
          </a:xfrm>
          <a:prstGeom prst="actionButtonBlank">
            <a:avLst/>
          </a:prstGeom>
          <a:noFill/>
          <a:ln w="12700">
            <a:noFill/>
            <a:miter lim="800000"/>
            <a:headEnd/>
            <a:tailEnd/>
          </a:ln>
        </p:spPr>
        <p:txBody>
          <a:bodyPr wrap="none" anchor="ctr"/>
          <a:lstStyle/>
          <a:p>
            <a:r>
              <a:rPr lang="cs-CZ" sz="2000">
                <a:latin typeface="Arial" charset="0"/>
              </a:rPr>
              <a:t>c) desublimace</a:t>
            </a:r>
          </a:p>
        </p:txBody>
      </p:sp>
      <p:sp>
        <p:nvSpPr>
          <p:cNvPr id="10" name="AutoShape 42">
            <a:hlinkClick r:id="rId3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3720225" y="6007821"/>
            <a:ext cx="1979612" cy="366712"/>
          </a:xfrm>
          <a:prstGeom prst="flowChartAlternateProcess">
            <a:avLst/>
          </a:prstGeom>
          <a:solidFill>
            <a:srgbClr val="7030A0"/>
          </a:solidFill>
          <a:ln>
            <a:noFill/>
          </a:ln>
          <a:scene3d>
            <a:camera prst="orthographicFront"/>
            <a:lightRig rig="threePt" dir="t"/>
          </a:scene3d>
          <a:sp3d>
            <a:bevelT/>
          </a:sp3d>
        </p:spPr>
        <p:txBody>
          <a:bodyPr wrap="none" anchor="ctr"/>
          <a:lstStyle/>
          <a:p>
            <a:pPr algn="ctr">
              <a:defRPr/>
            </a:pPr>
            <a:r>
              <a:rPr lang="cs-CZ" b="0" dirty="0" smtClean="0">
                <a:latin typeface="Arial" charset="0"/>
              </a:rPr>
              <a:t>hra </a:t>
            </a:r>
            <a:endParaRPr lang="cs-CZ" b="0" dirty="0">
              <a:latin typeface="Arial" charset="0"/>
            </a:endParaRPr>
          </a:p>
        </p:txBody>
      </p:sp>
      <p:pic>
        <p:nvPicPr>
          <p:cNvPr id="11" name="Picture 10" descr="C:\Users\Monika\AppData\Local\Microsoft\Windows\Temporary Internet Files\Content.IE5\BHIJYF1C\MC900423567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300066" y="2849561"/>
            <a:ext cx="468313" cy="868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2" name="Obdélník 11"/>
          <p:cNvSpPr/>
          <p:nvPr/>
        </p:nvSpPr>
        <p:spPr>
          <a:xfrm>
            <a:off x="6264188" y="3739396"/>
            <a:ext cx="611384" cy="110799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r>
              <a:rPr lang="cs-CZ" sz="6600" dirty="0" smtClean="0">
                <a:ln w="11430"/>
                <a:gradFill>
                  <a:gsLst>
                    <a:gs pos="0">
                      <a:srgbClr val="333399">
                        <a:tint val="70000"/>
                        <a:satMod val="245000"/>
                      </a:srgbClr>
                    </a:gs>
                    <a:gs pos="75000">
                      <a:srgbClr val="333399">
                        <a:tint val="90000"/>
                        <a:shade val="60000"/>
                        <a:satMod val="240000"/>
                      </a:srgbClr>
                    </a:gs>
                    <a:gs pos="100000">
                      <a:srgbClr val="333399">
                        <a:tint val="100000"/>
                        <a:shade val="50000"/>
                        <a:satMod val="240000"/>
                      </a:srgb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latin typeface="Bradley Hand ITC" pitchFamily="66" charset="0"/>
              </a:rPr>
              <a:t>X</a:t>
            </a:r>
            <a:endParaRPr lang="cs-CZ" sz="6600" dirty="0">
              <a:solidFill>
                <a:srgbClr val="000000"/>
              </a:solidFill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6103811" y="1741565"/>
            <a:ext cx="611384" cy="110799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r>
              <a:rPr lang="cs-CZ" sz="6600" dirty="0" smtClean="0">
                <a:ln w="11430"/>
                <a:gradFill>
                  <a:gsLst>
                    <a:gs pos="0">
                      <a:srgbClr val="333399">
                        <a:tint val="70000"/>
                        <a:satMod val="245000"/>
                      </a:srgbClr>
                    </a:gs>
                    <a:gs pos="75000">
                      <a:srgbClr val="333399">
                        <a:tint val="90000"/>
                        <a:shade val="60000"/>
                        <a:satMod val="240000"/>
                      </a:srgbClr>
                    </a:gs>
                    <a:gs pos="100000">
                      <a:srgbClr val="333399">
                        <a:tint val="100000"/>
                        <a:shade val="50000"/>
                        <a:satMod val="240000"/>
                      </a:srgb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latin typeface="Bradley Hand ITC" pitchFamily="66" charset="0"/>
              </a:rPr>
              <a:t>X</a:t>
            </a:r>
            <a:endParaRPr lang="cs-CZ" sz="6600" dirty="0">
              <a:solidFill>
                <a:srgbClr val="000000"/>
              </a:solidFill>
            </a:endParaRPr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>
    <mc:Choice xmlns:p14="http://schemas.microsoft.com/office/powerpoint/2010/main" xmlns="" Requires="p14">
      <p:transition spd="slow" p14:dur="2000" advClick="0">
        <p14:prism isContent="1"/>
      </p:transition>
    </mc:Choice>
    <mc:Fallback>
      <p:transition spd="slow" advClick="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896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8962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3896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8963"/>
                  </p:tgtEl>
                </p:cond>
              </p:nextCondLst>
            </p:seq>
            <p:seq concurrent="1" nextAc="seek">
              <p:cTn id="13" restart="whenNotActive" fill="hold" evtFilter="cancelBubble" nodeType="interactiveSeq">
                <p:stCondLst>
                  <p:cond evt="onClick" delay="0">
                    <p:tgtEl>
                      <p:spTgt spid="3896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" fill="hold">
                      <p:stCondLst>
                        <p:cond delay="0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8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8964"/>
                  </p:tgtEl>
                </p:cond>
              </p:nextCondLst>
            </p:seq>
          </p:childTnLst>
        </p:cTn>
      </p:par>
    </p:tnLst>
    <p:bldLst>
      <p:bldP spid="12" grpId="0"/>
      <p:bldP spid="13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gradFill flip="none" rotWithShape="1">
          <a:gsLst>
            <a:gs pos="77000">
              <a:srgbClr val="FF00FF"/>
            </a:gs>
            <a:gs pos="100000">
              <a:schemeClr val="bg1">
                <a:shade val="30000"/>
                <a:satMod val="200000"/>
              </a:schemeClr>
            </a:gs>
          </a:gsLst>
          <a:lin ang="27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Rectangle 22"/>
          <p:cNvSpPr>
            <a:spLocks noChangeArrowheads="1"/>
          </p:cNvSpPr>
          <p:nvPr/>
        </p:nvSpPr>
        <p:spPr bwMode="auto">
          <a:xfrm>
            <a:off x="360363" y="549275"/>
            <a:ext cx="8424862" cy="6842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marL="342900" indent="-342900" algn="ctr">
              <a:spcBef>
                <a:spcPct val="20000"/>
              </a:spcBef>
            </a:pPr>
            <a:r>
              <a:rPr lang="cs-CZ" sz="2800">
                <a:latin typeface="Arial" charset="0"/>
              </a:rPr>
              <a:t>Změny skupenství  4000: </a:t>
            </a:r>
          </a:p>
          <a:p>
            <a:pPr marL="342900" indent="-342900" algn="ctr">
              <a:spcBef>
                <a:spcPct val="20000"/>
              </a:spcBef>
            </a:pPr>
            <a:r>
              <a:rPr lang="cs-CZ" sz="2000">
                <a:latin typeface="Arial" charset="0"/>
              </a:rPr>
              <a:t>Při změnách skupenství se teplo</a:t>
            </a:r>
            <a:r>
              <a:rPr lang="cs-CZ" sz="2800">
                <a:latin typeface="Arial" charset="0"/>
              </a:rPr>
              <a:t>:</a:t>
            </a:r>
          </a:p>
        </p:txBody>
      </p:sp>
      <p:sp>
        <p:nvSpPr>
          <p:cNvPr id="52247" name="AutoShape 23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1971675" y="1841500"/>
            <a:ext cx="3728162" cy="639763"/>
          </a:xfrm>
          <a:prstGeom prst="actionButtonBlank">
            <a:avLst/>
          </a:prstGeom>
          <a:noFill/>
          <a:ln w="12700">
            <a:noFill/>
            <a:miter lim="800000"/>
            <a:headEnd/>
            <a:tailEnd/>
          </a:ln>
        </p:spPr>
        <p:txBody>
          <a:bodyPr wrap="none" anchor="ctr"/>
          <a:lstStyle/>
          <a:p>
            <a:pPr marL="342900" indent="-342900"/>
            <a:r>
              <a:rPr lang="cs-CZ" sz="2000" dirty="0">
                <a:latin typeface="Arial" charset="0"/>
              </a:rPr>
              <a:t>a) odevzdává i přijímá</a:t>
            </a:r>
          </a:p>
        </p:txBody>
      </p:sp>
      <p:sp>
        <p:nvSpPr>
          <p:cNvPr id="52248" name="AutoShape 24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1979613" y="2881313"/>
            <a:ext cx="5429250" cy="584200"/>
          </a:xfrm>
          <a:prstGeom prst="actionButtonBlank">
            <a:avLst/>
          </a:prstGeom>
          <a:noFill/>
          <a:ln w="12700">
            <a:noFill/>
            <a:miter lim="800000"/>
            <a:headEnd/>
            <a:tailEnd/>
          </a:ln>
        </p:spPr>
        <p:txBody>
          <a:bodyPr wrap="none" anchor="ctr"/>
          <a:lstStyle/>
          <a:p>
            <a:r>
              <a:rPr lang="cs-CZ" sz="2000" dirty="0">
                <a:latin typeface="Arial" charset="0"/>
              </a:rPr>
              <a:t>b) </a:t>
            </a:r>
            <a:r>
              <a:rPr lang="cs-CZ" sz="2000" dirty="0" smtClean="0">
                <a:latin typeface="Arial" charset="0"/>
              </a:rPr>
              <a:t>přijímá </a:t>
            </a:r>
            <a:endParaRPr lang="cs-CZ" sz="2000" dirty="0">
              <a:latin typeface="Arial" charset="0"/>
            </a:endParaRPr>
          </a:p>
        </p:txBody>
      </p:sp>
      <p:sp>
        <p:nvSpPr>
          <p:cNvPr id="52249" name="AutoShape 25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1979613" y="3829050"/>
            <a:ext cx="5429250" cy="638175"/>
          </a:xfrm>
          <a:prstGeom prst="actionButtonBlank">
            <a:avLst/>
          </a:prstGeom>
          <a:noFill/>
          <a:ln w="12700">
            <a:noFill/>
            <a:miter lim="800000"/>
            <a:headEnd/>
            <a:tailEnd/>
          </a:ln>
        </p:spPr>
        <p:txBody>
          <a:bodyPr wrap="none" anchor="ctr"/>
          <a:lstStyle/>
          <a:p>
            <a:pPr marL="342900" indent="-342900"/>
            <a:r>
              <a:rPr lang="cs-CZ" sz="2000">
                <a:latin typeface="Arial" charset="0"/>
              </a:rPr>
              <a:t>c) odevzdává</a:t>
            </a:r>
          </a:p>
        </p:txBody>
      </p:sp>
      <p:sp>
        <p:nvSpPr>
          <p:cNvPr id="10" name="AutoShape 42">
            <a:hlinkClick r:id="rId3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3720225" y="6007821"/>
            <a:ext cx="1979612" cy="366712"/>
          </a:xfrm>
          <a:prstGeom prst="flowChartAlternateProcess">
            <a:avLst/>
          </a:prstGeom>
          <a:solidFill>
            <a:srgbClr val="7030A0"/>
          </a:solidFill>
          <a:ln>
            <a:noFill/>
          </a:ln>
          <a:scene3d>
            <a:camera prst="orthographicFront"/>
            <a:lightRig rig="threePt" dir="t"/>
          </a:scene3d>
          <a:sp3d>
            <a:bevelT/>
          </a:sp3d>
        </p:spPr>
        <p:txBody>
          <a:bodyPr wrap="none" anchor="ctr"/>
          <a:lstStyle/>
          <a:p>
            <a:pPr algn="ctr">
              <a:defRPr/>
            </a:pPr>
            <a:r>
              <a:rPr lang="cs-CZ" b="0" dirty="0" smtClean="0">
                <a:latin typeface="Arial" charset="0"/>
              </a:rPr>
              <a:t>hra </a:t>
            </a:r>
            <a:endParaRPr lang="cs-CZ" b="0" dirty="0">
              <a:latin typeface="Arial" charset="0"/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6671264" y="2667912"/>
            <a:ext cx="611384" cy="110799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r>
              <a:rPr lang="cs-CZ" sz="6600" dirty="0" smtClean="0">
                <a:ln w="11430"/>
                <a:gradFill>
                  <a:gsLst>
                    <a:gs pos="0">
                      <a:srgbClr val="333399">
                        <a:tint val="70000"/>
                        <a:satMod val="245000"/>
                      </a:srgbClr>
                    </a:gs>
                    <a:gs pos="75000">
                      <a:srgbClr val="333399">
                        <a:tint val="90000"/>
                        <a:shade val="60000"/>
                        <a:satMod val="240000"/>
                      </a:srgbClr>
                    </a:gs>
                    <a:gs pos="100000">
                      <a:srgbClr val="333399">
                        <a:tint val="100000"/>
                        <a:shade val="50000"/>
                        <a:satMod val="240000"/>
                      </a:srgb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latin typeface="Bradley Hand ITC" pitchFamily="66" charset="0"/>
              </a:rPr>
              <a:t>X</a:t>
            </a:r>
            <a:endParaRPr lang="cs-CZ" sz="6600" dirty="0">
              <a:solidFill>
                <a:srgbClr val="000000"/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6802378" y="3627595"/>
            <a:ext cx="611384" cy="110799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r>
              <a:rPr lang="cs-CZ" sz="6600" dirty="0" smtClean="0">
                <a:ln w="11430"/>
                <a:gradFill>
                  <a:gsLst>
                    <a:gs pos="0">
                      <a:srgbClr val="333399">
                        <a:tint val="70000"/>
                        <a:satMod val="245000"/>
                      </a:srgbClr>
                    </a:gs>
                    <a:gs pos="75000">
                      <a:srgbClr val="333399">
                        <a:tint val="90000"/>
                        <a:shade val="60000"/>
                        <a:satMod val="240000"/>
                      </a:srgbClr>
                    </a:gs>
                    <a:gs pos="100000">
                      <a:srgbClr val="333399">
                        <a:tint val="100000"/>
                        <a:shade val="50000"/>
                        <a:satMod val="240000"/>
                      </a:srgb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latin typeface="Bradley Hand ITC" pitchFamily="66" charset="0"/>
              </a:rPr>
              <a:t>X</a:t>
            </a:r>
            <a:endParaRPr lang="cs-CZ" sz="6600" dirty="0">
              <a:solidFill>
                <a:srgbClr val="000000"/>
              </a:solidFill>
            </a:endParaRPr>
          </a:p>
        </p:txBody>
      </p:sp>
      <p:pic>
        <p:nvPicPr>
          <p:cNvPr id="13" name="Picture 10" descr="C:\Users\Monika\AppData\Local\Microsoft\Windows\Temporary Internet Files\Content.IE5\BHIJYF1C\MC900423567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761019" y="1945709"/>
            <a:ext cx="468313" cy="868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>
    <mc:Choice xmlns:p14="http://schemas.microsoft.com/office/powerpoint/2010/main" xmlns="" Requires="p14">
      <p:transition spd="slow" p14:dur="2000" advClick="0">
        <p14:prism isContent="1"/>
      </p:transition>
    </mc:Choice>
    <mc:Fallback>
      <p:transition spd="slow" advClick="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224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2247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5224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2248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5224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2249"/>
                  </p:tgtEl>
                </p:cond>
              </p:nextCondLst>
            </p:seq>
          </p:childTnLst>
        </p:cTn>
      </p:par>
    </p:tnLst>
    <p:bldLst>
      <p:bldP spid="11" grpId="0"/>
      <p:bldP spid="12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77000">
              <a:srgbClr val="FF00FF"/>
            </a:gs>
            <a:gs pos="100000">
              <a:schemeClr val="bg1">
                <a:shade val="30000"/>
                <a:satMod val="200000"/>
              </a:schemeClr>
            </a:gs>
          </a:gsLst>
          <a:lin ang="27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Rectangle 4"/>
          <p:cNvSpPr>
            <a:spLocks noChangeArrowheads="1"/>
          </p:cNvSpPr>
          <p:nvPr/>
        </p:nvSpPr>
        <p:spPr bwMode="auto">
          <a:xfrm>
            <a:off x="0" y="549275"/>
            <a:ext cx="9144000" cy="6842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marL="342900" indent="-342900" algn="ctr">
              <a:spcBef>
                <a:spcPct val="20000"/>
              </a:spcBef>
            </a:pPr>
            <a:r>
              <a:rPr lang="cs-CZ" sz="2800">
                <a:latin typeface="Arial" charset="0"/>
              </a:rPr>
              <a:t>Změny skupenství 5000: </a:t>
            </a:r>
            <a:endParaRPr lang="cs-CZ" sz="2000">
              <a:latin typeface="Arial" charset="0"/>
            </a:endParaRPr>
          </a:p>
          <a:p>
            <a:pPr marL="342900" indent="-342900" algn="ctr">
              <a:spcBef>
                <a:spcPct val="20000"/>
              </a:spcBef>
            </a:pPr>
            <a:r>
              <a:rPr lang="cs-CZ" sz="2000">
                <a:latin typeface="Arial" charset="0"/>
              </a:rPr>
              <a:t>Změna pevné látky na plynnou se nazývá :</a:t>
            </a:r>
            <a:endParaRPr lang="cs-CZ" sz="2800">
              <a:latin typeface="Arial" charset="0"/>
            </a:endParaRPr>
          </a:p>
        </p:txBody>
      </p:sp>
      <p:sp>
        <p:nvSpPr>
          <p:cNvPr id="314379" name="AutoShape 11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3455988" y="3140075"/>
            <a:ext cx="2195512" cy="576263"/>
          </a:xfrm>
          <a:prstGeom prst="actionButtonBlank">
            <a:avLst/>
          </a:prstGeom>
          <a:noFill/>
          <a:ln w="12700">
            <a:noFill/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2400" dirty="0">
                <a:latin typeface="Arial" charset="0"/>
              </a:rPr>
              <a:t>Odpověď</a:t>
            </a:r>
          </a:p>
        </p:txBody>
      </p:sp>
      <p:sp>
        <p:nvSpPr>
          <p:cNvPr id="314381" name="Text Box 13"/>
          <p:cNvSpPr txBox="1">
            <a:spLocks noChangeArrowheads="1"/>
          </p:cNvSpPr>
          <p:nvPr/>
        </p:nvSpPr>
        <p:spPr bwMode="auto">
          <a:xfrm>
            <a:off x="3779838" y="3897313"/>
            <a:ext cx="1584325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25400" cap="rnd" algn="ctr">
                <a:solidFill>
                  <a:srgbClr val="000000"/>
                </a:solidFill>
                <a:prstDash val="sysDot"/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marL="342900" indent="-342900" eaLnBrk="0" hangingPunct="0">
              <a:defRPr b="1">
                <a:solidFill>
                  <a:schemeClr val="tx1"/>
                </a:solidFill>
                <a:latin typeface="Times New Roman" pitchFamily="16" charset="0"/>
              </a:defRPr>
            </a:lvl1pPr>
            <a:lvl2pPr marL="742950" indent="-285750" eaLnBrk="0" hangingPunct="0">
              <a:defRPr b="1">
                <a:solidFill>
                  <a:schemeClr val="tx1"/>
                </a:solidFill>
                <a:latin typeface="Times New Roman" pitchFamily="16" charset="0"/>
              </a:defRPr>
            </a:lvl2pPr>
            <a:lvl3pPr marL="1143000" indent="-228600" eaLnBrk="0" hangingPunct="0">
              <a:defRPr b="1">
                <a:solidFill>
                  <a:schemeClr val="tx1"/>
                </a:solidFill>
                <a:latin typeface="Times New Roman" pitchFamily="16" charset="0"/>
              </a:defRPr>
            </a:lvl3pPr>
            <a:lvl4pPr marL="1600200" indent="-228600" eaLnBrk="0" hangingPunct="0">
              <a:defRPr b="1">
                <a:solidFill>
                  <a:schemeClr val="tx1"/>
                </a:solidFill>
                <a:latin typeface="Times New Roman" pitchFamily="16" charset="0"/>
              </a:defRPr>
            </a:lvl4pPr>
            <a:lvl5pPr marL="2057400" indent="-228600" eaLnBrk="0" hangingPunct="0">
              <a:defRPr b="1">
                <a:solidFill>
                  <a:schemeClr val="tx1"/>
                </a:solidFill>
                <a:latin typeface="Times New Roman" pitchFamily="16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Times New Roman" pitchFamily="16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Times New Roman" pitchFamily="16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Times New Roman" pitchFamily="16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Times New Roman" pitchFamily="16" charset="0"/>
              </a:defRPr>
            </a:lvl9pPr>
          </a:lstStyle>
          <a:p>
            <a:pPr eaLnBrk="1" hangingPunct="1"/>
            <a:r>
              <a:rPr lang="cs-CZ" sz="2400" b="0">
                <a:solidFill>
                  <a:srgbClr val="FF0000"/>
                </a:solidFill>
                <a:latin typeface="Arial" charset="0"/>
              </a:rPr>
              <a:t>sublimace</a:t>
            </a:r>
          </a:p>
        </p:txBody>
      </p:sp>
      <p:sp>
        <p:nvSpPr>
          <p:cNvPr id="7" name="AutoShape 42">
            <a:hlinkClick r:id="rId3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3720225" y="6007821"/>
            <a:ext cx="1979612" cy="366712"/>
          </a:xfrm>
          <a:prstGeom prst="flowChartAlternateProcess">
            <a:avLst/>
          </a:prstGeom>
          <a:solidFill>
            <a:srgbClr val="7030A0"/>
          </a:solidFill>
          <a:ln>
            <a:noFill/>
          </a:ln>
          <a:scene3d>
            <a:camera prst="orthographicFront"/>
            <a:lightRig rig="threePt" dir="t"/>
          </a:scene3d>
          <a:sp3d>
            <a:bevelT/>
          </a:sp3d>
        </p:spPr>
        <p:txBody>
          <a:bodyPr wrap="none" anchor="ctr"/>
          <a:lstStyle/>
          <a:p>
            <a:pPr algn="ctr">
              <a:defRPr/>
            </a:pPr>
            <a:r>
              <a:rPr lang="cs-CZ" b="0" dirty="0" smtClean="0">
                <a:latin typeface="Arial" charset="0"/>
              </a:rPr>
              <a:t>hra </a:t>
            </a:r>
            <a:endParaRPr lang="cs-CZ" b="0" dirty="0">
              <a:latin typeface="Arial" charset="0"/>
            </a:endParaRPr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>
    <mc:Choice xmlns:p14="http://schemas.microsoft.com/office/powerpoint/2010/main" xmlns="" Requires="p14">
      <p:transition spd="slow" p14:dur="2000" advClick="0">
        <p14:prism isContent="1"/>
      </p:transition>
    </mc:Choice>
    <mc:Fallback>
      <p:transition spd="slow" advClick="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1437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 nodeType="clickPar">
                      <p:stCondLst>
                        <p:cond delay="0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43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31438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4379"/>
                  </p:tgtEl>
                </p:cond>
              </p:nextCondLst>
            </p:seq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gradFill flip="none" rotWithShape="1">
          <a:gsLst>
            <a:gs pos="77000">
              <a:srgbClr val="00B0F0"/>
            </a:gs>
            <a:gs pos="100000">
              <a:schemeClr val="bg1">
                <a:shade val="30000"/>
                <a:satMod val="200000"/>
              </a:schemeClr>
            </a:gs>
          </a:gsLst>
          <a:lin ang="27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Rectangle 21"/>
          <p:cNvSpPr>
            <a:spLocks noChangeArrowheads="1"/>
          </p:cNvSpPr>
          <p:nvPr/>
        </p:nvSpPr>
        <p:spPr bwMode="auto">
          <a:xfrm>
            <a:off x="360363" y="368300"/>
            <a:ext cx="8424862" cy="6842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marL="342900" indent="-342900" algn="ctr">
              <a:spcBef>
                <a:spcPct val="20000"/>
              </a:spcBef>
            </a:pPr>
            <a:r>
              <a:rPr lang="cs-CZ" sz="2800">
                <a:latin typeface="Arial" charset="0"/>
              </a:rPr>
              <a:t>Složení látek 1000: </a:t>
            </a:r>
          </a:p>
          <a:p>
            <a:pPr marL="342900" indent="-342900" algn="ctr">
              <a:spcBef>
                <a:spcPct val="20000"/>
              </a:spcBef>
            </a:pPr>
            <a:r>
              <a:rPr lang="cs-CZ" sz="2000">
                <a:latin typeface="Arial" charset="0"/>
              </a:rPr>
              <a:t>Nejmenší stavební částicí látek je :</a:t>
            </a:r>
          </a:p>
          <a:p>
            <a:pPr marL="342900" indent="-342900" algn="ctr">
              <a:spcBef>
                <a:spcPct val="20000"/>
              </a:spcBef>
            </a:pPr>
            <a:endParaRPr lang="cs-CZ" sz="2000">
              <a:latin typeface="Arial" charset="0"/>
            </a:endParaRPr>
          </a:p>
        </p:txBody>
      </p:sp>
      <p:sp>
        <p:nvSpPr>
          <p:cNvPr id="44061" name="AutoShape 29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1722438" y="2239963"/>
            <a:ext cx="3569642" cy="576262"/>
          </a:xfrm>
          <a:prstGeom prst="actionButtonBlank">
            <a:avLst/>
          </a:prstGeom>
          <a:noFill/>
          <a:ln w="12700">
            <a:noFill/>
            <a:miter lim="800000"/>
            <a:headEnd/>
            <a:tailEnd/>
          </a:ln>
        </p:spPr>
        <p:txBody>
          <a:bodyPr wrap="none" anchor="ctr"/>
          <a:lstStyle/>
          <a:p>
            <a:r>
              <a:rPr lang="cs-CZ" sz="2400">
                <a:latin typeface="Arial" charset="0"/>
              </a:rPr>
              <a:t>a) atom</a:t>
            </a:r>
          </a:p>
        </p:txBody>
      </p:sp>
      <p:sp>
        <p:nvSpPr>
          <p:cNvPr id="44062" name="AutoShape 30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1722438" y="3140075"/>
            <a:ext cx="3569642" cy="576263"/>
          </a:xfrm>
          <a:prstGeom prst="actionButtonBlank">
            <a:avLst/>
          </a:prstGeom>
          <a:noFill/>
          <a:ln w="12700">
            <a:noFill/>
            <a:miter lim="800000"/>
            <a:headEnd/>
            <a:tailEnd/>
          </a:ln>
        </p:spPr>
        <p:txBody>
          <a:bodyPr wrap="none" anchor="ctr"/>
          <a:lstStyle/>
          <a:p>
            <a:r>
              <a:rPr lang="cs-CZ" sz="2400">
                <a:latin typeface="Arial" charset="0"/>
              </a:rPr>
              <a:t>b) prvek</a:t>
            </a:r>
          </a:p>
        </p:txBody>
      </p:sp>
      <p:sp>
        <p:nvSpPr>
          <p:cNvPr id="44063" name="AutoShape 31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1722438" y="4041775"/>
            <a:ext cx="3574563" cy="576263"/>
          </a:xfrm>
          <a:prstGeom prst="actionButtonBlank">
            <a:avLst/>
          </a:prstGeom>
          <a:noFill/>
          <a:ln w="12700">
            <a:noFill/>
            <a:miter lim="800000"/>
            <a:headEnd/>
            <a:tailEnd/>
          </a:ln>
        </p:spPr>
        <p:txBody>
          <a:bodyPr wrap="none" anchor="ctr"/>
          <a:lstStyle/>
          <a:p>
            <a:r>
              <a:rPr lang="cs-CZ" sz="2400">
                <a:latin typeface="Arial" charset="0"/>
              </a:rPr>
              <a:t>c) molekula</a:t>
            </a:r>
          </a:p>
        </p:txBody>
      </p:sp>
      <p:sp>
        <p:nvSpPr>
          <p:cNvPr id="10" name="AutoShape 42">
            <a:hlinkClick r:id="rId2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3720225" y="6007821"/>
            <a:ext cx="1979612" cy="366712"/>
          </a:xfrm>
          <a:prstGeom prst="flowChartAlternateProcess">
            <a:avLst/>
          </a:prstGeom>
          <a:solidFill>
            <a:srgbClr val="7030A0"/>
          </a:solidFill>
          <a:ln>
            <a:noFill/>
          </a:ln>
          <a:scene3d>
            <a:camera prst="orthographicFront"/>
            <a:lightRig rig="threePt" dir="t"/>
          </a:scene3d>
          <a:sp3d>
            <a:bevelT/>
          </a:sp3d>
        </p:spPr>
        <p:txBody>
          <a:bodyPr wrap="none" anchor="ctr"/>
          <a:lstStyle/>
          <a:p>
            <a:pPr algn="ctr">
              <a:defRPr/>
            </a:pPr>
            <a:r>
              <a:rPr lang="cs-CZ" b="0" dirty="0" smtClean="0">
                <a:latin typeface="Arial" charset="0"/>
              </a:rPr>
              <a:t>hra </a:t>
            </a:r>
            <a:endParaRPr lang="cs-CZ" b="0" dirty="0">
              <a:latin typeface="Arial" charset="0"/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6671264" y="2667912"/>
            <a:ext cx="611384" cy="110799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r>
              <a:rPr lang="cs-CZ" sz="6600" dirty="0" smtClean="0">
                <a:ln w="11430"/>
                <a:gradFill>
                  <a:gsLst>
                    <a:gs pos="0">
                      <a:srgbClr val="333399">
                        <a:tint val="70000"/>
                        <a:satMod val="245000"/>
                      </a:srgbClr>
                    </a:gs>
                    <a:gs pos="75000">
                      <a:srgbClr val="333399">
                        <a:tint val="90000"/>
                        <a:shade val="60000"/>
                        <a:satMod val="240000"/>
                      </a:srgbClr>
                    </a:gs>
                    <a:gs pos="100000">
                      <a:srgbClr val="333399">
                        <a:tint val="100000"/>
                        <a:shade val="50000"/>
                        <a:satMod val="240000"/>
                      </a:srgb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latin typeface="Bradley Hand ITC" pitchFamily="66" charset="0"/>
              </a:rPr>
              <a:t>X</a:t>
            </a:r>
            <a:endParaRPr lang="cs-CZ" sz="6600" dirty="0">
              <a:solidFill>
                <a:srgbClr val="000000"/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6802378" y="3627595"/>
            <a:ext cx="611384" cy="110799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r>
              <a:rPr lang="cs-CZ" sz="6600" dirty="0" smtClean="0">
                <a:ln w="11430"/>
                <a:gradFill>
                  <a:gsLst>
                    <a:gs pos="0">
                      <a:srgbClr val="333399">
                        <a:tint val="70000"/>
                        <a:satMod val="245000"/>
                      </a:srgbClr>
                    </a:gs>
                    <a:gs pos="75000">
                      <a:srgbClr val="333399">
                        <a:tint val="90000"/>
                        <a:shade val="60000"/>
                        <a:satMod val="240000"/>
                      </a:srgbClr>
                    </a:gs>
                    <a:gs pos="100000">
                      <a:srgbClr val="333399">
                        <a:tint val="100000"/>
                        <a:shade val="50000"/>
                        <a:satMod val="240000"/>
                      </a:srgb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latin typeface="Bradley Hand ITC" pitchFamily="66" charset="0"/>
              </a:rPr>
              <a:t>X</a:t>
            </a:r>
            <a:endParaRPr lang="cs-CZ" sz="6600" dirty="0">
              <a:solidFill>
                <a:srgbClr val="000000"/>
              </a:solidFill>
            </a:endParaRPr>
          </a:p>
        </p:txBody>
      </p:sp>
      <p:pic>
        <p:nvPicPr>
          <p:cNvPr id="13" name="Picture 10" descr="C:\Users\Monika\AppData\Local\Microsoft\Windows\Temporary Internet Files\Content.IE5\BHIJYF1C\MC900423567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761019" y="1945709"/>
            <a:ext cx="468313" cy="868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 advClick="0">
        <p14:prism isContent="1"/>
      </p:transition>
    </mc:Choice>
    <mc:Fallback>
      <p:transition spd="slow" advClick="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406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4061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4406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4062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4406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4063"/>
                  </p:tgtEl>
                </p:cond>
              </p:nextCondLst>
            </p:seq>
          </p:childTnLst>
        </p:cTn>
      </p:par>
    </p:tnLst>
    <p:bldLst>
      <p:bldP spid="11" grpId="0"/>
      <p:bldP spid="12" grpId="0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77000">
              <a:srgbClr val="00B0F0"/>
            </a:gs>
            <a:gs pos="100000">
              <a:schemeClr val="bg1">
                <a:shade val="30000"/>
                <a:satMod val="200000"/>
              </a:schemeClr>
            </a:gs>
          </a:gsLst>
          <a:lin ang="27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Rectangle 4"/>
          <p:cNvSpPr>
            <a:spLocks noChangeArrowheads="1"/>
          </p:cNvSpPr>
          <p:nvPr/>
        </p:nvSpPr>
        <p:spPr bwMode="auto">
          <a:xfrm>
            <a:off x="360363" y="549275"/>
            <a:ext cx="8424862" cy="6842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marL="342900" indent="-342900" algn="ctr">
              <a:spcBef>
                <a:spcPct val="20000"/>
              </a:spcBef>
            </a:pPr>
            <a:r>
              <a:rPr lang="cs-CZ" sz="2800">
                <a:latin typeface="Arial" charset="0"/>
              </a:rPr>
              <a:t>Složení látek 2000: </a:t>
            </a:r>
          </a:p>
          <a:p>
            <a:pPr marL="342900" indent="-342900" algn="ctr">
              <a:spcBef>
                <a:spcPct val="20000"/>
              </a:spcBef>
            </a:pPr>
            <a:r>
              <a:rPr lang="cs-CZ" sz="2000">
                <a:latin typeface="Arial" charset="0"/>
              </a:rPr>
              <a:t>Počet elektronů udává</a:t>
            </a:r>
            <a:r>
              <a:rPr lang="cs-CZ" sz="2800">
                <a:latin typeface="Arial" charset="0"/>
              </a:rPr>
              <a:t>: </a:t>
            </a:r>
            <a:endParaRPr kumimoji="1" lang="cs-CZ" sz="2800">
              <a:latin typeface="Arial" charset="0"/>
            </a:endParaRPr>
          </a:p>
        </p:txBody>
      </p:sp>
      <p:sp>
        <p:nvSpPr>
          <p:cNvPr id="316426" name="AutoShape 10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360363" y="2239963"/>
            <a:ext cx="6516687" cy="576262"/>
          </a:xfrm>
          <a:prstGeom prst="actionButtonBlank">
            <a:avLst/>
          </a:prstGeom>
          <a:noFill/>
          <a:ln w="12700">
            <a:noFill/>
            <a:miter lim="800000"/>
            <a:headEnd/>
            <a:tailEnd/>
          </a:ln>
        </p:spPr>
        <p:txBody>
          <a:bodyPr wrap="none" anchor="ctr"/>
          <a:lstStyle/>
          <a:p>
            <a:r>
              <a:rPr lang="cs-CZ" sz="2000">
                <a:latin typeface="Arial" charset="0"/>
              </a:rPr>
              <a:t>a) elektronegativita</a:t>
            </a:r>
            <a:endParaRPr kumimoji="1" lang="cs-CZ" sz="2000">
              <a:latin typeface="Arial" charset="0"/>
            </a:endParaRPr>
          </a:p>
        </p:txBody>
      </p:sp>
      <p:sp>
        <p:nvSpPr>
          <p:cNvPr id="316427" name="AutoShape 11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360363" y="3140075"/>
            <a:ext cx="6516687" cy="576263"/>
          </a:xfrm>
          <a:prstGeom prst="actionButtonBlank">
            <a:avLst/>
          </a:prstGeom>
          <a:noFill/>
          <a:ln w="12700">
            <a:noFill/>
            <a:miter lim="800000"/>
            <a:headEnd/>
            <a:tailEnd/>
          </a:ln>
        </p:spPr>
        <p:txBody>
          <a:bodyPr wrap="none" anchor="ctr"/>
          <a:lstStyle/>
          <a:p>
            <a:r>
              <a:rPr lang="cs-CZ" sz="2000">
                <a:latin typeface="Arial" charset="0"/>
              </a:rPr>
              <a:t>b) protonové číslo </a:t>
            </a:r>
            <a:endParaRPr kumimoji="1" lang="cs-CZ" sz="2000">
              <a:latin typeface="Arial" charset="0"/>
            </a:endParaRPr>
          </a:p>
        </p:txBody>
      </p:sp>
      <p:sp>
        <p:nvSpPr>
          <p:cNvPr id="316428" name="AutoShape 12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358775" y="4041775"/>
            <a:ext cx="6518275" cy="506413"/>
          </a:xfrm>
          <a:prstGeom prst="actionButtonBlank">
            <a:avLst/>
          </a:prstGeom>
          <a:noFill/>
          <a:ln w="12700">
            <a:noFill/>
            <a:miter lim="800000"/>
            <a:headEnd/>
            <a:tailEnd/>
          </a:ln>
        </p:spPr>
        <p:txBody>
          <a:bodyPr wrap="none" anchor="ctr"/>
          <a:lstStyle/>
          <a:p>
            <a:r>
              <a:rPr lang="cs-CZ" sz="2000">
                <a:latin typeface="Arial" charset="0"/>
              </a:rPr>
              <a:t>c) nukleonové číslo</a:t>
            </a:r>
            <a:endParaRPr kumimoji="1" lang="cs-CZ" sz="2000">
              <a:latin typeface="Arial" charset="0"/>
            </a:endParaRPr>
          </a:p>
        </p:txBody>
      </p:sp>
      <p:sp>
        <p:nvSpPr>
          <p:cNvPr id="10" name="AutoShape 42">
            <a:hlinkClick r:id="rId3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3720225" y="6007821"/>
            <a:ext cx="1979612" cy="366712"/>
          </a:xfrm>
          <a:prstGeom prst="flowChartAlternateProcess">
            <a:avLst/>
          </a:prstGeom>
          <a:solidFill>
            <a:srgbClr val="7030A0"/>
          </a:solidFill>
          <a:ln>
            <a:noFill/>
          </a:ln>
          <a:scene3d>
            <a:camera prst="orthographicFront"/>
            <a:lightRig rig="threePt" dir="t"/>
          </a:scene3d>
          <a:sp3d>
            <a:bevelT/>
          </a:sp3d>
        </p:spPr>
        <p:txBody>
          <a:bodyPr wrap="none" anchor="ctr"/>
          <a:lstStyle/>
          <a:p>
            <a:pPr algn="ctr">
              <a:defRPr/>
            </a:pPr>
            <a:r>
              <a:rPr lang="cs-CZ" b="0" dirty="0" smtClean="0">
                <a:latin typeface="Arial" charset="0"/>
              </a:rPr>
              <a:t>hra </a:t>
            </a:r>
            <a:endParaRPr lang="cs-CZ" b="0" dirty="0">
              <a:latin typeface="Arial" charset="0"/>
            </a:endParaRPr>
          </a:p>
        </p:txBody>
      </p:sp>
      <p:pic>
        <p:nvPicPr>
          <p:cNvPr id="11" name="Picture 10" descr="C:\Users\Monika\AppData\Local\Microsoft\Windows\Temporary Internet Files\Content.IE5\BHIJYF1C\MC900423567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300066" y="2849561"/>
            <a:ext cx="468313" cy="868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2" name="Obdélník 11"/>
          <p:cNvSpPr/>
          <p:nvPr/>
        </p:nvSpPr>
        <p:spPr>
          <a:xfrm>
            <a:off x="6264188" y="3739396"/>
            <a:ext cx="611384" cy="110799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r>
              <a:rPr lang="cs-CZ" sz="6600" dirty="0" smtClean="0">
                <a:ln w="11430"/>
                <a:gradFill>
                  <a:gsLst>
                    <a:gs pos="0">
                      <a:srgbClr val="333399">
                        <a:tint val="70000"/>
                        <a:satMod val="245000"/>
                      </a:srgbClr>
                    </a:gs>
                    <a:gs pos="75000">
                      <a:srgbClr val="333399">
                        <a:tint val="90000"/>
                        <a:shade val="60000"/>
                        <a:satMod val="240000"/>
                      </a:srgbClr>
                    </a:gs>
                    <a:gs pos="100000">
                      <a:srgbClr val="333399">
                        <a:tint val="100000"/>
                        <a:shade val="50000"/>
                        <a:satMod val="240000"/>
                      </a:srgb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latin typeface="Bradley Hand ITC" pitchFamily="66" charset="0"/>
              </a:rPr>
              <a:t>X</a:t>
            </a:r>
            <a:endParaRPr lang="cs-CZ" sz="6600" dirty="0">
              <a:solidFill>
                <a:srgbClr val="000000"/>
              </a:solidFill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6103811" y="1741565"/>
            <a:ext cx="611384" cy="110799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r>
              <a:rPr lang="cs-CZ" sz="6600" dirty="0" smtClean="0">
                <a:ln w="11430"/>
                <a:gradFill>
                  <a:gsLst>
                    <a:gs pos="0">
                      <a:srgbClr val="333399">
                        <a:tint val="70000"/>
                        <a:satMod val="245000"/>
                      </a:srgbClr>
                    </a:gs>
                    <a:gs pos="75000">
                      <a:srgbClr val="333399">
                        <a:tint val="90000"/>
                        <a:shade val="60000"/>
                        <a:satMod val="240000"/>
                      </a:srgbClr>
                    </a:gs>
                    <a:gs pos="100000">
                      <a:srgbClr val="333399">
                        <a:tint val="100000"/>
                        <a:shade val="50000"/>
                        <a:satMod val="240000"/>
                      </a:srgb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latin typeface="Bradley Hand ITC" pitchFamily="66" charset="0"/>
              </a:rPr>
              <a:t>X</a:t>
            </a:r>
            <a:endParaRPr lang="cs-CZ" sz="6600" dirty="0">
              <a:solidFill>
                <a:srgbClr val="000000"/>
              </a:solidFill>
            </a:endParaRPr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>
    <mc:Choice xmlns:p14="http://schemas.microsoft.com/office/powerpoint/2010/main" xmlns="" Requires="p14">
      <p:transition spd="slow" p14:dur="2000" advClick="0">
        <p14:prism isContent="1"/>
      </p:transition>
    </mc:Choice>
    <mc:Fallback>
      <p:transition spd="slow" advClick="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164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6426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3164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6427"/>
                  </p:tgtEl>
                </p:cond>
              </p:nextCondLst>
            </p:seq>
            <p:seq concurrent="1" nextAc="seek">
              <p:cTn id="13" restart="whenNotActive" fill="hold" evtFilter="cancelBubble" nodeType="interactiveSeq">
                <p:stCondLst>
                  <p:cond evt="onClick" delay="0">
                    <p:tgtEl>
                      <p:spTgt spid="31642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" fill="hold">
                      <p:stCondLst>
                        <p:cond delay="0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8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6428"/>
                  </p:tgtEl>
                </p:cond>
              </p:nextCondLst>
            </p:seq>
          </p:childTnLst>
        </p:cTn>
      </p:par>
    </p:tnLst>
    <p:bldLst>
      <p:bldP spid="12" grpId="0"/>
      <p:bldP spid="13" grpId="0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77000">
              <a:srgbClr val="00B0F0"/>
            </a:gs>
            <a:gs pos="100000">
              <a:schemeClr val="bg1">
                <a:shade val="30000"/>
                <a:satMod val="200000"/>
              </a:schemeClr>
            </a:gs>
          </a:gsLst>
          <a:lin ang="27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4"/>
          <p:cNvSpPr>
            <a:spLocks noChangeArrowheads="1"/>
          </p:cNvSpPr>
          <p:nvPr/>
        </p:nvSpPr>
        <p:spPr bwMode="auto">
          <a:xfrm>
            <a:off x="360363" y="549275"/>
            <a:ext cx="8424862" cy="6842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marL="342900" indent="-342900" algn="ctr">
              <a:spcBef>
                <a:spcPct val="20000"/>
              </a:spcBef>
            </a:pPr>
            <a:r>
              <a:rPr lang="cs-CZ" sz="2800">
                <a:latin typeface="Arial" charset="0"/>
              </a:rPr>
              <a:t>Složení látek 3000: </a:t>
            </a:r>
          </a:p>
          <a:p>
            <a:pPr marL="342900" indent="-342900" algn="ctr">
              <a:spcBef>
                <a:spcPct val="20000"/>
              </a:spcBef>
            </a:pPr>
            <a:r>
              <a:rPr kumimoji="1" lang="cs-CZ" sz="2000">
                <a:latin typeface="Arial" charset="0"/>
              </a:rPr>
              <a:t>Přijímáním  elektronu  se z atomu stává :</a:t>
            </a:r>
          </a:p>
        </p:txBody>
      </p:sp>
      <p:sp>
        <p:nvSpPr>
          <p:cNvPr id="315402" name="AutoShape 10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430213" y="2455863"/>
            <a:ext cx="7229475" cy="576262"/>
          </a:xfrm>
          <a:prstGeom prst="actionButtonBlank">
            <a:avLst/>
          </a:prstGeom>
          <a:noFill/>
          <a:ln w="12700">
            <a:noFill/>
            <a:miter lim="800000"/>
            <a:headEnd/>
            <a:tailEnd/>
          </a:ln>
        </p:spPr>
        <p:txBody>
          <a:bodyPr wrap="none" anchor="ctr"/>
          <a:lstStyle/>
          <a:p>
            <a:r>
              <a:rPr lang="cs-CZ" sz="2400">
                <a:latin typeface="Arial" charset="0"/>
              </a:rPr>
              <a:t>a) aniont</a:t>
            </a:r>
          </a:p>
        </p:txBody>
      </p:sp>
      <p:sp>
        <p:nvSpPr>
          <p:cNvPr id="315403" name="AutoShape 11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430213" y="3355975"/>
            <a:ext cx="7229475" cy="576263"/>
          </a:xfrm>
          <a:prstGeom prst="actionButtonBlank">
            <a:avLst/>
          </a:prstGeom>
          <a:noFill/>
          <a:ln w="12700">
            <a:noFill/>
            <a:miter lim="800000"/>
            <a:headEnd/>
            <a:tailEnd/>
          </a:ln>
        </p:spPr>
        <p:txBody>
          <a:bodyPr wrap="none" anchor="ctr"/>
          <a:lstStyle/>
          <a:p>
            <a:r>
              <a:rPr lang="cs-CZ" sz="2400">
                <a:latin typeface="Arial" charset="0"/>
              </a:rPr>
              <a:t>b) kationt</a:t>
            </a:r>
          </a:p>
        </p:txBody>
      </p:sp>
      <p:sp>
        <p:nvSpPr>
          <p:cNvPr id="315404" name="AutoShape 12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427038" y="4257675"/>
            <a:ext cx="7240587" cy="576263"/>
          </a:xfrm>
          <a:prstGeom prst="actionButtonBlank">
            <a:avLst/>
          </a:prstGeom>
          <a:noFill/>
          <a:ln w="12700">
            <a:noFill/>
            <a:miter lim="800000"/>
            <a:headEnd/>
            <a:tailEnd/>
          </a:ln>
        </p:spPr>
        <p:txBody>
          <a:bodyPr wrap="none" anchor="ctr"/>
          <a:lstStyle/>
          <a:p>
            <a:r>
              <a:rPr lang="cs-CZ" sz="2400">
                <a:latin typeface="Arial" charset="0"/>
              </a:rPr>
              <a:t>c) molekula</a:t>
            </a:r>
          </a:p>
        </p:txBody>
      </p:sp>
      <p:sp>
        <p:nvSpPr>
          <p:cNvPr id="10" name="AutoShape 42">
            <a:hlinkClick r:id="rId3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3720225" y="6007821"/>
            <a:ext cx="1979612" cy="366712"/>
          </a:xfrm>
          <a:prstGeom prst="flowChartAlternateProcess">
            <a:avLst/>
          </a:prstGeom>
          <a:solidFill>
            <a:srgbClr val="7030A0"/>
          </a:solidFill>
          <a:ln>
            <a:noFill/>
          </a:ln>
          <a:scene3d>
            <a:camera prst="orthographicFront"/>
            <a:lightRig rig="threePt" dir="t"/>
          </a:scene3d>
          <a:sp3d>
            <a:bevelT/>
          </a:sp3d>
        </p:spPr>
        <p:txBody>
          <a:bodyPr wrap="none" anchor="ctr"/>
          <a:lstStyle/>
          <a:p>
            <a:pPr algn="ctr">
              <a:defRPr/>
            </a:pPr>
            <a:r>
              <a:rPr lang="cs-CZ" b="0" dirty="0" smtClean="0">
                <a:latin typeface="Arial" charset="0"/>
              </a:rPr>
              <a:t>hra </a:t>
            </a:r>
            <a:endParaRPr lang="cs-CZ" b="0" dirty="0">
              <a:latin typeface="Arial" charset="0"/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6671264" y="2667912"/>
            <a:ext cx="611384" cy="110799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r>
              <a:rPr lang="cs-CZ" sz="6600" dirty="0" smtClean="0">
                <a:ln w="11430"/>
                <a:gradFill>
                  <a:gsLst>
                    <a:gs pos="0">
                      <a:srgbClr val="333399">
                        <a:tint val="70000"/>
                        <a:satMod val="245000"/>
                      </a:srgbClr>
                    </a:gs>
                    <a:gs pos="75000">
                      <a:srgbClr val="333399">
                        <a:tint val="90000"/>
                        <a:shade val="60000"/>
                        <a:satMod val="240000"/>
                      </a:srgbClr>
                    </a:gs>
                    <a:gs pos="100000">
                      <a:srgbClr val="333399">
                        <a:tint val="100000"/>
                        <a:shade val="50000"/>
                        <a:satMod val="240000"/>
                      </a:srgb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latin typeface="Bradley Hand ITC" pitchFamily="66" charset="0"/>
              </a:rPr>
              <a:t>X</a:t>
            </a:r>
            <a:endParaRPr lang="cs-CZ" sz="6600" dirty="0">
              <a:solidFill>
                <a:srgbClr val="000000"/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6802378" y="3627595"/>
            <a:ext cx="611384" cy="110799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r>
              <a:rPr lang="cs-CZ" sz="6600" dirty="0" smtClean="0">
                <a:ln w="11430"/>
                <a:gradFill>
                  <a:gsLst>
                    <a:gs pos="0">
                      <a:srgbClr val="333399">
                        <a:tint val="70000"/>
                        <a:satMod val="245000"/>
                      </a:srgbClr>
                    </a:gs>
                    <a:gs pos="75000">
                      <a:srgbClr val="333399">
                        <a:tint val="90000"/>
                        <a:shade val="60000"/>
                        <a:satMod val="240000"/>
                      </a:srgbClr>
                    </a:gs>
                    <a:gs pos="100000">
                      <a:srgbClr val="333399">
                        <a:tint val="100000"/>
                        <a:shade val="50000"/>
                        <a:satMod val="240000"/>
                      </a:srgb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latin typeface="Bradley Hand ITC" pitchFamily="66" charset="0"/>
              </a:rPr>
              <a:t>X</a:t>
            </a:r>
            <a:endParaRPr lang="cs-CZ" sz="6600" dirty="0">
              <a:solidFill>
                <a:srgbClr val="000000"/>
              </a:solidFill>
            </a:endParaRPr>
          </a:p>
        </p:txBody>
      </p:sp>
      <p:pic>
        <p:nvPicPr>
          <p:cNvPr id="13" name="Picture 10" descr="C:\Users\Monika\AppData\Local\Microsoft\Windows\Temporary Internet Files\Content.IE5\BHIJYF1C\MC900423567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761019" y="1945709"/>
            <a:ext cx="468313" cy="868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>
    <mc:Choice xmlns:p14="http://schemas.microsoft.com/office/powerpoint/2010/main" xmlns="" Requires="p14">
      <p:transition spd="slow" p14:dur="2000" advClick="0">
        <p14:prism isContent="1"/>
      </p:transition>
    </mc:Choice>
    <mc:Fallback>
      <p:transition spd="slow" advClick="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1540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5402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31540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5403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31540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5404"/>
                  </p:tgtEl>
                </p:cond>
              </p:nextCondLst>
            </p:seq>
          </p:childTnLst>
        </p:cTn>
      </p:par>
    </p:tnLst>
    <p:bldLst>
      <p:bldP spid="11" grpId="0"/>
      <p:bldP spid="12" grpId="0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gradFill flip="none" rotWithShape="1">
          <a:gsLst>
            <a:gs pos="77000">
              <a:srgbClr val="00B0F0"/>
            </a:gs>
            <a:gs pos="100000">
              <a:schemeClr val="bg1">
                <a:shade val="30000"/>
                <a:satMod val="200000"/>
              </a:schemeClr>
            </a:gs>
          </a:gsLst>
          <a:lin ang="27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Text Box 4"/>
          <p:cNvSpPr txBox="1">
            <a:spLocks noChangeArrowheads="1"/>
          </p:cNvSpPr>
          <p:nvPr/>
        </p:nvSpPr>
        <p:spPr bwMode="auto">
          <a:xfrm>
            <a:off x="900113" y="5876925"/>
            <a:ext cx="7921625" cy="3667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b="1">
                <a:solidFill>
                  <a:schemeClr val="tx1"/>
                </a:solidFill>
                <a:latin typeface="Times New Roman" pitchFamily="16" charset="0"/>
              </a:defRPr>
            </a:lvl1pPr>
            <a:lvl2pPr marL="742950" indent="-285750" eaLnBrk="0" hangingPunct="0">
              <a:defRPr b="1">
                <a:solidFill>
                  <a:schemeClr val="tx1"/>
                </a:solidFill>
                <a:latin typeface="Times New Roman" pitchFamily="16" charset="0"/>
              </a:defRPr>
            </a:lvl2pPr>
            <a:lvl3pPr marL="1143000" indent="-228600" eaLnBrk="0" hangingPunct="0">
              <a:defRPr b="1">
                <a:solidFill>
                  <a:schemeClr val="tx1"/>
                </a:solidFill>
                <a:latin typeface="Times New Roman" pitchFamily="16" charset="0"/>
              </a:defRPr>
            </a:lvl3pPr>
            <a:lvl4pPr marL="1600200" indent="-228600" eaLnBrk="0" hangingPunct="0">
              <a:defRPr b="1">
                <a:solidFill>
                  <a:schemeClr val="tx1"/>
                </a:solidFill>
                <a:latin typeface="Times New Roman" pitchFamily="16" charset="0"/>
              </a:defRPr>
            </a:lvl4pPr>
            <a:lvl5pPr marL="2057400" indent="-228600" eaLnBrk="0" hangingPunct="0">
              <a:defRPr b="1">
                <a:solidFill>
                  <a:schemeClr val="tx1"/>
                </a:solidFill>
                <a:latin typeface="Times New Roman" pitchFamily="16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Times New Roman" pitchFamily="16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Times New Roman" pitchFamily="16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Times New Roman" pitchFamily="16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Times New Roman" pitchFamily="16" charset="0"/>
              </a:defRPr>
            </a:lvl9pPr>
          </a:lstStyle>
          <a:p>
            <a:pPr algn="r" eaLnBrk="1" hangingPunct="1">
              <a:spcBef>
                <a:spcPct val="50000"/>
              </a:spcBef>
            </a:pPr>
            <a:endParaRPr lang="en-US" b="0">
              <a:latin typeface="Arial" charset="0"/>
            </a:endParaRPr>
          </a:p>
        </p:txBody>
      </p:sp>
      <p:sp>
        <p:nvSpPr>
          <p:cNvPr id="22531" name="Rectangle 23"/>
          <p:cNvSpPr>
            <a:spLocks noChangeArrowheads="1"/>
          </p:cNvSpPr>
          <p:nvPr/>
        </p:nvSpPr>
        <p:spPr bwMode="auto">
          <a:xfrm>
            <a:off x="360363" y="549275"/>
            <a:ext cx="8424862" cy="6842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marL="342900" indent="-342900" algn="ctr">
              <a:spcBef>
                <a:spcPct val="20000"/>
              </a:spcBef>
            </a:pPr>
            <a:r>
              <a:rPr lang="cs-CZ" sz="2800">
                <a:latin typeface="Arial" charset="0"/>
              </a:rPr>
              <a:t>Složení látek 4000: </a:t>
            </a:r>
          </a:p>
          <a:p>
            <a:pPr marL="342900" indent="-342900" algn="ctr">
              <a:spcBef>
                <a:spcPct val="20000"/>
              </a:spcBef>
            </a:pPr>
            <a:r>
              <a:rPr kumimoji="1" lang="cs-CZ" sz="2000">
                <a:latin typeface="Arial" charset="0"/>
              </a:rPr>
              <a:t>Železo má nukleonové 55 a protonové číslo 26. Atom železa má:</a:t>
            </a:r>
            <a:endParaRPr kumimoji="1" lang="cs-CZ" sz="2800">
              <a:latin typeface="Arial" charset="0"/>
            </a:endParaRPr>
          </a:p>
        </p:txBody>
      </p:sp>
      <p:sp>
        <p:nvSpPr>
          <p:cNvPr id="49182" name="AutoShape 30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430213" y="3140075"/>
            <a:ext cx="7229475" cy="576263"/>
          </a:xfrm>
          <a:prstGeom prst="actionButtonBlank">
            <a:avLst/>
          </a:prstGeom>
          <a:noFill/>
          <a:ln w="12700">
            <a:noFill/>
            <a:miter lim="800000"/>
            <a:headEnd/>
            <a:tailEnd/>
          </a:ln>
        </p:spPr>
        <p:txBody>
          <a:bodyPr wrap="none" anchor="ctr"/>
          <a:lstStyle/>
          <a:p>
            <a:r>
              <a:rPr lang="cs-CZ" sz="2400">
                <a:latin typeface="Arial" charset="0"/>
              </a:rPr>
              <a:t>a) 29 protonů a 26 neutronů</a:t>
            </a:r>
          </a:p>
        </p:txBody>
      </p:sp>
      <p:sp>
        <p:nvSpPr>
          <p:cNvPr id="49183" name="AutoShape 31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430213" y="4040188"/>
            <a:ext cx="7229475" cy="576262"/>
          </a:xfrm>
          <a:prstGeom prst="actionButtonBlank">
            <a:avLst/>
          </a:prstGeom>
          <a:noFill/>
          <a:ln w="12700">
            <a:noFill/>
            <a:miter lim="800000"/>
            <a:headEnd/>
            <a:tailEnd/>
          </a:ln>
        </p:spPr>
        <p:txBody>
          <a:bodyPr wrap="none" anchor="ctr"/>
          <a:lstStyle/>
          <a:p>
            <a:r>
              <a:rPr lang="cs-CZ" sz="2400">
                <a:latin typeface="Arial" charset="0"/>
              </a:rPr>
              <a:t>b) 26 protonů a 55 neutronů</a:t>
            </a:r>
          </a:p>
        </p:txBody>
      </p:sp>
      <p:sp>
        <p:nvSpPr>
          <p:cNvPr id="49184" name="AutoShape 32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427038" y="4941888"/>
            <a:ext cx="7240587" cy="576262"/>
          </a:xfrm>
          <a:prstGeom prst="actionButtonBlank">
            <a:avLst/>
          </a:prstGeom>
          <a:noFill/>
          <a:ln w="12700">
            <a:noFill/>
            <a:miter lim="800000"/>
            <a:headEnd/>
            <a:tailEnd/>
          </a:ln>
        </p:spPr>
        <p:txBody>
          <a:bodyPr wrap="none" anchor="ctr"/>
          <a:lstStyle/>
          <a:p>
            <a:r>
              <a:rPr lang="cs-CZ" sz="2400">
                <a:latin typeface="Arial" charset="0"/>
              </a:rPr>
              <a:t>c) 26 protonů a 29 neutronů</a:t>
            </a:r>
          </a:p>
        </p:txBody>
      </p:sp>
      <p:sp>
        <p:nvSpPr>
          <p:cNvPr id="11" name="AutoShape 42">
            <a:hlinkClick r:id="rId3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3720225" y="6007821"/>
            <a:ext cx="1979612" cy="366712"/>
          </a:xfrm>
          <a:prstGeom prst="flowChartAlternateProcess">
            <a:avLst/>
          </a:prstGeom>
          <a:solidFill>
            <a:srgbClr val="7030A0"/>
          </a:solidFill>
          <a:ln>
            <a:noFill/>
          </a:ln>
          <a:scene3d>
            <a:camera prst="orthographicFront"/>
            <a:lightRig rig="threePt" dir="t"/>
          </a:scene3d>
          <a:sp3d>
            <a:bevelT/>
          </a:sp3d>
        </p:spPr>
        <p:txBody>
          <a:bodyPr wrap="none" anchor="ctr"/>
          <a:lstStyle/>
          <a:p>
            <a:pPr algn="ctr">
              <a:defRPr/>
            </a:pPr>
            <a:r>
              <a:rPr lang="cs-CZ" b="0" dirty="0" smtClean="0">
                <a:latin typeface="Arial" charset="0"/>
              </a:rPr>
              <a:t>hra </a:t>
            </a:r>
            <a:endParaRPr lang="cs-CZ" b="0" dirty="0">
              <a:latin typeface="Arial" charset="0"/>
            </a:endParaRPr>
          </a:p>
        </p:txBody>
      </p:sp>
      <p:pic>
        <p:nvPicPr>
          <p:cNvPr id="12" name="Picture 10" descr="C:\Users\Monika\AppData\Local\Microsoft\Windows\Temporary Internet Files\Content.IE5\BHIJYF1C\MC900423567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912260" y="4808125"/>
            <a:ext cx="468313" cy="868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3" name="Obdélník 12"/>
          <p:cNvSpPr/>
          <p:nvPr/>
        </p:nvSpPr>
        <p:spPr>
          <a:xfrm>
            <a:off x="6819639" y="3862804"/>
            <a:ext cx="611384" cy="110799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r>
              <a:rPr lang="cs-CZ" sz="6600" dirty="0" smtClean="0">
                <a:ln w="11430"/>
                <a:gradFill>
                  <a:gsLst>
                    <a:gs pos="0">
                      <a:srgbClr val="333399">
                        <a:tint val="70000"/>
                        <a:satMod val="245000"/>
                      </a:srgbClr>
                    </a:gs>
                    <a:gs pos="75000">
                      <a:srgbClr val="333399">
                        <a:tint val="90000"/>
                        <a:shade val="60000"/>
                        <a:satMod val="240000"/>
                      </a:srgbClr>
                    </a:gs>
                    <a:gs pos="100000">
                      <a:srgbClr val="333399">
                        <a:tint val="100000"/>
                        <a:shade val="50000"/>
                        <a:satMod val="240000"/>
                      </a:srgb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latin typeface="Bradley Hand ITC" pitchFamily="66" charset="0"/>
              </a:rPr>
              <a:t>X</a:t>
            </a:r>
            <a:endParaRPr lang="cs-CZ" sz="6600" dirty="0">
              <a:solidFill>
                <a:srgbClr val="000000"/>
              </a:solidFill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6659262" y="2831766"/>
            <a:ext cx="611384" cy="110799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r>
              <a:rPr lang="cs-CZ" sz="6600" dirty="0" smtClean="0">
                <a:ln w="11430"/>
                <a:gradFill>
                  <a:gsLst>
                    <a:gs pos="0">
                      <a:srgbClr val="333399">
                        <a:tint val="70000"/>
                        <a:satMod val="245000"/>
                      </a:srgbClr>
                    </a:gs>
                    <a:gs pos="75000">
                      <a:srgbClr val="333399">
                        <a:tint val="90000"/>
                        <a:shade val="60000"/>
                        <a:satMod val="240000"/>
                      </a:srgbClr>
                    </a:gs>
                    <a:gs pos="100000">
                      <a:srgbClr val="333399">
                        <a:tint val="100000"/>
                        <a:shade val="50000"/>
                        <a:satMod val="240000"/>
                      </a:srgb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latin typeface="Bradley Hand ITC" pitchFamily="66" charset="0"/>
              </a:rPr>
              <a:t>X</a:t>
            </a:r>
            <a:endParaRPr lang="cs-CZ" sz="6600" dirty="0">
              <a:solidFill>
                <a:srgbClr val="000000"/>
              </a:solidFill>
            </a:endParaRPr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>
    <mc:Choice xmlns:p14="http://schemas.microsoft.com/office/powerpoint/2010/main" xmlns="" Requires="p14">
      <p:transition spd="slow" p14:dur="2000" advClick="0">
        <p14:prism isContent="1"/>
      </p:transition>
    </mc:Choice>
    <mc:Fallback>
      <p:transition spd="slow" advClick="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918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9182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918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3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9183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4918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9184"/>
                  </p:tgtEl>
                </p:cond>
              </p:nextCondLst>
            </p:seq>
          </p:childTnLst>
        </p:cTn>
      </p:par>
    </p:tnLst>
    <p:bldLst>
      <p:bldP spid="13" grpId="0"/>
      <p:bldP spid="14" grpId="0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gradFill flip="none" rotWithShape="1">
          <a:gsLst>
            <a:gs pos="77000">
              <a:srgbClr val="00B0F0"/>
            </a:gs>
            <a:gs pos="100000">
              <a:schemeClr val="bg1">
                <a:shade val="30000"/>
                <a:satMod val="200000"/>
              </a:schemeClr>
            </a:gs>
          </a:gsLst>
          <a:lin ang="27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Rectangle 22"/>
          <p:cNvSpPr>
            <a:spLocks noChangeArrowheads="1"/>
          </p:cNvSpPr>
          <p:nvPr/>
        </p:nvSpPr>
        <p:spPr bwMode="auto">
          <a:xfrm>
            <a:off x="360363" y="549275"/>
            <a:ext cx="8424862" cy="6842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marL="342900" indent="-342900" algn="ctr">
              <a:spcBef>
                <a:spcPct val="20000"/>
              </a:spcBef>
            </a:pPr>
            <a:r>
              <a:rPr lang="cs-CZ" sz="2800" dirty="0">
                <a:latin typeface="Arial" charset="0"/>
              </a:rPr>
              <a:t>Složení látek 5000: </a:t>
            </a:r>
          </a:p>
          <a:p>
            <a:pPr marL="342900" indent="-342900" algn="ctr">
              <a:spcBef>
                <a:spcPct val="20000"/>
              </a:spcBef>
            </a:pPr>
            <a:r>
              <a:rPr lang="cs-CZ" sz="2000" dirty="0">
                <a:latin typeface="Arial" charset="0"/>
              </a:rPr>
              <a:t>Prvky se stejným protonovým číslem a různým </a:t>
            </a:r>
            <a:r>
              <a:rPr lang="cs-CZ" sz="2000" dirty="0" smtClean="0">
                <a:latin typeface="Arial" charset="0"/>
              </a:rPr>
              <a:t>nukleonovým </a:t>
            </a:r>
            <a:r>
              <a:rPr lang="cs-CZ" sz="2000" dirty="0">
                <a:latin typeface="Arial" charset="0"/>
              </a:rPr>
              <a:t>číslem  se nazývají :</a:t>
            </a:r>
          </a:p>
        </p:txBody>
      </p:sp>
      <p:sp>
        <p:nvSpPr>
          <p:cNvPr id="50206" name="AutoShape 30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3455988" y="3140075"/>
            <a:ext cx="2195512" cy="576263"/>
          </a:xfrm>
          <a:prstGeom prst="actionButtonBlank">
            <a:avLst/>
          </a:prstGeom>
          <a:noFill/>
          <a:ln w="12700">
            <a:noFill/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2400">
                <a:latin typeface="Arial" charset="0"/>
              </a:rPr>
              <a:t>Odpověď</a:t>
            </a:r>
          </a:p>
        </p:txBody>
      </p:sp>
      <p:sp>
        <p:nvSpPr>
          <p:cNvPr id="50208" name="Text Box 32"/>
          <p:cNvSpPr txBox="1">
            <a:spLocks noChangeArrowheads="1"/>
          </p:cNvSpPr>
          <p:nvPr/>
        </p:nvSpPr>
        <p:spPr bwMode="auto">
          <a:xfrm>
            <a:off x="3878263" y="3951288"/>
            <a:ext cx="1249362" cy="8223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25400" cap="rnd" algn="ctr">
                <a:solidFill>
                  <a:srgbClr val="000000"/>
                </a:solidFill>
                <a:prstDash val="sysDot"/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b="1">
                <a:solidFill>
                  <a:schemeClr val="tx1"/>
                </a:solidFill>
                <a:latin typeface="Times New Roman" pitchFamily="16" charset="0"/>
              </a:defRPr>
            </a:lvl1pPr>
            <a:lvl2pPr marL="742950" indent="-285750" eaLnBrk="0" hangingPunct="0">
              <a:defRPr b="1">
                <a:solidFill>
                  <a:schemeClr val="tx1"/>
                </a:solidFill>
                <a:latin typeface="Times New Roman" pitchFamily="16" charset="0"/>
              </a:defRPr>
            </a:lvl2pPr>
            <a:lvl3pPr marL="1143000" indent="-228600" eaLnBrk="0" hangingPunct="0">
              <a:defRPr b="1">
                <a:solidFill>
                  <a:schemeClr val="tx1"/>
                </a:solidFill>
                <a:latin typeface="Times New Roman" pitchFamily="16" charset="0"/>
              </a:defRPr>
            </a:lvl3pPr>
            <a:lvl4pPr marL="1600200" indent="-228600" eaLnBrk="0" hangingPunct="0">
              <a:defRPr b="1">
                <a:solidFill>
                  <a:schemeClr val="tx1"/>
                </a:solidFill>
                <a:latin typeface="Times New Roman" pitchFamily="16" charset="0"/>
              </a:defRPr>
            </a:lvl4pPr>
            <a:lvl5pPr marL="2057400" indent="-228600" eaLnBrk="0" hangingPunct="0">
              <a:defRPr b="1">
                <a:solidFill>
                  <a:schemeClr val="tx1"/>
                </a:solidFill>
                <a:latin typeface="Times New Roman" pitchFamily="16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Times New Roman" pitchFamily="16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Times New Roman" pitchFamily="16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Times New Roman" pitchFamily="16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Times New Roman" pitchFamily="16" charset="0"/>
              </a:defRPr>
            </a:lvl9pPr>
          </a:lstStyle>
          <a:p>
            <a:pPr algn="ctr" eaLnBrk="1" hangingPunct="1"/>
            <a:r>
              <a:rPr lang="cs-CZ" sz="2400">
                <a:solidFill>
                  <a:srgbClr val="FF0000"/>
                </a:solidFill>
                <a:latin typeface="Arial" charset="0"/>
              </a:rPr>
              <a:t>izotopy</a:t>
            </a:r>
          </a:p>
          <a:p>
            <a:pPr algn="ctr" eaLnBrk="1" hangingPunct="1"/>
            <a:endParaRPr lang="el-GR" sz="2400">
              <a:solidFill>
                <a:srgbClr val="FF0000"/>
              </a:solidFill>
              <a:latin typeface="Arial" charset="0"/>
              <a:cs typeface="Times New Roman" pitchFamily="16" charset="0"/>
            </a:endParaRPr>
          </a:p>
        </p:txBody>
      </p:sp>
      <p:sp>
        <p:nvSpPr>
          <p:cNvPr id="7" name="AutoShape 42">
            <a:hlinkClick r:id="rId3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3720225" y="6007821"/>
            <a:ext cx="1979612" cy="366712"/>
          </a:xfrm>
          <a:prstGeom prst="flowChartAlternateProcess">
            <a:avLst/>
          </a:prstGeom>
          <a:solidFill>
            <a:srgbClr val="7030A0"/>
          </a:solidFill>
          <a:ln>
            <a:noFill/>
          </a:ln>
          <a:scene3d>
            <a:camera prst="orthographicFront"/>
            <a:lightRig rig="threePt" dir="t"/>
          </a:scene3d>
          <a:sp3d>
            <a:bevelT/>
          </a:sp3d>
        </p:spPr>
        <p:txBody>
          <a:bodyPr wrap="none" anchor="ctr"/>
          <a:lstStyle/>
          <a:p>
            <a:pPr algn="ctr">
              <a:defRPr/>
            </a:pPr>
            <a:r>
              <a:rPr lang="cs-CZ" b="0" dirty="0" smtClean="0">
                <a:latin typeface="Arial" charset="0"/>
              </a:rPr>
              <a:t>hra </a:t>
            </a:r>
            <a:endParaRPr lang="cs-CZ" b="0" dirty="0">
              <a:latin typeface="Arial" charset="0"/>
            </a:endParaRPr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>
    <mc:Choice xmlns:p14="http://schemas.microsoft.com/office/powerpoint/2010/main" xmlns="" Requires="p14">
      <p:transition spd="slow" p14:dur="2000" advClick="0">
        <p14:prism isContent="1"/>
      </p:transition>
    </mc:Choice>
    <mc:Fallback>
      <p:transition spd="slow" advClick="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020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 nodeType="clickPar">
                      <p:stCondLst>
                        <p:cond delay="0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20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5020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0206"/>
                  </p:tgtEl>
                </p:cond>
              </p:nextCondLst>
            </p:seq>
          </p:childTnLst>
        </p:cTn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gradFill flip="none" rotWithShape="1">
          <a:gsLst>
            <a:gs pos="77000">
              <a:srgbClr val="66FF99"/>
            </a:gs>
            <a:gs pos="100000">
              <a:schemeClr val="bg1">
                <a:shade val="30000"/>
                <a:satMod val="200000"/>
              </a:schemeClr>
            </a:gs>
          </a:gsLst>
          <a:lin ang="27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Rectangle 21"/>
          <p:cNvSpPr>
            <a:spLocks noChangeArrowheads="1"/>
          </p:cNvSpPr>
          <p:nvPr/>
        </p:nvSpPr>
        <p:spPr bwMode="auto">
          <a:xfrm>
            <a:off x="360363" y="549275"/>
            <a:ext cx="8424862" cy="6842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marL="609600" indent="-609600" algn="ctr">
              <a:spcBef>
                <a:spcPct val="20000"/>
              </a:spcBef>
            </a:pPr>
            <a:r>
              <a:rPr lang="cs-CZ" sz="2800">
                <a:latin typeface="Arial" charset="0"/>
              </a:rPr>
              <a:t>Elektrický obvod 1000: </a:t>
            </a:r>
          </a:p>
          <a:p>
            <a:pPr marL="609600" indent="-609600" algn="ctr">
              <a:spcBef>
                <a:spcPct val="20000"/>
              </a:spcBef>
            </a:pPr>
            <a:r>
              <a:rPr lang="cs-CZ" sz="2000">
                <a:latin typeface="Arial" charset="0"/>
              </a:rPr>
              <a:t>V elektrickém obvodě nesmí chybět</a:t>
            </a:r>
            <a:r>
              <a:rPr lang="cs-CZ" sz="2800">
                <a:latin typeface="Arial" charset="0"/>
              </a:rPr>
              <a:t>:</a:t>
            </a:r>
          </a:p>
        </p:txBody>
      </p:sp>
      <p:sp>
        <p:nvSpPr>
          <p:cNvPr id="54294" name="AutoShape 22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1722438" y="2239963"/>
            <a:ext cx="2987593" cy="576262"/>
          </a:xfrm>
          <a:prstGeom prst="actionButtonBlank">
            <a:avLst/>
          </a:prstGeom>
          <a:noFill/>
          <a:ln w="12700">
            <a:noFill/>
            <a:miter lim="800000"/>
            <a:headEnd/>
            <a:tailEnd/>
          </a:ln>
        </p:spPr>
        <p:txBody>
          <a:bodyPr wrap="none" anchor="ctr"/>
          <a:lstStyle/>
          <a:p>
            <a:r>
              <a:rPr lang="cs-CZ" sz="2400">
                <a:latin typeface="Arial" charset="0"/>
              </a:rPr>
              <a:t>a) spínač</a:t>
            </a:r>
          </a:p>
        </p:txBody>
      </p:sp>
      <p:sp>
        <p:nvSpPr>
          <p:cNvPr id="54295" name="AutoShape 23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1722438" y="3140075"/>
            <a:ext cx="2987593" cy="576263"/>
          </a:xfrm>
          <a:prstGeom prst="actionButtonBlank">
            <a:avLst/>
          </a:prstGeom>
          <a:noFill/>
          <a:ln w="12700">
            <a:noFill/>
            <a:miter lim="800000"/>
            <a:headEnd/>
            <a:tailEnd/>
          </a:ln>
        </p:spPr>
        <p:txBody>
          <a:bodyPr wrap="none" anchor="ctr"/>
          <a:lstStyle/>
          <a:p>
            <a:r>
              <a:rPr lang="cs-CZ" sz="2400">
                <a:latin typeface="Arial" charset="0"/>
              </a:rPr>
              <a:t>b) žárovka</a:t>
            </a:r>
          </a:p>
        </p:txBody>
      </p:sp>
      <p:sp>
        <p:nvSpPr>
          <p:cNvPr id="54296" name="AutoShape 24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1714500" y="4041775"/>
            <a:ext cx="3092946" cy="576263"/>
          </a:xfrm>
          <a:prstGeom prst="actionButtonBlank">
            <a:avLst/>
          </a:prstGeom>
          <a:noFill/>
          <a:ln w="12700">
            <a:noFill/>
            <a:miter lim="800000"/>
            <a:headEnd/>
            <a:tailEnd/>
          </a:ln>
        </p:spPr>
        <p:txBody>
          <a:bodyPr wrap="none" anchor="ctr"/>
          <a:lstStyle/>
          <a:p>
            <a:r>
              <a:rPr lang="cs-CZ" sz="2400">
                <a:latin typeface="Arial" charset="0"/>
              </a:rPr>
              <a:t>c) zdroj napětí</a:t>
            </a:r>
          </a:p>
        </p:txBody>
      </p:sp>
      <p:sp>
        <p:nvSpPr>
          <p:cNvPr id="10" name="AutoShape 42">
            <a:hlinkClick r:id="rId2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3720225" y="6007821"/>
            <a:ext cx="1979612" cy="366712"/>
          </a:xfrm>
          <a:prstGeom prst="flowChartAlternateProcess">
            <a:avLst/>
          </a:prstGeom>
          <a:solidFill>
            <a:srgbClr val="7030A0"/>
          </a:solidFill>
          <a:ln>
            <a:noFill/>
          </a:ln>
          <a:scene3d>
            <a:camera prst="orthographicFront"/>
            <a:lightRig rig="threePt" dir="t"/>
          </a:scene3d>
          <a:sp3d>
            <a:bevelT/>
          </a:sp3d>
        </p:spPr>
        <p:txBody>
          <a:bodyPr wrap="none" anchor="ctr"/>
          <a:lstStyle/>
          <a:p>
            <a:pPr algn="ctr">
              <a:defRPr/>
            </a:pPr>
            <a:r>
              <a:rPr lang="cs-CZ" b="0" dirty="0" smtClean="0">
                <a:latin typeface="Arial" charset="0"/>
              </a:rPr>
              <a:t>hra </a:t>
            </a:r>
            <a:endParaRPr lang="cs-CZ" b="0" dirty="0">
              <a:latin typeface="Arial" charset="0"/>
            </a:endParaRPr>
          </a:p>
        </p:txBody>
      </p:sp>
      <p:pic>
        <p:nvPicPr>
          <p:cNvPr id="11" name="Picture 10" descr="C:\Users\Monika\AppData\Local\Microsoft\Windows\Temporary Internet Files\Content.IE5\BHIJYF1C\MC900423567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840252" y="3749675"/>
            <a:ext cx="468313" cy="868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2" name="Obdélník 11"/>
          <p:cNvSpPr/>
          <p:nvPr/>
        </p:nvSpPr>
        <p:spPr>
          <a:xfrm>
            <a:off x="6747631" y="2804354"/>
            <a:ext cx="611384" cy="110799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r>
              <a:rPr lang="cs-CZ" sz="6600" dirty="0" smtClean="0">
                <a:ln w="11430"/>
                <a:gradFill>
                  <a:gsLst>
                    <a:gs pos="0">
                      <a:srgbClr val="333399">
                        <a:tint val="70000"/>
                        <a:satMod val="245000"/>
                      </a:srgbClr>
                    </a:gs>
                    <a:gs pos="75000">
                      <a:srgbClr val="333399">
                        <a:tint val="90000"/>
                        <a:shade val="60000"/>
                        <a:satMod val="240000"/>
                      </a:srgbClr>
                    </a:gs>
                    <a:gs pos="100000">
                      <a:srgbClr val="333399">
                        <a:tint val="100000"/>
                        <a:shade val="50000"/>
                        <a:satMod val="240000"/>
                      </a:srgb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latin typeface="Bradley Hand ITC" pitchFamily="66" charset="0"/>
              </a:rPr>
              <a:t>X</a:t>
            </a:r>
            <a:endParaRPr lang="cs-CZ" sz="6600" dirty="0">
              <a:solidFill>
                <a:srgbClr val="000000"/>
              </a:solidFill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6587254" y="1773316"/>
            <a:ext cx="611384" cy="110799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r>
              <a:rPr lang="cs-CZ" sz="6600" dirty="0" smtClean="0">
                <a:ln w="11430"/>
                <a:gradFill>
                  <a:gsLst>
                    <a:gs pos="0">
                      <a:srgbClr val="333399">
                        <a:tint val="70000"/>
                        <a:satMod val="245000"/>
                      </a:srgbClr>
                    </a:gs>
                    <a:gs pos="75000">
                      <a:srgbClr val="333399">
                        <a:tint val="90000"/>
                        <a:shade val="60000"/>
                        <a:satMod val="240000"/>
                      </a:srgbClr>
                    </a:gs>
                    <a:gs pos="100000">
                      <a:srgbClr val="333399">
                        <a:tint val="100000"/>
                        <a:shade val="50000"/>
                        <a:satMod val="240000"/>
                      </a:srgb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latin typeface="Bradley Hand ITC" pitchFamily="66" charset="0"/>
              </a:rPr>
              <a:t>X</a:t>
            </a:r>
            <a:endParaRPr lang="cs-CZ" sz="6600" dirty="0">
              <a:solidFill>
                <a:srgbClr val="000000"/>
              </a:solidFill>
            </a:endParaRPr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 advClick="0">
        <p14:prism isContent="1"/>
      </p:transition>
    </mc:Choice>
    <mc:Fallback>
      <p:transition spd="slow" advClick="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429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4294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5429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3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4295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5429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4296"/>
                  </p:tgtEl>
                </p:cond>
              </p:nextCondLst>
            </p:seq>
          </p:childTnLst>
        </p:cTn>
      </p:par>
    </p:tnLst>
    <p:bldLst>
      <p:bldP spid="12" grpId="0"/>
      <p:bldP spid="13" grpId="0"/>
    </p:bld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77000">
              <a:srgbClr val="66FF99"/>
            </a:gs>
            <a:gs pos="100000">
              <a:schemeClr val="bg1">
                <a:shade val="30000"/>
                <a:satMod val="200000"/>
              </a:schemeClr>
            </a:gs>
          </a:gsLst>
          <a:lin ang="27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Rectangle 4"/>
          <p:cNvSpPr>
            <a:spLocks noChangeArrowheads="1"/>
          </p:cNvSpPr>
          <p:nvPr/>
        </p:nvSpPr>
        <p:spPr bwMode="auto">
          <a:xfrm>
            <a:off x="360363" y="549275"/>
            <a:ext cx="8424862" cy="6842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marL="342900" indent="-342900" algn="ctr">
              <a:spcBef>
                <a:spcPct val="20000"/>
              </a:spcBef>
            </a:pPr>
            <a:r>
              <a:rPr lang="cs-CZ" sz="2800">
                <a:latin typeface="Arial" charset="0"/>
              </a:rPr>
              <a:t>Elektrický obvod</a:t>
            </a:r>
            <a:r>
              <a:rPr lang="cs-CZ"/>
              <a:t> </a:t>
            </a:r>
            <a:r>
              <a:rPr lang="cs-CZ" sz="2800">
                <a:latin typeface="Arial" charset="0"/>
              </a:rPr>
              <a:t>2000: </a:t>
            </a:r>
          </a:p>
          <a:p>
            <a:pPr marL="342900" indent="-342900" algn="ctr">
              <a:spcBef>
                <a:spcPct val="20000"/>
              </a:spcBef>
            </a:pPr>
            <a:r>
              <a:rPr lang="cs-CZ" sz="2000">
                <a:latin typeface="Arial" charset="0"/>
              </a:rPr>
              <a:t>Elektrický odpor rezistoru závisí na :</a:t>
            </a:r>
          </a:p>
        </p:txBody>
      </p:sp>
      <p:sp>
        <p:nvSpPr>
          <p:cNvPr id="306196" name="AutoShape 20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971550" y="2274888"/>
            <a:ext cx="3258344" cy="576262"/>
          </a:xfrm>
          <a:prstGeom prst="actionButtonBlank">
            <a:avLst/>
          </a:prstGeom>
          <a:noFill/>
          <a:ln w="12700">
            <a:noFill/>
            <a:miter lim="800000"/>
            <a:headEnd/>
            <a:tailEnd/>
          </a:ln>
        </p:spPr>
        <p:txBody>
          <a:bodyPr wrap="none" anchor="ctr"/>
          <a:lstStyle/>
          <a:p>
            <a:r>
              <a:rPr lang="cs-CZ" sz="2000">
                <a:latin typeface="Arial" charset="0"/>
              </a:rPr>
              <a:t>a) elektrickém proudu</a:t>
            </a:r>
            <a:endParaRPr kumimoji="1" lang="cs-CZ" sz="2000">
              <a:latin typeface="Arial" charset="0"/>
            </a:endParaRPr>
          </a:p>
        </p:txBody>
      </p:sp>
      <p:sp>
        <p:nvSpPr>
          <p:cNvPr id="306197" name="AutoShape 21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971550" y="3175000"/>
            <a:ext cx="3420430" cy="576263"/>
          </a:xfrm>
          <a:prstGeom prst="actionButtonBlank">
            <a:avLst/>
          </a:prstGeom>
          <a:noFill/>
          <a:ln w="12700">
            <a:noFill/>
            <a:miter lim="800000"/>
            <a:headEnd/>
            <a:tailEnd/>
          </a:ln>
        </p:spPr>
        <p:txBody>
          <a:bodyPr wrap="none" anchor="ctr"/>
          <a:lstStyle/>
          <a:p>
            <a:r>
              <a:rPr lang="cs-CZ" sz="2000">
                <a:latin typeface="Arial" charset="0"/>
              </a:rPr>
              <a:t>b) elektrickém napětí</a:t>
            </a:r>
          </a:p>
        </p:txBody>
      </p:sp>
      <p:sp>
        <p:nvSpPr>
          <p:cNvPr id="306198" name="AutoShape 22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971550" y="4076700"/>
            <a:ext cx="3420430" cy="576263"/>
          </a:xfrm>
          <a:prstGeom prst="actionButtonBlank">
            <a:avLst/>
          </a:prstGeom>
          <a:noFill/>
          <a:ln w="12700">
            <a:noFill/>
            <a:miter lim="800000"/>
            <a:headEnd/>
            <a:tailEnd/>
          </a:ln>
        </p:spPr>
        <p:txBody>
          <a:bodyPr wrap="none" anchor="ctr"/>
          <a:lstStyle/>
          <a:p>
            <a:r>
              <a:rPr lang="cs-CZ" sz="2000">
                <a:latin typeface="Arial" charset="0"/>
              </a:rPr>
              <a:t>c)Na materiálu vodiče</a:t>
            </a:r>
            <a:endParaRPr kumimoji="1" lang="cs-CZ" sz="2000">
              <a:latin typeface="Arial" charset="0"/>
            </a:endParaRPr>
          </a:p>
        </p:txBody>
      </p:sp>
      <p:sp>
        <p:nvSpPr>
          <p:cNvPr id="10" name="AutoShape 42">
            <a:hlinkClick r:id="rId3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3720225" y="6007821"/>
            <a:ext cx="1979612" cy="366712"/>
          </a:xfrm>
          <a:prstGeom prst="flowChartAlternateProcess">
            <a:avLst/>
          </a:prstGeom>
          <a:solidFill>
            <a:srgbClr val="7030A0"/>
          </a:solidFill>
          <a:ln>
            <a:noFill/>
          </a:ln>
          <a:scene3d>
            <a:camera prst="orthographicFront"/>
            <a:lightRig rig="threePt" dir="t"/>
          </a:scene3d>
          <a:sp3d>
            <a:bevelT/>
          </a:sp3d>
        </p:spPr>
        <p:txBody>
          <a:bodyPr wrap="none" anchor="ctr"/>
          <a:lstStyle/>
          <a:p>
            <a:pPr algn="ctr">
              <a:defRPr/>
            </a:pPr>
            <a:r>
              <a:rPr lang="cs-CZ" b="0" dirty="0" smtClean="0">
                <a:latin typeface="Arial" charset="0"/>
              </a:rPr>
              <a:t>hra </a:t>
            </a:r>
            <a:endParaRPr lang="cs-CZ" b="0" dirty="0">
              <a:latin typeface="Arial" charset="0"/>
            </a:endParaRPr>
          </a:p>
        </p:txBody>
      </p:sp>
      <p:pic>
        <p:nvPicPr>
          <p:cNvPr id="11" name="Picture 10" descr="C:\Users\Monika\AppData\Local\Microsoft\Windows\Temporary Internet Files\Content.IE5\BHIJYF1C\MC900423567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732240" y="3836009"/>
            <a:ext cx="468313" cy="868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2" name="Obdélník 11"/>
          <p:cNvSpPr/>
          <p:nvPr/>
        </p:nvSpPr>
        <p:spPr>
          <a:xfrm>
            <a:off x="6639619" y="2890688"/>
            <a:ext cx="611384" cy="110799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r>
              <a:rPr lang="cs-CZ" sz="6600" dirty="0" smtClean="0">
                <a:ln w="11430"/>
                <a:gradFill>
                  <a:gsLst>
                    <a:gs pos="0">
                      <a:srgbClr val="333399">
                        <a:tint val="70000"/>
                        <a:satMod val="245000"/>
                      </a:srgbClr>
                    </a:gs>
                    <a:gs pos="75000">
                      <a:srgbClr val="333399">
                        <a:tint val="90000"/>
                        <a:shade val="60000"/>
                        <a:satMod val="240000"/>
                      </a:srgbClr>
                    </a:gs>
                    <a:gs pos="100000">
                      <a:srgbClr val="333399">
                        <a:tint val="100000"/>
                        <a:shade val="50000"/>
                        <a:satMod val="240000"/>
                      </a:srgb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latin typeface="Bradley Hand ITC" pitchFamily="66" charset="0"/>
              </a:rPr>
              <a:t>X</a:t>
            </a:r>
            <a:endParaRPr lang="cs-CZ" sz="6600" dirty="0">
              <a:solidFill>
                <a:srgbClr val="000000"/>
              </a:solidFill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6479242" y="1859650"/>
            <a:ext cx="611384" cy="110799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r>
              <a:rPr lang="cs-CZ" sz="6600" dirty="0" smtClean="0">
                <a:ln w="11430"/>
                <a:gradFill>
                  <a:gsLst>
                    <a:gs pos="0">
                      <a:srgbClr val="333399">
                        <a:tint val="70000"/>
                        <a:satMod val="245000"/>
                      </a:srgbClr>
                    </a:gs>
                    <a:gs pos="75000">
                      <a:srgbClr val="333399">
                        <a:tint val="90000"/>
                        <a:shade val="60000"/>
                        <a:satMod val="240000"/>
                      </a:srgbClr>
                    </a:gs>
                    <a:gs pos="100000">
                      <a:srgbClr val="333399">
                        <a:tint val="100000"/>
                        <a:shade val="50000"/>
                        <a:satMod val="240000"/>
                      </a:srgb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latin typeface="Bradley Hand ITC" pitchFamily="66" charset="0"/>
              </a:rPr>
              <a:t>X</a:t>
            </a:r>
            <a:endParaRPr lang="cs-CZ" sz="6600" dirty="0">
              <a:solidFill>
                <a:srgbClr val="000000"/>
              </a:solidFill>
            </a:endParaRPr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>
    <mc:Choice xmlns:p14="http://schemas.microsoft.com/office/powerpoint/2010/main" xmlns="" Requires="p14">
      <p:transition spd="slow" p14:dur="2000" advClick="0">
        <p14:prism isContent="1"/>
      </p:transition>
    </mc:Choice>
    <mc:Fallback>
      <p:transition spd="slow" advClick="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0619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6196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30619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3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6197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30619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6198"/>
                  </p:tgtEl>
                </p:cond>
              </p:nextCondLst>
            </p:seq>
          </p:childTnLst>
        </p:cTn>
      </p:par>
    </p:tnLst>
    <p:bldLst>
      <p:bldP spid="12" grpId="0"/>
      <p:bldP spid="13" grpId="0"/>
    </p:bld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gradFill flip="none" rotWithShape="1">
          <a:gsLst>
            <a:gs pos="77000">
              <a:srgbClr val="66FF99"/>
            </a:gs>
            <a:gs pos="100000">
              <a:schemeClr val="bg1">
                <a:shade val="30000"/>
                <a:satMod val="200000"/>
              </a:schemeClr>
            </a:gs>
          </a:gsLst>
          <a:lin ang="27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Rectangle 22"/>
          <p:cNvSpPr>
            <a:spLocks noChangeArrowheads="1"/>
          </p:cNvSpPr>
          <p:nvPr/>
        </p:nvSpPr>
        <p:spPr bwMode="auto">
          <a:xfrm>
            <a:off x="360363" y="549275"/>
            <a:ext cx="8424862" cy="6842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marL="342900" indent="-342900" algn="ctr">
              <a:spcBef>
                <a:spcPct val="20000"/>
              </a:spcBef>
            </a:pPr>
            <a:r>
              <a:rPr lang="cs-CZ" sz="2800">
                <a:latin typeface="Arial" charset="0"/>
              </a:rPr>
              <a:t>Elektrický obvod</a:t>
            </a:r>
            <a:r>
              <a:rPr lang="cs-CZ"/>
              <a:t> </a:t>
            </a:r>
            <a:r>
              <a:rPr lang="cs-CZ" sz="2800">
                <a:latin typeface="Arial" charset="0"/>
              </a:rPr>
              <a:t>3000: </a:t>
            </a:r>
          </a:p>
          <a:p>
            <a:pPr marL="342900" indent="-342900" algn="ctr">
              <a:spcBef>
                <a:spcPct val="20000"/>
              </a:spcBef>
            </a:pPr>
            <a:r>
              <a:rPr lang="cs-CZ" sz="2000">
                <a:latin typeface="Arial" charset="0"/>
              </a:rPr>
              <a:t>V sériovém obvodě platí :</a:t>
            </a:r>
          </a:p>
        </p:txBody>
      </p:sp>
      <p:sp>
        <p:nvSpPr>
          <p:cNvPr id="43031" name="AutoShape 23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1722438" y="2239963"/>
            <a:ext cx="2453518" cy="576262"/>
          </a:xfrm>
          <a:prstGeom prst="actionButtonBlank">
            <a:avLst/>
          </a:prstGeom>
          <a:noFill/>
          <a:ln w="12700">
            <a:noFill/>
            <a:miter lim="800000"/>
            <a:headEnd/>
            <a:tailEnd/>
          </a:ln>
        </p:spPr>
        <p:txBody>
          <a:bodyPr wrap="none" anchor="ctr"/>
          <a:lstStyle/>
          <a:p>
            <a:r>
              <a:rPr lang="cs-CZ" sz="2400">
                <a:latin typeface="Arial" charset="0"/>
              </a:rPr>
              <a:t>a) I=I</a:t>
            </a:r>
            <a:r>
              <a:rPr lang="cs-CZ" sz="2400" baseline="-25000">
                <a:latin typeface="Arial" charset="0"/>
              </a:rPr>
              <a:t>1</a:t>
            </a:r>
            <a:r>
              <a:rPr lang="cs-CZ" sz="2400">
                <a:latin typeface="Arial" charset="0"/>
              </a:rPr>
              <a:t>+I</a:t>
            </a:r>
            <a:r>
              <a:rPr lang="cs-CZ" sz="2400" baseline="-25000">
                <a:latin typeface="Arial" charset="0"/>
              </a:rPr>
              <a:t>2</a:t>
            </a:r>
          </a:p>
        </p:txBody>
      </p:sp>
      <p:sp>
        <p:nvSpPr>
          <p:cNvPr id="43032" name="AutoShape 24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1722438" y="3140075"/>
            <a:ext cx="2882900" cy="576263"/>
          </a:xfrm>
          <a:prstGeom prst="actionButtonBlank">
            <a:avLst/>
          </a:prstGeom>
          <a:noFill/>
          <a:ln w="12700">
            <a:noFill/>
            <a:miter lim="800000"/>
            <a:headEnd/>
            <a:tailEnd/>
          </a:ln>
        </p:spPr>
        <p:txBody>
          <a:bodyPr wrap="none" anchor="ctr"/>
          <a:lstStyle/>
          <a:p>
            <a:r>
              <a:rPr lang="cs-CZ" sz="2400">
                <a:latin typeface="Arial" charset="0"/>
              </a:rPr>
              <a:t>b) R= R</a:t>
            </a:r>
            <a:r>
              <a:rPr lang="cs-CZ" sz="2400" baseline="-25000">
                <a:latin typeface="Arial" charset="0"/>
              </a:rPr>
              <a:t>1</a:t>
            </a:r>
            <a:r>
              <a:rPr lang="cs-CZ" sz="2400">
                <a:latin typeface="Arial" charset="0"/>
              </a:rPr>
              <a:t>+R</a:t>
            </a:r>
            <a:r>
              <a:rPr lang="cs-CZ" sz="2400" baseline="-25000">
                <a:latin typeface="Arial" charset="0"/>
              </a:rPr>
              <a:t>2</a:t>
            </a:r>
          </a:p>
        </p:txBody>
      </p:sp>
      <p:sp>
        <p:nvSpPr>
          <p:cNvPr id="43033" name="AutoShape 25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1722438" y="4041775"/>
            <a:ext cx="3353618" cy="576263"/>
          </a:xfrm>
          <a:prstGeom prst="actionButtonBlank">
            <a:avLst/>
          </a:prstGeom>
          <a:noFill/>
          <a:ln w="12700">
            <a:noFill/>
            <a:miter lim="800000"/>
            <a:headEnd/>
            <a:tailEnd/>
          </a:ln>
        </p:spPr>
        <p:txBody>
          <a:bodyPr wrap="none" anchor="ctr"/>
          <a:lstStyle/>
          <a:p>
            <a:r>
              <a:rPr lang="cs-CZ" sz="2400">
                <a:latin typeface="Arial" charset="0"/>
              </a:rPr>
              <a:t>c) U= U</a:t>
            </a:r>
            <a:r>
              <a:rPr lang="cs-CZ" sz="2400" baseline="-25000">
                <a:latin typeface="Arial" charset="0"/>
              </a:rPr>
              <a:t>1</a:t>
            </a:r>
            <a:r>
              <a:rPr lang="cs-CZ" sz="2400">
                <a:latin typeface="Arial" charset="0"/>
              </a:rPr>
              <a:t>-U</a:t>
            </a:r>
            <a:r>
              <a:rPr lang="cs-CZ" sz="2400" baseline="-25000">
                <a:latin typeface="Arial" charset="0"/>
              </a:rPr>
              <a:t>2</a:t>
            </a:r>
          </a:p>
        </p:txBody>
      </p:sp>
      <p:sp>
        <p:nvSpPr>
          <p:cNvPr id="10" name="AutoShape 42">
            <a:hlinkClick r:id="rId3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3720225" y="6007821"/>
            <a:ext cx="1979612" cy="366712"/>
          </a:xfrm>
          <a:prstGeom prst="flowChartAlternateProcess">
            <a:avLst/>
          </a:prstGeom>
          <a:solidFill>
            <a:srgbClr val="7030A0"/>
          </a:solidFill>
          <a:ln>
            <a:noFill/>
          </a:ln>
          <a:scene3d>
            <a:camera prst="orthographicFront"/>
            <a:lightRig rig="threePt" dir="t"/>
          </a:scene3d>
          <a:sp3d>
            <a:bevelT/>
          </a:sp3d>
        </p:spPr>
        <p:txBody>
          <a:bodyPr wrap="none" anchor="ctr"/>
          <a:lstStyle/>
          <a:p>
            <a:pPr algn="ctr">
              <a:defRPr/>
            </a:pPr>
            <a:r>
              <a:rPr lang="cs-CZ" b="0" dirty="0" smtClean="0">
                <a:latin typeface="Arial" charset="0"/>
              </a:rPr>
              <a:t>hra </a:t>
            </a:r>
            <a:endParaRPr lang="cs-CZ" b="0" dirty="0">
              <a:latin typeface="Arial" charset="0"/>
            </a:endParaRPr>
          </a:p>
        </p:txBody>
      </p:sp>
      <p:pic>
        <p:nvPicPr>
          <p:cNvPr id="11" name="Picture 10" descr="C:\Users\Monika\AppData\Local\Microsoft\Windows\Temporary Internet Files\Content.IE5\BHIJYF1C\MC900423567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300066" y="2849561"/>
            <a:ext cx="468313" cy="868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2" name="Obdélník 11"/>
          <p:cNvSpPr/>
          <p:nvPr/>
        </p:nvSpPr>
        <p:spPr>
          <a:xfrm>
            <a:off x="6264188" y="3739396"/>
            <a:ext cx="611384" cy="110799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r>
              <a:rPr lang="cs-CZ" sz="6600" dirty="0" smtClean="0">
                <a:ln w="11430"/>
                <a:gradFill>
                  <a:gsLst>
                    <a:gs pos="0">
                      <a:srgbClr val="333399">
                        <a:tint val="70000"/>
                        <a:satMod val="245000"/>
                      </a:srgbClr>
                    </a:gs>
                    <a:gs pos="75000">
                      <a:srgbClr val="333399">
                        <a:tint val="90000"/>
                        <a:shade val="60000"/>
                        <a:satMod val="240000"/>
                      </a:srgbClr>
                    </a:gs>
                    <a:gs pos="100000">
                      <a:srgbClr val="333399">
                        <a:tint val="100000"/>
                        <a:shade val="50000"/>
                        <a:satMod val="240000"/>
                      </a:srgb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latin typeface="Bradley Hand ITC" pitchFamily="66" charset="0"/>
              </a:rPr>
              <a:t>X</a:t>
            </a:r>
            <a:endParaRPr lang="cs-CZ" sz="6600" dirty="0">
              <a:solidFill>
                <a:srgbClr val="000000"/>
              </a:solidFill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6103811" y="1741565"/>
            <a:ext cx="611384" cy="110799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r>
              <a:rPr lang="cs-CZ" sz="6600" dirty="0" smtClean="0">
                <a:ln w="11430"/>
                <a:gradFill>
                  <a:gsLst>
                    <a:gs pos="0">
                      <a:srgbClr val="333399">
                        <a:tint val="70000"/>
                        <a:satMod val="245000"/>
                      </a:srgbClr>
                    </a:gs>
                    <a:gs pos="75000">
                      <a:srgbClr val="333399">
                        <a:tint val="90000"/>
                        <a:shade val="60000"/>
                        <a:satMod val="240000"/>
                      </a:srgbClr>
                    </a:gs>
                    <a:gs pos="100000">
                      <a:srgbClr val="333399">
                        <a:tint val="100000"/>
                        <a:shade val="50000"/>
                        <a:satMod val="240000"/>
                      </a:srgb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latin typeface="Bradley Hand ITC" pitchFamily="66" charset="0"/>
              </a:rPr>
              <a:t>X</a:t>
            </a:r>
            <a:endParaRPr lang="cs-CZ" sz="6600" dirty="0">
              <a:solidFill>
                <a:srgbClr val="000000"/>
              </a:solidFill>
            </a:endParaRPr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>
    <mc:Choice xmlns:p14="http://schemas.microsoft.com/office/powerpoint/2010/main" xmlns="" Requires="p14">
      <p:transition spd="slow" p14:dur="2000" advClick="0">
        <p14:prism isContent="1"/>
      </p:transition>
    </mc:Choice>
    <mc:Fallback>
      <p:transition spd="slow" advClick="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303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3031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303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3032"/>
                  </p:tgtEl>
                </p:cond>
              </p:nextCondLst>
            </p:seq>
            <p:seq concurrent="1" nextAc="seek">
              <p:cTn id="13" restart="whenNotActive" fill="hold" evtFilter="cancelBubble" nodeType="interactiveSeq">
                <p:stCondLst>
                  <p:cond evt="onClick" delay="0">
                    <p:tgtEl>
                      <p:spTgt spid="4303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" fill="hold">
                      <p:stCondLst>
                        <p:cond delay="0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8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3033"/>
                  </p:tgtEl>
                </p:cond>
              </p:nextCondLst>
            </p:seq>
          </p:childTnLst>
        </p:cTn>
      </p:par>
    </p:tnLst>
    <p:bldLst>
      <p:bldP spid="12" grpId="0"/>
      <p:bldP spid="13" grpId="0"/>
    </p:bld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gradFill flip="none" rotWithShape="1">
          <a:gsLst>
            <a:gs pos="77000">
              <a:srgbClr val="66FF99"/>
            </a:gs>
            <a:gs pos="100000">
              <a:schemeClr val="bg1">
                <a:shade val="30000"/>
                <a:satMod val="200000"/>
              </a:schemeClr>
            </a:gs>
          </a:gsLst>
          <a:lin ang="27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Rectangle 22"/>
          <p:cNvSpPr>
            <a:spLocks noChangeArrowheads="1"/>
          </p:cNvSpPr>
          <p:nvPr/>
        </p:nvSpPr>
        <p:spPr bwMode="auto">
          <a:xfrm>
            <a:off x="360363" y="549275"/>
            <a:ext cx="8424862" cy="6842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marL="342900" indent="-342900" algn="ctr">
              <a:spcBef>
                <a:spcPct val="20000"/>
              </a:spcBef>
            </a:pPr>
            <a:r>
              <a:rPr lang="cs-CZ" sz="2800">
                <a:latin typeface="Arial" charset="0"/>
              </a:rPr>
              <a:t>Elektrický obvod 4000: </a:t>
            </a:r>
          </a:p>
          <a:p>
            <a:pPr marL="342900" indent="-342900" algn="ctr">
              <a:spcBef>
                <a:spcPct val="20000"/>
              </a:spcBef>
            </a:pPr>
            <a:r>
              <a:rPr kumimoji="1" lang="cs-CZ" sz="2000">
                <a:latin typeface="Arial" charset="0"/>
              </a:rPr>
              <a:t>V paralelním obvodě platí </a:t>
            </a:r>
            <a:r>
              <a:rPr kumimoji="1" lang="cs-CZ" sz="2800">
                <a:latin typeface="Arial" charset="0"/>
              </a:rPr>
              <a:t>:</a:t>
            </a:r>
          </a:p>
        </p:txBody>
      </p:sp>
      <p:sp>
        <p:nvSpPr>
          <p:cNvPr id="182295" name="AutoShape 23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1692275" y="2274888"/>
            <a:ext cx="3131753" cy="576262"/>
          </a:xfrm>
          <a:prstGeom prst="actionButtonBlank">
            <a:avLst/>
          </a:prstGeom>
          <a:noFill/>
          <a:ln w="12700">
            <a:noFill/>
            <a:miter lim="800000"/>
            <a:headEnd/>
            <a:tailEnd/>
          </a:ln>
        </p:spPr>
        <p:txBody>
          <a:bodyPr wrap="none" anchor="ctr"/>
          <a:lstStyle/>
          <a:p>
            <a:endParaRPr lang="cs-CZ" sz="2400" dirty="0">
              <a:latin typeface="Arial" charset="0"/>
            </a:endParaRPr>
          </a:p>
          <a:p>
            <a:r>
              <a:rPr lang="cs-CZ" sz="2400" dirty="0">
                <a:latin typeface="Arial" charset="0"/>
              </a:rPr>
              <a:t>a) I= I</a:t>
            </a:r>
            <a:r>
              <a:rPr lang="cs-CZ" sz="2400" baseline="-25000" dirty="0">
                <a:latin typeface="Arial" charset="0"/>
              </a:rPr>
              <a:t>1</a:t>
            </a:r>
            <a:r>
              <a:rPr lang="cs-CZ" sz="2400" dirty="0">
                <a:latin typeface="Arial" charset="0"/>
              </a:rPr>
              <a:t>+I</a:t>
            </a:r>
            <a:r>
              <a:rPr lang="cs-CZ" sz="2400" baseline="-25000" dirty="0">
                <a:latin typeface="Arial" charset="0"/>
              </a:rPr>
              <a:t>2</a:t>
            </a:r>
          </a:p>
          <a:p>
            <a:endParaRPr lang="cs-CZ" sz="2000" dirty="0">
              <a:latin typeface="Arial" charset="0"/>
            </a:endParaRPr>
          </a:p>
        </p:txBody>
      </p:sp>
      <p:sp>
        <p:nvSpPr>
          <p:cNvPr id="182296" name="AutoShape 24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1692275" y="3175000"/>
            <a:ext cx="2879725" cy="576263"/>
          </a:xfrm>
          <a:prstGeom prst="actionButtonBlank">
            <a:avLst/>
          </a:prstGeom>
          <a:noFill/>
          <a:ln w="12700">
            <a:noFill/>
            <a:miter lim="800000"/>
            <a:headEnd/>
            <a:tailEnd/>
          </a:ln>
        </p:spPr>
        <p:txBody>
          <a:bodyPr wrap="none" anchor="ctr"/>
          <a:lstStyle/>
          <a:p>
            <a:r>
              <a:rPr lang="cs-CZ" sz="2400">
                <a:latin typeface="Arial" charset="0"/>
              </a:rPr>
              <a:t>b) I= konstanta</a:t>
            </a:r>
          </a:p>
        </p:txBody>
      </p:sp>
      <p:sp>
        <p:nvSpPr>
          <p:cNvPr id="182297" name="AutoShape 25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1692275" y="4076700"/>
            <a:ext cx="3131753" cy="576263"/>
          </a:xfrm>
          <a:prstGeom prst="actionButtonBlank">
            <a:avLst/>
          </a:prstGeom>
          <a:noFill/>
          <a:ln w="12700">
            <a:noFill/>
            <a:miter lim="800000"/>
            <a:headEnd/>
            <a:tailEnd/>
          </a:ln>
        </p:spPr>
        <p:txBody>
          <a:bodyPr wrap="none" anchor="ctr"/>
          <a:lstStyle/>
          <a:p>
            <a:r>
              <a:rPr lang="cs-CZ" sz="2400">
                <a:latin typeface="Arial" charset="0"/>
              </a:rPr>
              <a:t>c) I = I</a:t>
            </a:r>
            <a:r>
              <a:rPr lang="cs-CZ" sz="2400" baseline="-25000">
                <a:latin typeface="Arial" charset="0"/>
              </a:rPr>
              <a:t>1</a:t>
            </a:r>
            <a:r>
              <a:rPr lang="cs-CZ" sz="2400">
                <a:latin typeface="Arial" charset="0"/>
              </a:rPr>
              <a:t>- I</a:t>
            </a:r>
            <a:r>
              <a:rPr lang="cs-CZ" sz="2400" baseline="-25000">
                <a:latin typeface="Arial" charset="0"/>
              </a:rPr>
              <a:t>2</a:t>
            </a:r>
          </a:p>
        </p:txBody>
      </p:sp>
      <p:sp>
        <p:nvSpPr>
          <p:cNvPr id="10" name="AutoShape 42">
            <a:hlinkClick r:id="rId3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3720225" y="6007821"/>
            <a:ext cx="1979612" cy="366712"/>
          </a:xfrm>
          <a:prstGeom prst="flowChartAlternateProcess">
            <a:avLst/>
          </a:prstGeom>
          <a:solidFill>
            <a:srgbClr val="7030A0"/>
          </a:solidFill>
          <a:ln>
            <a:noFill/>
          </a:ln>
          <a:scene3d>
            <a:camera prst="orthographicFront"/>
            <a:lightRig rig="threePt" dir="t"/>
          </a:scene3d>
          <a:sp3d>
            <a:bevelT/>
          </a:sp3d>
        </p:spPr>
        <p:txBody>
          <a:bodyPr wrap="none" anchor="ctr"/>
          <a:lstStyle/>
          <a:p>
            <a:pPr algn="ctr">
              <a:defRPr/>
            </a:pPr>
            <a:r>
              <a:rPr lang="cs-CZ" b="0" dirty="0" smtClean="0">
                <a:latin typeface="Arial" charset="0"/>
              </a:rPr>
              <a:t>hra </a:t>
            </a:r>
            <a:endParaRPr lang="cs-CZ" b="0" dirty="0">
              <a:latin typeface="Arial" charset="0"/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6671264" y="2667912"/>
            <a:ext cx="611384" cy="110799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r>
              <a:rPr lang="cs-CZ" sz="6600" dirty="0" smtClean="0">
                <a:ln w="11430"/>
                <a:gradFill>
                  <a:gsLst>
                    <a:gs pos="0">
                      <a:srgbClr val="333399">
                        <a:tint val="70000"/>
                        <a:satMod val="245000"/>
                      </a:srgbClr>
                    </a:gs>
                    <a:gs pos="75000">
                      <a:srgbClr val="333399">
                        <a:tint val="90000"/>
                        <a:shade val="60000"/>
                        <a:satMod val="240000"/>
                      </a:srgbClr>
                    </a:gs>
                    <a:gs pos="100000">
                      <a:srgbClr val="333399">
                        <a:tint val="100000"/>
                        <a:shade val="50000"/>
                        <a:satMod val="240000"/>
                      </a:srgb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latin typeface="Bradley Hand ITC" pitchFamily="66" charset="0"/>
              </a:rPr>
              <a:t>X</a:t>
            </a:r>
            <a:endParaRPr lang="cs-CZ" sz="6600" dirty="0">
              <a:solidFill>
                <a:srgbClr val="000000"/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6802378" y="3627595"/>
            <a:ext cx="611384" cy="110799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r>
              <a:rPr lang="cs-CZ" sz="6600" dirty="0" smtClean="0">
                <a:ln w="11430"/>
                <a:gradFill>
                  <a:gsLst>
                    <a:gs pos="0">
                      <a:srgbClr val="333399">
                        <a:tint val="70000"/>
                        <a:satMod val="245000"/>
                      </a:srgbClr>
                    </a:gs>
                    <a:gs pos="75000">
                      <a:srgbClr val="333399">
                        <a:tint val="90000"/>
                        <a:shade val="60000"/>
                        <a:satMod val="240000"/>
                      </a:srgbClr>
                    </a:gs>
                    <a:gs pos="100000">
                      <a:srgbClr val="333399">
                        <a:tint val="100000"/>
                        <a:shade val="50000"/>
                        <a:satMod val="240000"/>
                      </a:srgb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latin typeface="Bradley Hand ITC" pitchFamily="66" charset="0"/>
              </a:rPr>
              <a:t>X</a:t>
            </a:r>
            <a:endParaRPr lang="cs-CZ" sz="6600" dirty="0">
              <a:solidFill>
                <a:srgbClr val="000000"/>
              </a:solidFill>
            </a:endParaRPr>
          </a:p>
        </p:txBody>
      </p:sp>
      <p:pic>
        <p:nvPicPr>
          <p:cNvPr id="13" name="Picture 10" descr="C:\Users\Monika\AppData\Local\Microsoft\Windows\Temporary Internet Files\Content.IE5\BHIJYF1C\MC900423567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761019" y="1945709"/>
            <a:ext cx="468313" cy="868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>
    <mc:Choice xmlns:p14="http://schemas.microsoft.com/office/powerpoint/2010/main" xmlns="" Requires="p14">
      <p:transition spd="slow" p14:dur="2000" advClick="0">
        <p14:prism isContent="1"/>
      </p:transition>
    </mc:Choice>
    <mc:Fallback>
      <p:transition spd="slow" advClick="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8229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2295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18229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2296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18229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2297"/>
                  </p:tgtEl>
                </p:cond>
              </p:nextCondLst>
            </p:seq>
          </p:childTnLst>
        </p:cTn>
      </p:par>
    </p:tnLst>
    <p:bldLst>
      <p:bldP spid="11" grpId="0"/>
      <p:bldP spid="12" grpId="0"/>
    </p:bld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gradFill flip="none" rotWithShape="1">
          <a:gsLst>
            <a:gs pos="77000">
              <a:srgbClr val="66FF99"/>
            </a:gs>
            <a:gs pos="100000">
              <a:schemeClr val="bg1">
                <a:shade val="30000"/>
                <a:satMod val="200000"/>
              </a:schemeClr>
            </a:gs>
          </a:gsLst>
          <a:lin ang="27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Text Box 4"/>
          <p:cNvSpPr txBox="1">
            <a:spLocks noChangeArrowheads="1"/>
          </p:cNvSpPr>
          <p:nvPr/>
        </p:nvSpPr>
        <p:spPr bwMode="auto">
          <a:xfrm>
            <a:off x="755650" y="5876925"/>
            <a:ext cx="8064500" cy="3667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b="1">
                <a:solidFill>
                  <a:schemeClr val="tx1"/>
                </a:solidFill>
                <a:latin typeface="Times New Roman" pitchFamily="16" charset="0"/>
              </a:defRPr>
            </a:lvl1pPr>
            <a:lvl2pPr marL="742950" indent="-285750" eaLnBrk="0" hangingPunct="0">
              <a:defRPr b="1">
                <a:solidFill>
                  <a:schemeClr val="tx1"/>
                </a:solidFill>
                <a:latin typeface="Times New Roman" pitchFamily="16" charset="0"/>
              </a:defRPr>
            </a:lvl2pPr>
            <a:lvl3pPr marL="1143000" indent="-228600" eaLnBrk="0" hangingPunct="0">
              <a:defRPr b="1">
                <a:solidFill>
                  <a:schemeClr val="tx1"/>
                </a:solidFill>
                <a:latin typeface="Times New Roman" pitchFamily="16" charset="0"/>
              </a:defRPr>
            </a:lvl3pPr>
            <a:lvl4pPr marL="1600200" indent="-228600" eaLnBrk="0" hangingPunct="0">
              <a:defRPr b="1">
                <a:solidFill>
                  <a:schemeClr val="tx1"/>
                </a:solidFill>
                <a:latin typeface="Times New Roman" pitchFamily="16" charset="0"/>
              </a:defRPr>
            </a:lvl4pPr>
            <a:lvl5pPr marL="2057400" indent="-228600" eaLnBrk="0" hangingPunct="0">
              <a:defRPr b="1">
                <a:solidFill>
                  <a:schemeClr val="tx1"/>
                </a:solidFill>
                <a:latin typeface="Times New Roman" pitchFamily="16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Times New Roman" pitchFamily="16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Times New Roman" pitchFamily="16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Times New Roman" pitchFamily="16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Times New Roman" pitchFamily="16" charset="0"/>
              </a:defRPr>
            </a:lvl9pPr>
          </a:lstStyle>
          <a:p>
            <a:pPr algn="r" eaLnBrk="1" hangingPunct="1">
              <a:spcBef>
                <a:spcPct val="50000"/>
              </a:spcBef>
            </a:pPr>
            <a:endParaRPr lang="en-US" b="0">
              <a:latin typeface="Arial" charset="0"/>
            </a:endParaRPr>
          </a:p>
        </p:txBody>
      </p:sp>
      <p:sp>
        <p:nvSpPr>
          <p:cNvPr id="28675" name="Rectangle 27"/>
          <p:cNvSpPr>
            <a:spLocks noChangeArrowheads="1"/>
          </p:cNvSpPr>
          <p:nvPr/>
        </p:nvSpPr>
        <p:spPr bwMode="auto">
          <a:xfrm>
            <a:off x="360363" y="549275"/>
            <a:ext cx="8424862" cy="6842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marL="342900" indent="-342900" algn="ctr">
              <a:spcBef>
                <a:spcPct val="20000"/>
              </a:spcBef>
            </a:pPr>
            <a:r>
              <a:rPr lang="cs-CZ" sz="2800" dirty="0">
                <a:latin typeface="Arial" charset="0"/>
              </a:rPr>
              <a:t>Elektrický obvod 5000: </a:t>
            </a:r>
          </a:p>
          <a:p>
            <a:pPr marL="342900" indent="-342900" algn="ctr">
              <a:spcBef>
                <a:spcPct val="20000"/>
              </a:spcBef>
            </a:pPr>
            <a:r>
              <a:rPr kumimoji="1" lang="cs-CZ" sz="2000" dirty="0">
                <a:latin typeface="Arial" charset="0"/>
              </a:rPr>
              <a:t>Jak se nazývá elektrické </a:t>
            </a:r>
            <a:r>
              <a:rPr kumimoji="1" lang="cs-CZ" sz="2000" dirty="0" smtClean="0">
                <a:latin typeface="Arial" charset="0"/>
              </a:rPr>
              <a:t>pole, </a:t>
            </a:r>
            <a:r>
              <a:rPr kumimoji="1" lang="cs-CZ" sz="2000" dirty="0">
                <a:latin typeface="Arial" charset="0"/>
              </a:rPr>
              <a:t>které má  ve všech místech stejné vlastnosti?</a:t>
            </a:r>
          </a:p>
        </p:txBody>
      </p:sp>
      <p:sp>
        <p:nvSpPr>
          <p:cNvPr id="51235" name="AutoShape 35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3455988" y="3140075"/>
            <a:ext cx="2195512" cy="576263"/>
          </a:xfrm>
          <a:prstGeom prst="actionButtonBlank">
            <a:avLst/>
          </a:prstGeom>
          <a:noFill/>
          <a:ln w="12700">
            <a:noFill/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2400">
                <a:latin typeface="Arial" charset="0"/>
              </a:rPr>
              <a:t>Odpověď</a:t>
            </a:r>
          </a:p>
        </p:txBody>
      </p:sp>
      <p:sp>
        <p:nvSpPr>
          <p:cNvPr id="51237" name="Text Box 37"/>
          <p:cNvSpPr txBox="1">
            <a:spLocks noChangeArrowheads="1"/>
          </p:cNvSpPr>
          <p:nvPr/>
        </p:nvSpPr>
        <p:spPr bwMode="auto">
          <a:xfrm>
            <a:off x="1835150" y="3952875"/>
            <a:ext cx="5688013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25400" cap="rnd" algn="ctr">
                <a:solidFill>
                  <a:srgbClr val="000000"/>
                </a:solidFill>
                <a:prstDash val="sysDot"/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b="1">
                <a:solidFill>
                  <a:schemeClr val="tx1"/>
                </a:solidFill>
                <a:latin typeface="Times New Roman" pitchFamily="16" charset="0"/>
              </a:defRPr>
            </a:lvl1pPr>
            <a:lvl2pPr marL="742950" indent="-285750" eaLnBrk="0" hangingPunct="0">
              <a:defRPr b="1">
                <a:solidFill>
                  <a:schemeClr val="tx1"/>
                </a:solidFill>
                <a:latin typeface="Times New Roman" pitchFamily="16" charset="0"/>
              </a:defRPr>
            </a:lvl2pPr>
            <a:lvl3pPr marL="1143000" indent="-228600" eaLnBrk="0" hangingPunct="0">
              <a:defRPr b="1">
                <a:solidFill>
                  <a:schemeClr val="tx1"/>
                </a:solidFill>
                <a:latin typeface="Times New Roman" pitchFamily="16" charset="0"/>
              </a:defRPr>
            </a:lvl3pPr>
            <a:lvl4pPr marL="1600200" indent="-228600" eaLnBrk="0" hangingPunct="0">
              <a:defRPr b="1">
                <a:solidFill>
                  <a:schemeClr val="tx1"/>
                </a:solidFill>
                <a:latin typeface="Times New Roman" pitchFamily="16" charset="0"/>
              </a:defRPr>
            </a:lvl4pPr>
            <a:lvl5pPr marL="2057400" indent="-228600" eaLnBrk="0" hangingPunct="0">
              <a:defRPr b="1">
                <a:solidFill>
                  <a:schemeClr val="tx1"/>
                </a:solidFill>
                <a:latin typeface="Times New Roman" pitchFamily="16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Times New Roman" pitchFamily="16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Times New Roman" pitchFamily="16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Times New Roman" pitchFamily="16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Times New Roman" pitchFamily="16" charset="0"/>
              </a:defRPr>
            </a:lvl9pPr>
          </a:lstStyle>
          <a:p>
            <a:pPr algn="ctr" eaLnBrk="1" hangingPunct="1"/>
            <a:r>
              <a:rPr kumimoji="1" lang="cs-CZ" sz="2400">
                <a:solidFill>
                  <a:srgbClr val="FF0000"/>
                </a:solidFill>
                <a:latin typeface="Arial" charset="0"/>
              </a:rPr>
              <a:t>Homogenní, stejnorodé</a:t>
            </a:r>
            <a:endParaRPr kumimoji="1" lang="el-GR" sz="2400">
              <a:solidFill>
                <a:srgbClr val="FF0000"/>
              </a:solidFill>
              <a:latin typeface="Arial" charset="0"/>
            </a:endParaRPr>
          </a:p>
        </p:txBody>
      </p:sp>
      <p:sp>
        <p:nvSpPr>
          <p:cNvPr id="8" name="AutoShape 42">
            <a:hlinkClick r:id="rId3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3720225" y="6007821"/>
            <a:ext cx="1979612" cy="366712"/>
          </a:xfrm>
          <a:prstGeom prst="flowChartAlternateProcess">
            <a:avLst/>
          </a:prstGeom>
          <a:solidFill>
            <a:srgbClr val="7030A0"/>
          </a:solidFill>
          <a:ln>
            <a:noFill/>
          </a:ln>
          <a:scene3d>
            <a:camera prst="orthographicFront"/>
            <a:lightRig rig="threePt" dir="t"/>
          </a:scene3d>
          <a:sp3d>
            <a:bevelT/>
          </a:sp3d>
        </p:spPr>
        <p:txBody>
          <a:bodyPr wrap="none" anchor="ctr"/>
          <a:lstStyle/>
          <a:p>
            <a:pPr algn="ctr">
              <a:defRPr/>
            </a:pPr>
            <a:r>
              <a:rPr lang="cs-CZ" b="0" dirty="0" smtClean="0">
                <a:latin typeface="Arial" charset="0"/>
              </a:rPr>
              <a:t>hra </a:t>
            </a:r>
            <a:endParaRPr lang="cs-CZ" b="0" dirty="0">
              <a:latin typeface="Arial" charset="0"/>
            </a:endParaRPr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>
    <mc:Choice xmlns:p14="http://schemas.microsoft.com/office/powerpoint/2010/main" xmlns="" Requires="p14">
      <p:transition spd="slow" p14:dur="2000" advClick="0">
        <p14:prism isContent="1"/>
      </p:transition>
    </mc:Choice>
    <mc:Fallback>
      <p:transition spd="slow" advClick="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123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 nodeType="clickPar">
                      <p:stCondLst>
                        <p:cond delay="0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512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1235"/>
                  </p:tgtEl>
                </p:cond>
              </p:nextCondLst>
            </p:seq>
          </p:childTnLst>
        </p:cTn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611560" y="1583332"/>
            <a:ext cx="7992888" cy="230832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Zdroj obrázků – </a:t>
            </a:r>
            <a:r>
              <a:rPr lang="cs-CZ" dirty="0" smtClean="0"/>
              <a:t>www.office.</a:t>
            </a:r>
            <a:r>
              <a:rPr lang="cs-CZ" smtClean="0"/>
              <a:t>microsoft.com</a:t>
            </a:r>
            <a:endParaRPr lang="cs-CZ" dirty="0"/>
          </a:p>
          <a:p>
            <a:endParaRPr lang="cs-CZ" dirty="0"/>
          </a:p>
          <a:p>
            <a:r>
              <a:rPr lang="cs-CZ" dirty="0"/>
              <a:t>Vytvořeno jako DUM do předmětu fyzika na </a:t>
            </a:r>
            <a:r>
              <a:rPr lang="cs-CZ" dirty="0" smtClean="0"/>
              <a:t>Základní škole </a:t>
            </a:r>
            <a:r>
              <a:rPr lang="en-GB" dirty="0"/>
              <a:t>17.listopadu 1325, </a:t>
            </a:r>
            <a:r>
              <a:rPr lang="en-GB" dirty="0" err="1"/>
              <a:t>příspěvková</a:t>
            </a:r>
            <a:r>
              <a:rPr lang="en-GB" dirty="0"/>
              <a:t> </a:t>
            </a:r>
            <a:r>
              <a:rPr lang="en-GB" dirty="0" err="1" smtClean="0"/>
              <a:t>organizace</a:t>
            </a:r>
            <a:r>
              <a:rPr lang="cs-CZ" dirty="0" smtClean="0"/>
              <a:t> </a:t>
            </a:r>
            <a:r>
              <a:rPr lang="cs-CZ" dirty="0"/>
              <a:t>, Mladá Boleslav pro </a:t>
            </a:r>
            <a:r>
              <a:rPr lang="cs-CZ" dirty="0" smtClean="0"/>
              <a:t>devátý </a:t>
            </a:r>
            <a:r>
              <a:rPr lang="cs-CZ" dirty="0"/>
              <a:t>ročník základní školy.</a:t>
            </a:r>
          </a:p>
          <a:p>
            <a:endParaRPr lang="cs-CZ" dirty="0"/>
          </a:p>
          <a:p>
            <a:r>
              <a:rPr lang="cs-CZ" dirty="0"/>
              <a:t>Materiál slouží k doplnění </a:t>
            </a:r>
            <a:r>
              <a:rPr lang="cs-CZ" dirty="0" smtClean="0"/>
              <a:t> a procvičení učiva.</a:t>
            </a:r>
            <a:endParaRPr lang="cs-CZ" dirty="0"/>
          </a:p>
          <a:p>
            <a:r>
              <a:rPr lang="cs-CZ" dirty="0"/>
              <a:t>Materiál doporučuji prezentovat pomocí dataprojektoru.</a:t>
            </a:r>
          </a:p>
          <a:p>
            <a:r>
              <a:rPr lang="cs-CZ" dirty="0"/>
              <a:t>Materiál byl vytvořen a pilotován ve </a:t>
            </a:r>
            <a:r>
              <a:rPr lang="cs-CZ" dirty="0" smtClean="0"/>
              <a:t>II</a:t>
            </a:r>
            <a:r>
              <a:rPr lang="cs-CZ" dirty="0"/>
              <a:t>. pololetí školního roku </a:t>
            </a:r>
            <a:r>
              <a:rPr lang="cs-CZ" dirty="0" smtClean="0"/>
              <a:t>2011/2012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43651291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 advClick="0">
        <p14:prism isContent="1"/>
      </p:transition>
    </mc:Choice>
    <mc:Fallback>
      <p:transition spd="slow" advClick="0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Výchozí návrh">
  <a:themeElements>
    <a:clrScheme name="Výchozí návrh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Výchozí návrh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gradFill rotWithShape="1">
          <a:gsLst>
            <a:gs pos="0">
              <a:schemeClr val="bg1"/>
            </a:gs>
            <a:gs pos="50000">
              <a:schemeClr val="accent1">
                <a:alpha val="0"/>
              </a:schemeClr>
            </a:gs>
            <a:gs pos="100000">
              <a:schemeClr val="bg1"/>
            </a:gs>
          </a:gsLst>
          <a:lin ang="18900000" scaled="1"/>
        </a:gradFill>
        <a:ln w="25400" cap="rnd" cmpd="sng" algn="ctr">
          <a:solidFill>
            <a:schemeClr val="tx1"/>
          </a:solidFill>
          <a:prstDash val="sysDot"/>
          <a:round/>
          <a:headEnd type="none" w="med" len="med"/>
          <a:tailEnd type="none" w="med" len="med"/>
        </a:ln>
        <a:effectLst/>
      </a:spPr>
      <a:bodyPr vert="horz" wrap="none" lIns="91440" tIns="45720" rIns="91440" bIns="45720" numCol="1" anchor="ctr" anchorCtr="0" compatLnSpc="1">
        <a:prstTxWarp prst="textNoShape">
          <a:avLst/>
        </a:prstTxWarp>
      </a:bodyPr>
      <a:lstStyle>
        <a:defPPr marL="0" marR="0" indent="0" algn="l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cs-CZ" sz="1800" b="1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Times New Roman" pitchFamily="18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gradFill rotWithShape="1">
          <a:gsLst>
            <a:gs pos="0">
              <a:schemeClr val="bg1"/>
            </a:gs>
            <a:gs pos="50000">
              <a:schemeClr val="accent1">
                <a:alpha val="0"/>
              </a:schemeClr>
            </a:gs>
            <a:gs pos="100000">
              <a:schemeClr val="bg1"/>
            </a:gs>
          </a:gsLst>
          <a:lin ang="18900000" scaled="1"/>
        </a:gradFill>
        <a:ln w="25400" cap="rnd" cmpd="sng" algn="ctr">
          <a:solidFill>
            <a:schemeClr val="tx1"/>
          </a:solidFill>
          <a:prstDash val="sysDot"/>
          <a:round/>
          <a:headEnd type="none" w="med" len="med"/>
          <a:tailEnd type="none" w="med" len="med"/>
        </a:ln>
        <a:effectLst/>
      </a:spPr>
      <a:bodyPr vert="horz" wrap="none" lIns="91440" tIns="45720" rIns="91440" bIns="45720" numCol="1" anchor="ctr" anchorCtr="0" compatLnSpc="1">
        <a:prstTxWarp prst="textNoShape">
          <a:avLst/>
        </a:prstTxWarp>
      </a:bodyPr>
      <a:lstStyle>
        <a:defPPr marL="0" marR="0" indent="0" algn="l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cs-CZ" sz="1800" b="1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Times New Roman" pitchFamily="18" charset="0"/>
          </a:defRPr>
        </a:defPPr>
      </a:lstStyle>
    </a:lnDef>
  </a:objectDefaults>
  <a:extraClrSchemeLst>
    <a:extraClrScheme>
      <a:clrScheme name="Výchozí návrh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Override1.xml><?xml version="1.0" encoding="utf-8"?>
<a:themeOverride xmlns:a="http://schemas.openxmlformats.org/drawingml/2006/main">
  <a:clrScheme name="Výchozí návrh 1">
    <a:dk1>
      <a:srgbClr val="000000"/>
    </a:dk1>
    <a:lt1>
      <a:srgbClr val="FFFFFF"/>
    </a:lt1>
    <a:dk2>
      <a:srgbClr val="000000"/>
    </a:dk2>
    <a:lt2>
      <a:srgbClr val="808080"/>
    </a:lt2>
    <a:accent1>
      <a:srgbClr val="BBE0E3"/>
    </a:accent1>
    <a:accent2>
      <a:srgbClr val="333399"/>
    </a:accent2>
    <a:accent3>
      <a:srgbClr val="FFFFFF"/>
    </a:accent3>
    <a:accent4>
      <a:srgbClr val="000000"/>
    </a:accent4>
    <a:accent5>
      <a:srgbClr val="DAEDEF"/>
    </a:accent5>
    <a:accent6>
      <a:srgbClr val="2D2D8A"/>
    </a:accent6>
    <a:hlink>
      <a:srgbClr val="009999"/>
    </a:hlink>
    <a:folHlink>
      <a:srgbClr val="99CC00"/>
    </a:folHlink>
  </a:clrScheme>
</a:themeOverride>
</file>

<file path=ppt/theme/themeOverride2.xml><?xml version="1.0" encoding="utf-8"?>
<a:themeOverride xmlns:a="http://schemas.openxmlformats.org/drawingml/2006/main">
  <a:clrScheme name="Výchozí návrh 1">
    <a:dk1>
      <a:srgbClr val="000000"/>
    </a:dk1>
    <a:lt1>
      <a:srgbClr val="FFFFFF"/>
    </a:lt1>
    <a:dk2>
      <a:srgbClr val="000000"/>
    </a:dk2>
    <a:lt2>
      <a:srgbClr val="808080"/>
    </a:lt2>
    <a:accent1>
      <a:srgbClr val="BBE0E3"/>
    </a:accent1>
    <a:accent2>
      <a:srgbClr val="333399"/>
    </a:accent2>
    <a:accent3>
      <a:srgbClr val="FFFFFF"/>
    </a:accent3>
    <a:accent4>
      <a:srgbClr val="000000"/>
    </a:accent4>
    <a:accent5>
      <a:srgbClr val="DAEDEF"/>
    </a:accent5>
    <a:accent6>
      <a:srgbClr val="2D2D8A"/>
    </a:accent6>
    <a:hlink>
      <a:srgbClr val="009999"/>
    </a:hlink>
    <a:folHlink>
      <a:srgbClr val="99CC00"/>
    </a:folHlink>
  </a:clrScheme>
</a:themeOverride>
</file>

<file path=ppt/theme/themeOverride3.xml><?xml version="1.0" encoding="utf-8"?>
<a:themeOverride xmlns:a="http://schemas.openxmlformats.org/drawingml/2006/main">
  <a:clrScheme name="Výchozí návrh 1">
    <a:dk1>
      <a:srgbClr val="000000"/>
    </a:dk1>
    <a:lt1>
      <a:srgbClr val="FFFFFF"/>
    </a:lt1>
    <a:dk2>
      <a:srgbClr val="000000"/>
    </a:dk2>
    <a:lt2>
      <a:srgbClr val="808080"/>
    </a:lt2>
    <a:accent1>
      <a:srgbClr val="BBE0E3"/>
    </a:accent1>
    <a:accent2>
      <a:srgbClr val="333399"/>
    </a:accent2>
    <a:accent3>
      <a:srgbClr val="FFFFFF"/>
    </a:accent3>
    <a:accent4>
      <a:srgbClr val="000000"/>
    </a:accent4>
    <a:accent5>
      <a:srgbClr val="DAEDEF"/>
    </a:accent5>
    <a:accent6>
      <a:srgbClr val="2D2D8A"/>
    </a:accent6>
    <a:hlink>
      <a:srgbClr val="009999"/>
    </a:hlink>
    <a:folHlink>
      <a:srgbClr val="99CC00"/>
    </a:folHlink>
  </a:clrScheme>
</a:themeOverride>
</file>

<file path=ppt/theme/themeOverride4.xml><?xml version="1.0" encoding="utf-8"?>
<a:themeOverride xmlns:a="http://schemas.openxmlformats.org/drawingml/2006/main">
  <a:clrScheme name="Výchozí návrh 1">
    <a:dk1>
      <a:srgbClr val="000000"/>
    </a:dk1>
    <a:lt1>
      <a:srgbClr val="FFFFFF"/>
    </a:lt1>
    <a:dk2>
      <a:srgbClr val="000000"/>
    </a:dk2>
    <a:lt2>
      <a:srgbClr val="808080"/>
    </a:lt2>
    <a:accent1>
      <a:srgbClr val="BBE0E3"/>
    </a:accent1>
    <a:accent2>
      <a:srgbClr val="333399"/>
    </a:accent2>
    <a:accent3>
      <a:srgbClr val="FFFFFF"/>
    </a:accent3>
    <a:accent4>
      <a:srgbClr val="000000"/>
    </a:accent4>
    <a:accent5>
      <a:srgbClr val="DAEDEF"/>
    </a:accent5>
    <a:accent6>
      <a:srgbClr val="2D2D8A"/>
    </a:accent6>
    <a:hlink>
      <a:srgbClr val="009999"/>
    </a:hlink>
    <a:folHlink>
      <a:srgbClr val="99CC00"/>
    </a:folHlink>
  </a:clrScheme>
</a:themeOverride>
</file>

<file path=ppt/theme/themeOverride5.xml><?xml version="1.0" encoding="utf-8"?>
<a:themeOverride xmlns:a="http://schemas.openxmlformats.org/drawingml/2006/main">
  <a:clrScheme name="Výchozí návrh 1">
    <a:dk1>
      <a:srgbClr val="000000"/>
    </a:dk1>
    <a:lt1>
      <a:srgbClr val="FFFFFF"/>
    </a:lt1>
    <a:dk2>
      <a:srgbClr val="000000"/>
    </a:dk2>
    <a:lt2>
      <a:srgbClr val="808080"/>
    </a:lt2>
    <a:accent1>
      <a:srgbClr val="BBE0E3"/>
    </a:accent1>
    <a:accent2>
      <a:srgbClr val="333399"/>
    </a:accent2>
    <a:accent3>
      <a:srgbClr val="FFFFFF"/>
    </a:accent3>
    <a:accent4>
      <a:srgbClr val="000000"/>
    </a:accent4>
    <a:accent5>
      <a:srgbClr val="DAEDEF"/>
    </a:accent5>
    <a:accent6>
      <a:srgbClr val="2D2D8A"/>
    </a:accent6>
    <a:hlink>
      <a:srgbClr val="009999"/>
    </a:hlink>
    <a:folHlink>
      <a:srgbClr val="99CC00"/>
    </a:folHlink>
  </a:clrScheme>
</a:themeOverride>
</file>

<file path=ppt/theme/themeOverride6.xml><?xml version="1.0" encoding="utf-8"?>
<a:themeOverride xmlns:a="http://schemas.openxmlformats.org/drawingml/2006/main">
  <a:clrScheme name="Výchozí návrh 1">
    <a:dk1>
      <a:srgbClr val="000000"/>
    </a:dk1>
    <a:lt1>
      <a:srgbClr val="FFFFFF"/>
    </a:lt1>
    <a:dk2>
      <a:srgbClr val="000000"/>
    </a:dk2>
    <a:lt2>
      <a:srgbClr val="808080"/>
    </a:lt2>
    <a:accent1>
      <a:srgbClr val="BBE0E3"/>
    </a:accent1>
    <a:accent2>
      <a:srgbClr val="333399"/>
    </a:accent2>
    <a:accent3>
      <a:srgbClr val="FFFFFF"/>
    </a:accent3>
    <a:accent4>
      <a:srgbClr val="000000"/>
    </a:accent4>
    <a:accent5>
      <a:srgbClr val="DAEDEF"/>
    </a:accent5>
    <a:accent6>
      <a:srgbClr val="2D2D8A"/>
    </a:accent6>
    <a:hlink>
      <a:srgbClr val="009999"/>
    </a:hlink>
    <a:folHlink>
      <a:srgbClr val="99CC00"/>
    </a:folHlink>
  </a:clrScheme>
</a:themeOverride>
</file>

<file path=ppt/theme/themeOverride7.xml><?xml version="1.0" encoding="utf-8"?>
<a:themeOverride xmlns:a="http://schemas.openxmlformats.org/drawingml/2006/main">
  <a:clrScheme name="Výchozí návrh 1">
    <a:dk1>
      <a:srgbClr val="000000"/>
    </a:dk1>
    <a:lt1>
      <a:srgbClr val="FFFFFF"/>
    </a:lt1>
    <a:dk2>
      <a:srgbClr val="000000"/>
    </a:dk2>
    <a:lt2>
      <a:srgbClr val="808080"/>
    </a:lt2>
    <a:accent1>
      <a:srgbClr val="BBE0E3"/>
    </a:accent1>
    <a:accent2>
      <a:srgbClr val="333399"/>
    </a:accent2>
    <a:accent3>
      <a:srgbClr val="FFFFFF"/>
    </a:accent3>
    <a:accent4>
      <a:srgbClr val="000000"/>
    </a:accent4>
    <a:accent5>
      <a:srgbClr val="DAEDEF"/>
    </a:accent5>
    <a:accent6>
      <a:srgbClr val="2D2D8A"/>
    </a:accent6>
    <a:hlink>
      <a:srgbClr val="009999"/>
    </a:hlink>
    <a:folHlink>
      <a:srgbClr val="99CC00"/>
    </a:folHlink>
  </a:clrScheme>
</a:themeOverride>
</file>

<file path=ppt/theme/themeOverride8.xml><?xml version="1.0" encoding="utf-8"?>
<a:themeOverride xmlns:a="http://schemas.openxmlformats.org/drawingml/2006/main">
  <a:clrScheme name="Výchozí návrh 1">
    <a:dk1>
      <a:srgbClr val="000000"/>
    </a:dk1>
    <a:lt1>
      <a:srgbClr val="FFFFFF"/>
    </a:lt1>
    <a:dk2>
      <a:srgbClr val="000000"/>
    </a:dk2>
    <a:lt2>
      <a:srgbClr val="808080"/>
    </a:lt2>
    <a:accent1>
      <a:srgbClr val="BBE0E3"/>
    </a:accent1>
    <a:accent2>
      <a:srgbClr val="333399"/>
    </a:accent2>
    <a:accent3>
      <a:srgbClr val="FFFFFF"/>
    </a:accent3>
    <a:accent4>
      <a:srgbClr val="000000"/>
    </a:accent4>
    <a:accent5>
      <a:srgbClr val="DAEDEF"/>
    </a:accent5>
    <a:accent6>
      <a:srgbClr val="2D2D8A"/>
    </a:accent6>
    <a:hlink>
      <a:srgbClr val="009999"/>
    </a:hlink>
    <a:folHlink>
      <a:srgbClr val="99CC00"/>
    </a:folHlink>
  </a:clrScheme>
</a:themeOverride>
</file>

<file path=ppt/theme/themeOverride9.xml><?xml version="1.0" encoding="utf-8"?>
<a:themeOverride xmlns:a="http://schemas.openxmlformats.org/drawingml/2006/main">
  <a:clrScheme name="Výchozí návrh 1">
    <a:dk1>
      <a:srgbClr val="000000"/>
    </a:dk1>
    <a:lt1>
      <a:srgbClr val="FFFFFF"/>
    </a:lt1>
    <a:dk2>
      <a:srgbClr val="000000"/>
    </a:dk2>
    <a:lt2>
      <a:srgbClr val="808080"/>
    </a:lt2>
    <a:accent1>
      <a:srgbClr val="BBE0E3"/>
    </a:accent1>
    <a:accent2>
      <a:srgbClr val="333399"/>
    </a:accent2>
    <a:accent3>
      <a:srgbClr val="FFFFFF"/>
    </a:accent3>
    <a:accent4>
      <a:srgbClr val="000000"/>
    </a:accent4>
    <a:accent5>
      <a:srgbClr val="DAEDEF"/>
    </a:accent5>
    <a:accent6>
      <a:srgbClr val="2D2D8A"/>
    </a:accent6>
    <a:hlink>
      <a:srgbClr val="009999"/>
    </a:hlink>
    <a:folHlink>
      <a:srgbClr val="99CC00"/>
    </a:folHlink>
  </a:clrScheme>
</a:themeOverride>
</file>

<file path=ppt/theme/themeOverride10.xml><?xml version="1.0" encoding="utf-8"?>
<a:themeOverride xmlns:a="http://schemas.openxmlformats.org/drawingml/2006/main">
  <a:clrScheme name="Výchozí návrh 1">
    <a:dk1>
      <a:srgbClr val="000000"/>
    </a:dk1>
    <a:lt1>
      <a:srgbClr val="FFFFFF"/>
    </a:lt1>
    <a:dk2>
      <a:srgbClr val="000000"/>
    </a:dk2>
    <a:lt2>
      <a:srgbClr val="808080"/>
    </a:lt2>
    <a:accent1>
      <a:srgbClr val="BBE0E3"/>
    </a:accent1>
    <a:accent2>
      <a:srgbClr val="333399"/>
    </a:accent2>
    <a:accent3>
      <a:srgbClr val="FFFFFF"/>
    </a:accent3>
    <a:accent4>
      <a:srgbClr val="000000"/>
    </a:accent4>
    <a:accent5>
      <a:srgbClr val="DAEDEF"/>
    </a:accent5>
    <a:accent6>
      <a:srgbClr val="2D2D8A"/>
    </a:accent6>
    <a:hlink>
      <a:srgbClr val="009999"/>
    </a:hlink>
    <a:folHlink>
      <a:srgbClr val="99CC00"/>
    </a:folHlink>
  </a:clrScheme>
</a:themeOverride>
</file>

<file path=ppt/theme/themeOverride11.xml><?xml version="1.0" encoding="utf-8"?>
<a:themeOverride xmlns:a="http://schemas.openxmlformats.org/drawingml/2006/main">
  <a:clrScheme name="Výchozí návrh 1">
    <a:dk1>
      <a:srgbClr val="000000"/>
    </a:dk1>
    <a:lt1>
      <a:srgbClr val="FFFFFF"/>
    </a:lt1>
    <a:dk2>
      <a:srgbClr val="000000"/>
    </a:dk2>
    <a:lt2>
      <a:srgbClr val="808080"/>
    </a:lt2>
    <a:accent1>
      <a:srgbClr val="BBE0E3"/>
    </a:accent1>
    <a:accent2>
      <a:srgbClr val="333399"/>
    </a:accent2>
    <a:accent3>
      <a:srgbClr val="FFFFFF"/>
    </a:accent3>
    <a:accent4>
      <a:srgbClr val="000000"/>
    </a:accent4>
    <a:accent5>
      <a:srgbClr val="DAEDEF"/>
    </a:accent5>
    <a:accent6>
      <a:srgbClr val="2D2D8A"/>
    </a:accent6>
    <a:hlink>
      <a:srgbClr val="009999"/>
    </a:hlink>
    <a:folHlink>
      <a:srgbClr val="99CC00"/>
    </a:folHlink>
  </a:clrScheme>
</a:themeOverride>
</file>

<file path=ppt/theme/themeOverride12.xml><?xml version="1.0" encoding="utf-8"?>
<a:themeOverride xmlns:a="http://schemas.openxmlformats.org/drawingml/2006/main">
  <a:clrScheme name="Výchozí návrh 1">
    <a:dk1>
      <a:srgbClr val="000000"/>
    </a:dk1>
    <a:lt1>
      <a:srgbClr val="FFFFFF"/>
    </a:lt1>
    <a:dk2>
      <a:srgbClr val="000000"/>
    </a:dk2>
    <a:lt2>
      <a:srgbClr val="808080"/>
    </a:lt2>
    <a:accent1>
      <a:srgbClr val="BBE0E3"/>
    </a:accent1>
    <a:accent2>
      <a:srgbClr val="333399"/>
    </a:accent2>
    <a:accent3>
      <a:srgbClr val="FFFFFF"/>
    </a:accent3>
    <a:accent4>
      <a:srgbClr val="000000"/>
    </a:accent4>
    <a:accent5>
      <a:srgbClr val="DAEDEF"/>
    </a:accent5>
    <a:accent6>
      <a:srgbClr val="2D2D8A"/>
    </a:accent6>
    <a:hlink>
      <a:srgbClr val="009999"/>
    </a:hlink>
    <a:folHlink>
      <a:srgbClr val="99CC00"/>
    </a:folHlink>
  </a:clrScheme>
</a:themeOverride>
</file>

<file path=ppt/theme/themeOverride13.xml><?xml version="1.0" encoding="utf-8"?>
<a:themeOverride xmlns:a="http://schemas.openxmlformats.org/drawingml/2006/main">
  <a:clrScheme name="Výchozí návrh 1">
    <a:dk1>
      <a:srgbClr val="000000"/>
    </a:dk1>
    <a:lt1>
      <a:srgbClr val="FFFFFF"/>
    </a:lt1>
    <a:dk2>
      <a:srgbClr val="000000"/>
    </a:dk2>
    <a:lt2>
      <a:srgbClr val="808080"/>
    </a:lt2>
    <a:accent1>
      <a:srgbClr val="BBE0E3"/>
    </a:accent1>
    <a:accent2>
      <a:srgbClr val="333399"/>
    </a:accent2>
    <a:accent3>
      <a:srgbClr val="FFFFFF"/>
    </a:accent3>
    <a:accent4>
      <a:srgbClr val="000000"/>
    </a:accent4>
    <a:accent5>
      <a:srgbClr val="DAEDEF"/>
    </a:accent5>
    <a:accent6>
      <a:srgbClr val="2D2D8A"/>
    </a:accent6>
    <a:hlink>
      <a:srgbClr val="009999"/>
    </a:hlink>
    <a:folHlink>
      <a:srgbClr val="99CC00"/>
    </a:folHlink>
  </a:clrScheme>
</a:themeOverride>
</file>

<file path=ppt/theme/themeOverride14.xml><?xml version="1.0" encoding="utf-8"?>
<a:themeOverride xmlns:a="http://schemas.openxmlformats.org/drawingml/2006/main">
  <a:clrScheme name="Výchozí návrh 1">
    <a:dk1>
      <a:srgbClr val="000000"/>
    </a:dk1>
    <a:lt1>
      <a:srgbClr val="FFFFFF"/>
    </a:lt1>
    <a:dk2>
      <a:srgbClr val="000000"/>
    </a:dk2>
    <a:lt2>
      <a:srgbClr val="808080"/>
    </a:lt2>
    <a:accent1>
      <a:srgbClr val="BBE0E3"/>
    </a:accent1>
    <a:accent2>
      <a:srgbClr val="333399"/>
    </a:accent2>
    <a:accent3>
      <a:srgbClr val="FFFFFF"/>
    </a:accent3>
    <a:accent4>
      <a:srgbClr val="000000"/>
    </a:accent4>
    <a:accent5>
      <a:srgbClr val="DAEDEF"/>
    </a:accent5>
    <a:accent6>
      <a:srgbClr val="2D2D8A"/>
    </a:accent6>
    <a:hlink>
      <a:srgbClr val="009999"/>
    </a:hlink>
    <a:folHlink>
      <a:srgbClr val="99CC00"/>
    </a:folHlink>
  </a:clr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2471</TotalTime>
  <Words>741</Words>
  <Application>Microsoft Office PowerPoint</Application>
  <PresentationFormat>Předvádění na obrazovce (4:3)</PresentationFormat>
  <Paragraphs>249</Paragraphs>
  <Slides>30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30</vt:i4>
      </vt:variant>
    </vt:vector>
  </HeadingPairs>
  <TitlesOfParts>
    <vt:vector size="31" baseType="lpstr">
      <vt:lpstr>Výchozí návrh</vt:lpstr>
      <vt:lpstr>     </vt:lpstr>
      <vt:lpstr>Hraj !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  <vt:lpstr>Snímek 13</vt:lpstr>
      <vt:lpstr>Snímek 14</vt:lpstr>
      <vt:lpstr>Snímek 15</vt:lpstr>
      <vt:lpstr>Snímek 16</vt:lpstr>
      <vt:lpstr>Snímek 17</vt:lpstr>
      <vt:lpstr>Snímek 18</vt:lpstr>
      <vt:lpstr>Snímek 19</vt:lpstr>
      <vt:lpstr>Snímek 20</vt:lpstr>
      <vt:lpstr>Snímek 21</vt:lpstr>
      <vt:lpstr>Snímek 22</vt:lpstr>
      <vt:lpstr>Snímek 23</vt:lpstr>
      <vt:lpstr>Snímek 24</vt:lpstr>
      <vt:lpstr>Snímek 25</vt:lpstr>
      <vt:lpstr>Snímek 26</vt:lpstr>
      <vt:lpstr>Snímek 27</vt:lpstr>
      <vt:lpstr>Snímek 28</vt:lpstr>
      <vt:lpstr>Snímek 29</vt:lpstr>
      <vt:lpstr>Snímek 30</vt:lpstr>
    </vt:vector>
  </TitlesOfParts>
  <Company>doma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Riskuj!</dc:title>
  <dc:creator>Milada Teplá (Roštejnská)</dc:creator>
  <dc:description>Dostupné z Metodického portálu www.rvp.cz, ISSN: 1802-4785, financovaného z ESF a státního rozpočtu ČR. Provozováno Výzkumným ústavem pedagogickým v Praze.</dc:description>
  <cp:lastModifiedBy>Dum</cp:lastModifiedBy>
  <cp:revision>181</cp:revision>
  <dcterms:created xsi:type="dcterms:W3CDTF">2006-04-06T19:38:29Z</dcterms:created>
  <dcterms:modified xsi:type="dcterms:W3CDTF">2012-12-08T14:29:50Z</dcterms:modified>
</cp:coreProperties>
</file>