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290" r:id="rId2"/>
    <p:sldId id="291" r:id="rId3"/>
    <p:sldId id="292" r:id="rId4"/>
    <p:sldId id="256" r:id="rId5"/>
    <p:sldId id="258" r:id="rId6"/>
    <p:sldId id="275" r:id="rId7"/>
    <p:sldId id="276" r:id="rId8"/>
    <p:sldId id="260" r:id="rId9"/>
    <p:sldId id="278" r:id="rId10"/>
    <p:sldId id="288" r:id="rId11"/>
    <p:sldId id="277" r:id="rId12"/>
    <p:sldId id="280" r:id="rId13"/>
    <p:sldId id="264" r:id="rId14"/>
    <p:sldId id="266" r:id="rId15"/>
    <p:sldId id="267" r:id="rId16"/>
    <p:sldId id="272" r:id="rId17"/>
  </p:sldIdLst>
  <p:sldSz cx="9144000" cy="6858000" type="screen4x3"/>
  <p:notesSz cx="6761163" cy="99314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9273" autoAdjust="0"/>
    <p:restoredTop sz="94718" autoAdjust="0"/>
  </p:normalViewPr>
  <p:slideViewPr>
    <p:cSldViewPr>
      <p:cViewPr varScale="1">
        <p:scale>
          <a:sx n="66" d="100"/>
          <a:sy n="66" d="100"/>
        </p:scale>
        <p:origin x="-75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9BD04-6F30-4EC9-B30B-B30C0A75C925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6117" y="4717415"/>
            <a:ext cx="5408930" cy="44691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29837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29761" y="9433106"/>
            <a:ext cx="2929837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92659-6C52-49C3-B7EE-3A30B5BBFDE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5909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392659-6C52-49C3-B7EE-3A30B5BBFDEB}" type="slidenum">
              <a:rPr lang="cs-CZ" smtClean="0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push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209A2-F5A5-42A2-992E-D393AE437286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3700F-EB1B-4E77-84D9-9A9109ABAA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dissolve/>
    <p:sndAc>
      <p:stSnd>
        <p:snd r:embed="rId13" name="push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audio" Target="../media/audio5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6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audio" Target="../media/audio3.wav"/><Relationship Id="rId4" Type="http://schemas.openxmlformats.org/officeDocument/2006/relationships/audio" Target="../media/audio5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audio" Target="../media/audio7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15.jpe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6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audio" Target="../media/audio3.wav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ALM_08_Dolch.jpg" TargetMode="External"/><Relationship Id="rId13" Type="http://schemas.openxmlformats.org/officeDocument/2006/relationships/hyperlink" Target="http://www.microsoft.office.com/" TargetMode="External"/><Relationship Id="rId3" Type="http://schemas.openxmlformats.org/officeDocument/2006/relationships/hyperlink" Target="http://commons.wikimedia.org/wiki/File:Cuba_-_Parque_Baconao_-_prehistoric_scene.jpg" TargetMode="External"/><Relationship Id="rId7" Type="http://schemas.openxmlformats.org/officeDocument/2006/relationships/hyperlink" Target="http://commons.wikimedia.org/wiki/File:Prehistoric_Times_of_Bohemia,_Moravia_and_Slovakia_-_NM_Prague_06.JPG" TargetMode="External"/><Relationship Id="rId12" Type="http://schemas.openxmlformats.org/officeDocument/2006/relationships/hyperlink" Target="http://cs.wikipedia.org/wiki/Soubor:Fire.jpg" TargetMode="External"/><Relationship Id="rId17" Type="http://schemas.openxmlformats.org/officeDocument/2006/relationships/hyperlink" Target="http://upload.wikimedia.org/wikipedia/commons/thumb/d/d9/Opossum_fur.jpg/800px-Opossum_fur.jpg" TargetMode="External"/><Relationship Id="rId2" Type="http://schemas.openxmlformats.org/officeDocument/2006/relationships/notesSlide" Target="../notesSlides/notesSlide14.xml"/><Relationship Id="rId16" Type="http://schemas.openxmlformats.org/officeDocument/2006/relationships/hyperlink" Target="http://upload.wikimedia.org/wikipedia/commons/thumb/d/dc/Ohe%C5%88_(2).jpg/800px-Ohe%C5%88_(2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Homo_sapiens.JPG" TargetMode="External"/><Relationship Id="rId11" Type="http://schemas.openxmlformats.org/officeDocument/2006/relationships/hyperlink" Target="http://cs.wikipedia.org/wiki/Soubor:Vestonicka_venuse_edit.jpg" TargetMode="External"/><Relationship Id="rId5" Type="http://schemas.openxmlformats.org/officeDocument/2006/relationships/hyperlink" Target="http://commons.wikimedia.org/wiki/File:Biface_Venerque_MHNT_PRE_2009.0.198.1.fond.jpg?uselang=cs" TargetMode="External"/><Relationship Id="rId15" Type="http://schemas.openxmlformats.org/officeDocument/2006/relationships/hyperlink" Target="http://cs.wikipedia.org/wiki/User:Dezidor" TargetMode="External"/><Relationship Id="rId10" Type="http://schemas.openxmlformats.org/officeDocument/2006/relationships/hyperlink" Target="http://cs.wikipedia.org/wiki/Soubor:Lascaux2.jpg" TargetMode="External"/><Relationship Id="rId4" Type="http://schemas.openxmlformats.org/officeDocument/2006/relationships/hyperlink" Target="http://commons.wikimedia.org/wiki/File:Human-evolution-man.png" TargetMode="External"/><Relationship Id="rId9" Type="http://schemas.openxmlformats.org/officeDocument/2006/relationships/hyperlink" Target="http://cs.wikipedia.org/wiki/Soubor:Altes_Eisinger_Loch_01.JPG" TargetMode="External"/><Relationship Id="rId14" Type="http://schemas.openxmlformats.org/officeDocument/2006/relationships/hyperlink" Target="http://cs.wikipedia.org/wiki/Lascau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39566" y="4725144"/>
            <a:ext cx="3309803" cy="736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615784"/>
            <a:ext cx="5407152" cy="1045464"/>
          </a:xfrm>
          <a:prstGeom prst="rect">
            <a:avLst/>
          </a:prstGeom>
        </p:spPr>
      </p:pic>
      <p:grpSp>
        <p:nvGrpSpPr>
          <p:cNvPr id="2" name="Skupina 5"/>
          <p:cNvGrpSpPr/>
          <p:nvPr/>
        </p:nvGrpSpPr>
        <p:grpSpPr>
          <a:xfrm>
            <a:off x="1206742" y="2672916"/>
            <a:ext cx="6730516" cy="1512168"/>
            <a:chOff x="756084" y="0"/>
            <a:chExt cx="6730516" cy="1512168"/>
          </a:xfrm>
        </p:grpSpPr>
        <p:sp>
          <p:nvSpPr>
            <p:cNvPr id="7" name="Obdélník 6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Obdélník 7"/>
            <p:cNvSpPr/>
            <p:nvPr/>
          </p:nvSpPr>
          <p:spPr>
            <a:xfrm>
              <a:off x="756084" y="0"/>
              <a:ext cx="6730516" cy="15121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NÁZEV ŠKOLY: Základní škola a praktická škola </a:t>
              </a:r>
              <a:r>
                <a:rPr lang="cs-CZ" sz="1600" b="1" kern="1200" dirty="0" err="1" smtClean="0">
                  <a:solidFill>
                    <a:schemeClr val="accent2">
                      <a:lumMod val="50000"/>
                    </a:schemeClr>
                  </a:solidFill>
                </a:rPr>
                <a:t>Arkadie</a:t>
              </a: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, o. p. s.</a:t>
              </a:r>
              <a:b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AUTOR: Mgr. Ivana </a:t>
              </a:r>
              <a:r>
                <a:rPr lang="cs-CZ" sz="1600" b="1" kern="1200" dirty="0" err="1" smtClean="0">
                  <a:solidFill>
                    <a:schemeClr val="accent2">
                      <a:lumMod val="50000"/>
                    </a:schemeClr>
                  </a:solidFill>
                </a:rPr>
                <a:t>Hampejsová</a:t>
              </a: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/>
              </a:r>
              <a:b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NÁZEV: VY_32_INOVACE_189_NÁŠ SVĚT_PRAVĚK (LOVCI) 1 </a:t>
              </a:r>
              <a:b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TÉMA: </a:t>
              </a:r>
              <a:r>
                <a:rPr lang="cs-CZ" sz="1600" b="1" dirty="0" smtClean="0">
                  <a:solidFill>
                    <a:schemeClr val="accent2">
                      <a:lumMod val="50000"/>
                    </a:schemeClr>
                  </a:solidFill>
                </a:rPr>
                <a:t>P</a:t>
              </a: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RAVĚK (LOVCI) 1</a:t>
              </a:r>
              <a:b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</a:br>
              <a:r>
                <a:rPr lang="cs-CZ" sz="1600" b="1" kern="1200" dirty="0" smtClean="0">
                  <a:solidFill>
                    <a:schemeClr val="accent2">
                      <a:lumMod val="50000"/>
                    </a:schemeClr>
                  </a:solidFill>
                </a:rPr>
                <a:t>ČÍSLO PROJEKTU: CZ.1.07./1.4.00/21.2257 </a:t>
              </a:r>
              <a:r>
                <a:rPr lang="cs-CZ" sz="1600" b="1" kern="1200" dirty="0" smtClean="0">
                  <a:solidFill>
                    <a:srgbClr val="92D050"/>
                  </a:solidFill>
                </a:rPr>
                <a:t/>
              </a:r>
              <a:br>
                <a:rPr lang="cs-CZ" sz="1600" b="1" kern="1200" dirty="0" smtClean="0">
                  <a:solidFill>
                    <a:srgbClr val="92D050"/>
                  </a:solidFill>
                </a:rPr>
              </a:br>
              <a:endParaRPr lang="cs-CZ" sz="1600" kern="1200" dirty="0">
                <a:solidFill>
                  <a:srgbClr val="92D050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Anotace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Courier New" pitchFamily="49" charset="0"/>
              <a:buChar char="o"/>
            </a:pPr>
            <a:r>
              <a:rPr lang="cs-CZ" dirty="0" smtClean="0"/>
              <a:t>Materiál pro výuku předmětu Náš svět v 7. třídě základní školy speciální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Určeno pro interaktivní tabuli</a:t>
            </a:r>
          </a:p>
          <a:p>
            <a:pPr>
              <a:buFont typeface="Courier New" pitchFamily="49" charset="0"/>
              <a:buChar char="o"/>
            </a:pPr>
            <a:r>
              <a:rPr lang="cs-CZ" dirty="0"/>
              <a:t>Výklad nové </a:t>
            </a:r>
            <a:r>
              <a:rPr lang="cs-CZ" dirty="0" smtClean="0"/>
              <a:t>látky – charakteristika: pravěk, doba kamenná, </a:t>
            </a:r>
            <a:r>
              <a:rPr lang="cs-CZ" dirty="0" smtClean="0"/>
              <a:t>lovci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Lze užít i k procvičování a opakování látky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Žáci odpovídají na otázky za pomoci obrázků – zpětná vazba po </a:t>
            </a:r>
            <a:r>
              <a:rPr lang="cs-CZ" dirty="0" smtClean="0"/>
              <a:t>kliknutí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Interaktivní otázky</a:t>
            </a:r>
            <a:endParaRPr lang="cs-CZ" dirty="0" smtClean="0"/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Žáci se aktivně zapojovali </a:t>
            </a:r>
            <a:r>
              <a:rPr lang="cs-CZ" dirty="0"/>
              <a:t>do </a:t>
            </a:r>
            <a:r>
              <a:rPr lang="cs-CZ" dirty="0" smtClean="0"/>
              <a:t>diskuse, snaživě odpovídali na otázky</a:t>
            </a:r>
          </a:p>
          <a:p>
            <a:pPr>
              <a:buFont typeface="Courier New" pitchFamily="49" charset="0"/>
              <a:buChar char="o"/>
            </a:pPr>
            <a:r>
              <a:rPr lang="cs-CZ" dirty="0" smtClean="0"/>
              <a:t>Vytvořeno  8. 9. 2012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52963396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0"/>
            <a:ext cx="8229600" cy="254157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PRAVĚK</a:t>
            </a:r>
            <a:r>
              <a:rPr lang="cs-CZ" sz="8000" dirty="0"/>
              <a:t/>
            </a:r>
            <a:br>
              <a:rPr lang="cs-CZ" sz="8000" dirty="0"/>
            </a:b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2500306"/>
            <a:ext cx="6410348" cy="2143140"/>
          </a:xfrm>
        </p:spPr>
        <p:txBody>
          <a:bodyPr>
            <a:noAutofit/>
          </a:bodyPr>
          <a:lstStyle/>
          <a:p>
            <a:pPr lvl="0"/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LOVCI</a:t>
            </a:r>
          </a:p>
          <a:p>
            <a:pPr lvl="0"/>
            <a:r>
              <a:rPr lang="cs-CZ" sz="4000" b="1" dirty="0" smtClean="0">
                <a:solidFill>
                  <a:schemeClr val="accent2">
                    <a:lumMod val="50000"/>
                  </a:schemeClr>
                </a:solidFill>
              </a:rPr>
              <a:t>1</a:t>
            </a:r>
            <a:endParaRPr lang="cs-CZ" sz="40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dissolve/>
    <p:sndAc>
      <p:stSnd>
        <p:snd r:embed="rId3" name="bomb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00034" y="0"/>
            <a:ext cx="8229600" cy="2541571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PRAVĚK </a:t>
            </a:r>
            <a:r>
              <a:rPr lang="cs-CZ" sz="8000" dirty="0"/>
              <a:t/>
            </a:r>
            <a:br>
              <a:rPr lang="cs-CZ" sz="8000" dirty="0"/>
            </a:b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1428736"/>
            <a:ext cx="6410348" cy="2143140"/>
          </a:xfrm>
        </p:spPr>
        <p:txBody>
          <a:bodyPr>
            <a:noAutofit/>
          </a:bodyPr>
          <a:lstStyle/>
          <a:p>
            <a:pPr lvl="0" algn="l">
              <a:buFont typeface="Arial" pitchFamily="34" charset="0"/>
              <a:buChar char="•"/>
            </a:pPr>
            <a:r>
              <a:rPr lang="cs-CZ" sz="3600" b="1" dirty="0" smtClean="0">
                <a:solidFill>
                  <a:schemeClr val="tx1"/>
                </a:solidFill>
              </a:rPr>
              <a:t>NEJSTARŠÍ DĚJINY LIDSTVA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33" name="Picture 9" descr="Soubor: Kuba - Parque Baconao - prehistorický sce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2357430"/>
            <a:ext cx="5424000" cy="4068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1857356" y="6072206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</a:t>
            </a:r>
            <a:endParaRPr lang="cs-CZ" sz="1100" dirty="0"/>
          </a:p>
        </p:txBody>
      </p:sp>
    </p:spTree>
  </p:cSld>
  <p:clrMapOvr>
    <a:masterClrMapping/>
  </p:clrMapOvr>
  <p:transition>
    <p:dissolve/>
    <p:sndAc>
      <p:stSnd>
        <p:snd r:embed="rId3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8900" b="1" dirty="0" smtClean="0">
                <a:solidFill>
                  <a:schemeClr val="accent2">
                    <a:lumMod val="50000"/>
                  </a:schemeClr>
                </a:solidFill>
              </a:rPr>
              <a:t>ČLOVĚK</a:t>
            </a:r>
            <a:r>
              <a:rPr lang="cs-CZ" sz="6700" b="1" dirty="0" smtClean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257174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r>
              <a:rPr lang="cs-CZ" sz="3600" b="1" dirty="0" smtClean="0"/>
              <a:t>VYVINUL SE Z DÁVNÝCH PRAPŘEDKŮ, SPOLEČNÝCH S LIDOOPY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714488"/>
            <a:ext cx="8485187" cy="2952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28596" y="1785926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2</a:t>
            </a:r>
            <a:endParaRPr lang="cs-CZ" sz="1100" dirty="0"/>
          </a:p>
        </p:txBody>
      </p:sp>
    </p:spTree>
  </p:cSld>
  <p:clrMapOvr>
    <a:masterClrMapping/>
  </p:clrMapOvr>
  <p:transition>
    <p:dissolve/>
    <p:sndAc>
      <p:stSnd>
        <p:snd r:embed="rId3" name="pu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8900" b="1" dirty="0" smtClean="0">
                <a:solidFill>
                  <a:schemeClr val="accent2">
                    <a:lumMod val="50000"/>
                  </a:schemeClr>
                </a:solidFill>
              </a:rPr>
              <a:t>DOBA KAMENNÁ </a:t>
            </a:r>
            <a: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6700" b="1" dirty="0" smtClean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>
              <a:buNone/>
            </a:pPr>
            <a:endParaRPr lang="cs-CZ" sz="3600" b="1" dirty="0" smtClean="0"/>
          </a:p>
        </p:txBody>
      </p:sp>
      <p:pic>
        <p:nvPicPr>
          <p:cNvPr id="1039" name="Picture 15" descr="C:\Users\Petr\AppData\Local\Microsoft\Windows\Temporary Internet Files\Content.IE5\700RZ1RK\MP90040162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2071678"/>
            <a:ext cx="5265000" cy="4212000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500034" y="5929330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Obr. 3</a:t>
            </a:r>
            <a:endParaRPr lang="cs-CZ" sz="1100" dirty="0">
              <a:solidFill>
                <a:schemeClr val="bg1"/>
              </a:solidFill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6500826" y="2071678"/>
            <a:ext cx="1937600" cy="2772000"/>
            <a:chOff x="6500826" y="2071678"/>
            <a:chExt cx="1937600" cy="2772000"/>
          </a:xfrm>
        </p:grpSpPr>
        <p:pic>
          <p:nvPicPr>
            <p:cNvPr id="8" name="Picture 2" descr="File:Biface Venerque MHNT PRE 2009.0.198.1.fond.jpg"/>
            <p:cNvPicPr>
              <a:picLocks noChangeAspect="1" noChangeArrowheads="1"/>
            </p:cNvPicPr>
            <p:nvPr/>
          </p:nvPicPr>
          <p:blipFill>
            <a:blip r:embed="rId6"/>
            <a:srcRect l="8268" t="6761" r="51968" b="11832"/>
            <a:stretch>
              <a:fillRect/>
            </a:stretch>
          </p:blipFill>
          <p:spPr bwMode="auto">
            <a:xfrm>
              <a:off x="6500826" y="2071678"/>
              <a:ext cx="1937600" cy="2772000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7643834" y="4429132"/>
              <a:ext cx="74334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 smtClean="0"/>
                <a:t>Obr. 4</a:t>
              </a:r>
              <a:endParaRPr lang="cs-CZ" sz="1100" dirty="0"/>
            </a:p>
          </p:txBody>
        </p:sp>
      </p:grpSp>
      <p:sp>
        <p:nvSpPr>
          <p:cNvPr id="10" name="Zaoblený obdélníkový popisek 9"/>
          <p:cNvSpPr/>
          <p:nvPr/>
        </p:nvSpPr>
        <p:spPr>
          <a:xfrm>
            <a:off x="6429388" y="5429264"/>
            <a:ext cx="171451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 JE TO?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6700" b="1" dirty="0" smtClean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/>
            <a:endParaRPr lang="cs-CZ" sz="3600" b="1" dirty="0" smtClean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28596" y="285728"/>
            <a:ext cx="8229600" cy="158272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 LOVCI</a:t>
            </a:r>
            <a:endParaRPr kumimoji="0" lang="cs-CZ" sz="80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Soubor: Homo sapien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1785926"/>
            <a:ext cx="3780000" cy="504000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643174" y="6488668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5</a:t>
            </a:r>
            <a:endParaRPr lang="cs-CZ" sz="1100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7215206" y="4429132"/>
            <a:ext cx="1357322" cy="1041276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JAK SE ŽIVILI?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LOV</a:t>
            </a:r>
            <a:endParaRPr lang="cs-CZ" sz="8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sz="3600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>
              <a:buNone/>
            </a:pPr>
            <a:endParaRPr lang="cs-CZ" sz="3600" b="1" dirty="0" smtClean="0"/>
          </a:p>
          <a:p>
            <a:pPr lvl="0"/>
            <a:endParaRPr lang="cs-CZ" b="1" dirty="0" smtClean="0"/>
          </a:p>
          <a:p>
            <a:pPr lvl="0"/>
            <a:endParaRPr lang="cs-CZ" dirty="0" smtClean="0"/>
          </a:p>
          <a:p>
            <a:pPr>
              <a:buNone/>
            </a:pPr>
            <a:endParaRPr lang="cs-CZ" sz="1100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500030" y="1643050"/>
            <a:ext cx="4437877" cy="3888000"/>
            <a:chOff x="500030" y="1643050"/>
            <a:chExt cx="4437877" cy="3888000"/>
          </a:xfrm>
        </p:grpSpPr>
        <p:pic>
          <p:nvPicPr>
            <p:cNvPr id="29698" name="Picture 2" descr="Soubor: Mamut lanudo.jpg"/>
            <p:cNvPicPr>
              <a:picLocks noChangeAspect="1" noChangeArrowheads="1"/>
            </p:cNvPicPr>
            <p:nvPr/>
          </p:nvPicPr>
          <p:blipFill>
            <a:blip r:embed="rId6"/>
            <a:srcRect l="27874" t="15748"/>
            <a:stretch>
              <a:fillRect/>
            </a:stretch>
          </p:blipFill>
          <p:spPr bwMode="auto">
            <a:xfrm>
              <a:off x="500030" y="1643050"/>
              <a:ext cx="4437877" cy="3888000"/>
            </a:xfrm>
            <a:prstGeom prst="rect">
              <a:avLst/>
            </a:prstGeom>
            <a:noFill/>
          </p:spPr>
        </p:pic>
        <p:sp>
          <p:nvSpPr>
            <p:cNvPr id="14" name="TextovéPole 13"/>
            <p:cNvSpPr txBox="1"/>
            <p:nvPr/>
          </p:nvSpPr>
          <p:spPr>
            <a:xfrm>
              <a:off x="500034" y="5143512"/>
              <a:ext cx="5405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/>
                <a:t>Obr. 6</a:t>
              </a:r>
              <a:endParaRPr lang="cs-CZ" sz="11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286380" y="4071942"/>
            <a:ext cx="3479482" cy="2056269"/>
            <a:chOff x="5286380" y="4071942"/>
            <a:chExt cx="3479482" cy="2056269"/>
          </a:xfrm>
        </p:grpSpPr>
        <p:pic>
          <p:nvPicPr>
            <p:cNvPr id="29700" name="Picture 4" descr="C:\Users\Petr\AppData\Local\Microsoft\Windows\Temporary Internet Files\Content.IE5\IECZPRKG\MP900406855[1].jpg"/>
            <p:cNvPicPr>
              <a:picLocks noChangeAspect="1" noChangeArrowheads="1"/>
            </p:cNvPicPr>
            <p:nvPr/>
          </p:nvPicPr>
          <p:blipFill>
            <a:blip r:embed="rId7" cstate="print"/>
            <a:srcRect l="6663" t="17262"/>
            <a:stretch>
              <a:fillRect/>
            </a:stretch>
          </p:blipFill>
          <p:spPr bwMode="auto">
            <a:xfrm>
              <a:off x="5286380" y="4071942"/>
              <a:ext cx="3479482" cy="2056269"/>
            </a:xfrm>
            <a:prstGeom prst="rect">
              <a:avLst/>
            </a:prstGeom>
            <a:noFill/>
          </p:spPr>
        </p:pic>
        <p:sp>
          <p:nvSpPr>
            <p:cNvPr id="15" name="TextovéPole 14"/>
            <p:cNvSpPr txBox="1"/>
            <p:nvPr/>
          </p:nvSpPr>
          <p:spPr>
            <a:xfrm>
              <a:off x="5286380" y="5715016"/>
              <a:ext cx="5405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/>
                <a:t>Obr. 7</a:t>
              </a:r>
              <a:endParaRPr lang="cs-CZ" sz="1100" dirty="0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5072066" y="1857364"/>
            <a:ext cx="3770851" cy="1446410"/>
            <a:chOff x="5072066" y="1857364"/>
            <a:chExt cx="3770851" cy="1446410"/>
          </a:xfrm>
        </p:grpSpPr>
        <p:pic>
          <p:nvPicPr>
            <p:cNvPr id="29706" name="Picture 10" descr="C:\Users\Petr\AppData\Local\Microsoft\Windows\Temporary Internet Files\Content.IE5\0ZVA10VV\MP900428001[1].jpg"/>
            <p:cNvPicPr>
              <a:picLocks noChangeAspect="1" noChangeArrowheads="1"/>
            </p:cNvPicPr>
            <p:nvPr/>
          </p:nvPicPr>
          <p:blipFill>
            <a:blip r:embed="rId8"/>
            <a:srcRect l="21703" t="28911" r="14838" b="34561"/>
            <a:stretch>
              <a:fillRect/>
            </a:stretch>
          </p:blipFill>
          <p:spPr bwMode="auto">
            <a:xfrm>
              <a:off x="5072066" y="1857364"/>
              <a:ext cx="3770851" cy="1446410"/>
            </a:xfrm>
            <a:prstGeom prst="rect">
              <a:avLst/>
            </a:prstGeom>
            <a:noFill/>
          </p:spPr>
        </p:pic>
        <p:sp>
          <p:nvSpPr>
            <p:cNvPr id="16" name="TextovéPole 15"/>
            <p:cNvSpPr txBox="1"/>
            <p:nvPr/>
          </p:nvSpPr>
          <p:spPr>
            <a:xfrm>
              <a:off x="5072066" y="2928934"/>
              <a:ext cx="5405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>
                  <a:solidFill>
                    <a:schemeClr val="bg1"/>
                  </a:solidFill>
                </a:rPr>
                <a:t>Obr. 8</a:t>
              </a:r>
              <a:endParaRPr lang="cs-CZ" sz="11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Zaoblený obdélníkový popisek 12"/>
          <p:cNvSpPr/>
          <p:nvPr/>
        </p:nvSpPr>
        <p:spPr>
          <a:xfrm>
            <a:off x="1857356" y="5572140"/>
            <a:ext cx="171451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 LOVILI?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1428736"/>
            <a:ext cx="6410348" cy="2143140"/>
          </a:xfrm>
        </p:spPr>
        <p:txBody>
          <a:bodyPr>
            <a:noAutofit/>
          </a:bodyPr>
          <a:lstStyle/>
          <a:p>
            <a:pPr lvl="0" algn="l">
              <a:buFont typeface="Arial" pitchFamily="34" charset="0"/>
              <a:buChar char="•"/>
            </a:pP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33" name="Picture 9" descr="Soubor: Kuba - Parque Baconao - prehistorický sce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14290"/>
            <a:ext cx="8256000" cy="6192000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28596" y="6000768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</a:t>
            </a:r>
            <a:endParaRPr lang="cs-CZ" sz="1100" dirty="0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</a:rPr>
              <a:t>SBĚR</a:t>
            </a:r>
            <a:endParaRPr lang="cs-CZ" sz="8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endParaRPr lang="cs-CZ" sz="3600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/>
            <a:endParaRPr lang="cs-CZ" sz="3600" b="1" dirty="0" smtClean="0"/>
          </a:p>
          <a:p>
            <a:pPr lvl="0">
              <a:buNone/>
            </a:pPr>
            <a:endParaRPr lang="cs-CZ" sz="3600" b="1" dirty="0" smtClean="0"/>
          </a:p>
          <a:p>
            <a:pPr lvl="0"/>
            <a:endParaRPr lang="cs-CZ" b="1" dirty="0" smtClean="0"/>
          </a:p>
          <a:p>
            <a:pPr lvl="0"/>
            <a:endParaRPr lang="cs-CZ" dirty="0" smtClean="0"/>
          </a:p>
          <a:p>
            <a:pPr>
              <a:buNone/>
            </a:pPr>
            <a:endParaRPr lang="cs-CZ" sz="11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72066" y="2928934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Obr. 6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Petr\AppData\Local\Microsoft\Windows\Temporary Internet Files\Content.IE5\IECZPRKG\MP900423106[1].jpg"/>
          <p:cNvPicPr>
            <a:picLocks noChangeAspect="1" noChangeArrowheads="1"/>
          </p:cNvPicPr>
          <p:nvPr/>
        </p:nvPicPr>
        <p:blipFill>
          <a:blip r:embed="rId5" cstate="print"/>
          <a:srcRect l="33661" t="24924" r="18824" b="11299"/>
          <a:stretch>
            <a:fillRect/>
          </a:stretch>
        </p:blipFill>
        <p:spPr bwMode="auto">
          <a:xfrm>
            <a:off x="571472" y="1857364"/>
            <a:ext cx="2414733" cy="2160000"/>
          </a:xfrm>
          <a:prstGeom prst="rect">
            <a:avLst/>
          </a:prstGeom>
          <a:noFill/>
        </p:spPr>
      </p:pic>
      <p:pic>
        <p:nvPicPr>
          <p:cNvPr id="3082" name="Picture 10" descr="C:\Users\Petr\AppData\Local\Microsoft\Windows\Temporary Internet Files\Content.IE5\0ZVA10VV\MP900386122[1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1714488"/>
            <a:ext cx="2781822" cy="1836000"/>
          </a:xfrm>
          <a:prstGeom prst="rect">
            <a:avLst/>
          </a:prstGeom>
          <a:noFill/>
        </p:spPr>
      </p:pic>
      <p:pic>
        <p:nvPicPr>
          <p:cNvPr id="3097" name="Picture 25" descr="C:\Users\Petr\AppData\Local\Microsoft\Windows\Temporary Internet Files\Content.IE5\IECZPRKG\MP900178068[1].jpg"/>
          <p:cNvPicPr>
            <a:picLocks noChangeAspect="1" noChangeArrowheads="1"/>
          </p:cNvPicPr>
          <p:nvPr/>
        </p:nvPicPr>
        <p:blipFill>
          <a:blip r:embed="rId7"/>
          <a:srcRect r="48228" b="16240"/>
          <a:stretch>
            <a:fillRect/>
          </a:stretch>
        </p:blipFill>
        <p:spPr bwMode="auto">
          <a:xfrm>
            <a:off x="3286116" y="4000504"/>
            <a:ext cx="2303090" cy="2484000"/>
          </a:xfrm>
          <a:prstGeom prst="rect">
            <a:avLst/>
          </a:prstGeom>
          <a:noFill/>
        </p:spPr>
      </p:pic>
      <p:sp>
        <p:nvSpPr>
          <p:cNvPr id="36" name="TextovéPole 35"/>
          <p:cNvSpPr txBox="1"/>
          <p:nvPr/>
        </p:nvSpPr>
        <p:spPr>
          <a:xfrm>
            <a:off x="571472" y="3643314"/>
            <a:ext cx="5405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9</a:t>
            </a:r>
            <a:endParaRPr lang="cs-CZ" sz="11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072066" y="3286124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10</a:t>
            </a:r>
            <a:endParaRPr lang="cs-CZ" sz="11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286116" y="6072206"/>
            <a:ext cx="5806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Obr.11</a:t>
            </a:r>
            <a:endParaRPr lang="cs-CZ" sz="1100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6357950" y="4714884"/>
            <a:ext cx="171451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 SBÍRALI?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6700" b="1" dirty="0" smtClean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071678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>
              <a:buNone/>
            </a:pPr>
            <a:endParaRPr lang="cs-CZ" b="1" dirty="0" smtClean="0"/>
          </a:p>
          <a:p>
            <a:pPr lvl="0"/>
            <a:endParaRPr lang="cs-CZ" sz="3600" b="1" dirty="0" smtClean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28596" y="285728"/>
            <a:ext cx="8229600" cy="21431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ZBRANĚ</a:t>
            </a:r>
          </a:p>
          <a:p>
            <a:pPr lvl="0" algn="ctr">
              <a:spcBef>
                <a:spcPct val="0"/>
              </a:spcBef>
            </a:pPr>
            <a:r>
              <a:rPr kumimoji="0" lang="cs-CZ" sz="8000" b="1" i="0" u="none" strike="noStrike" kern="1200" cap="none" spc="0" normalizeH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cs-CZ" sz="80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NÁSTROJE</a:t>
            </a:r>
            <a:endParaRPr kumimoji="0" lang="cs-CZ" sz="80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02" name="Picture 2" descr="Soubor: pravěku Čech, Moravy a Slovenska - NM Praha 0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428868"/>
            <a:ext cx="5568000" cy="41760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14282" y="6215082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12</a:t>
            </a:r>
            <a:endParaRPr lang="cs-CZ" sz="1100" dirty="0"/>
          </a:p>
        </p:txBody>
      </p:sp>
      <p:pic>
        <p:nvPicPr>
          <p:cNvPr id="51204" name="Picture 4" descr="http://upload.wikimedia.org/wikipedia/commons/2/20/ALM_08_Dolch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2357430"/>
            <a:ext cx="5142747" cy="140400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500430" y="3357562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Obr. 13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5857884" y="3929066"/>
            <a:ext cx="207170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CO VYRÁBĚLI?</a:t>
            </a:r>
            <a:endParaRPr lang="cs-CZ" sz="2800" b="1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6572264" y="5357826"/>
            <a:ext cx="207170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 ČEHO?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lvl="0"/>
            <a: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cs-CZ" sz="6600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cs-CZ" sz="67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6700" b="1" dirty="0" smtClean="0"/>
              <a:t> </a:t>
            </a:r>
            <a:r>
              <a:rPr lang="cs-CZ" sz="4000" b="1" dirty="0" smtClean="0"/>
              <a:t/>
            </a:r>
            <a:br>
              <a:rPr lang="cs-CZ" sz="4000" b="1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endParaRPr lang="cs-CZ" sz="4000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500034" y="2000240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428596" y="285728"/>
            <a:ext cx="8229600" cy="21431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cs-CZ" sz="8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OBLEČENÍ</a:t>
            </a:r>
            <a:endParaRPr kumimoji="0" lang="cs-CZ" sz="80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1428728" y="5572140"/>
            <a:ext cx="207170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Z ČEHO BYLO?</a:t>
            </a:r>
            <a:endParaRPr lang="cs-CZ" sz="2800" b="1" dirty="0"/>
          </a:p>
        </p:txBody>
      </p:sp>
      <p:grpSp>
        <p:nvGrpSpPr>
          <p:cNvPr id="12" name="Skupina 11"/>
          <p:cNvGrpSpPr/>
          <p:nvPr/>
        </p:nvGrpSpPr>
        <p:grpSpPr>
          <a:xfrm>
            <a:off x="214282" y="2285992"/>
            <a:ext cx="4590000" cy="3060000"/>
            <a:chOff x="571472" y="2643182"/>
            <a:chExt cx="4590000" cy="3060000"/>
          </a:xfrm>
        </p:grpSpPr>
        <p:pic>
          <p:nvPicPr>
            <p:cNvPr id="23554" name="Picture 2" descr="C:\Users\Petr\AppData\Local\Microsoft\Windows\Temporary Internet Files\Content.IE5\IECZPRKG\MP900442470[1]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1472" y="2643182"/>
              <a:ext cx="4590000" cy="3060000"/>
            </a:xfrm>
            <a:prstGeom prst="rect">
              <a:avLst/>
            </a:prstGeom>
            <a:noFill/>
          </p:spPr>
        </p:pic>
        <p:sp>
          <p:nvSpPr>
            <p:cNvPr id="17" name="TextovéPole 16"/>
            <p:cNvSpPr txBox="1"/>
            <p:nvPr/>
          </p:nvSpPr>
          <p:spPr>
            <a:xfrm>
              <a:off x="571472" y="5357826"/>
              <a:ext cx="612668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/>
                <a:t>Obr. 14</a:t>
              </a:r>
              <a:endParaRPr lang="cs-CZ" sz="11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000628" y="1818000"/>
            <a:ext cx="3780000" cy="5040000"/>
            <a:chOff x="5000628" y="1818000"/>
            <a:chExt cx="3780000" cy="5040000"/>
          </a:xfrm>
        </p:grpSpPr>
        <p:pic>
          <p:nvPicPr>
            <p:cNvPr id="9" name="Picture 2" descr="Soubor: Homo sapiens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000628" y="1818000"/>
              <a:ext cx="3780000" cy="5040000"/>
            </a:xfrm>
            <a:prstGeom prst="rect">
              <a:avLst/>
            </a:prstGeom>
            <a:noFill/>
          </p:spPr>
        </p:pic>
        <p:sp>
          <p:nvSpPr>
            <p:cNvPr id="11" name="TextovéPole 10"/>
            <p:cNvSpPr txBox="1"/>
            <p:nvPr/>
          </p:nvSpPr>
          <p:spPr>
            <a:xfrm>
              <a:off x="5000628" y="6488668"/>
              <a:ext cx="540533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/>
                <a:t>Obr. 5</a:t>
              </a:r>
              <a:endParaRPr lang="cs-CZ" sz="1100" dirty="0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cs-CZ" sz="8900" b="1" dirty="0" smtClean="0">
                <a:solidFill>
                  <a:schemeClr val="accent2">
                    <a:lumMod val="50000"/>
                  </a:schemeClr>
                </a:solidFill>
              </a:rPr>
              <a:t>OBYDLÍ</a:t>
            </a:r>
            <a:endParaRPr lang="cs-CZ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endParaRPr lang="cs-CZ" b="1" dirty="0" smtClean="0"/>
          </a:p>
          <a:p>
            <a:pPr lvl="0"/>
            <a:r>
              <a:rPr lang="cs-CZ" sz="3600" b="1" dirty="0" smtClean="0"/>
              <a:t>JESKYNĚ</a:t>
            </a:r>
          </a:p>
          <a:p>
            <a:r>
              <a:rPr lang="cs-CZ" sz="3600" b="1" dirty="0" smtClean="0"/>
              <a:t>CHÝŠE</a:t>
            </a:r>
            <a:endParaRPr lang="cs-CZ" sz="3600" b="1" dirty="0"/>
          </a:p>
        </p:txBody>
      </p:sp>
      <p:pic>
        <p:nvPicPr>
          <p:cNvPr id="21505" name="Picture 1" descr="C:\Users\Petr\AppData\Local\Microsoft\Windows\Temporary Internet Files\Content.IE5\IECZPRKG\MP90040149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1643050"/>
            <a:ext cx="3901440" cy="2599944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85786" y="3857628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Obr. 15</a:t>
            </a:r>
            <a:endParaRPr lang="cs-CZ" sz="1100" dirty="0">
              <a:solidFill>
                <a:schemeClr val="bg1"/>
              </a:solidFill>
            </a:endParaRPr>
          </a:p>
        </p:txBody>
      </p:sp>
      <p:pic>
        <p:nvPicPr>
          <p:cNvPr id="21506" name="Picture 2" descr="http://upload.wikimedia.org/wikipedia/commons/thumb/3/3d/Altes_Eisinger_Loch_01.JPG/220px-Altes_Eisinger_Loch_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9256" y="2143116"/>
            <a:ext cx="3108543" cy="414000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429256" y="5857892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16</a:t>
            </a:r>
            <a:endParaRPr lang="cs-CZ" sz="1100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2786050" y="4857760"/>
            <a:ext cx="207170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KDE BYDLELI?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0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cs-CZ" sz="8900" b="1" dirty="0" smtClean="0">
                <a:solidFill>
                  <a:schemeClr val="accent2">
                    <a:lumMod val="50000"/>
                  </a:schemeClr>
                </a:solidFill>
              </a:rPr>
              <a:t>UMĚNÍ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525963"/>
          </a:xfrm>
        </p:spPr>
        <p:txBody>
          <a:bodyPr/>
          <a:lstStyle/>
          <a:p>
            <a:pPr lvl="0">
              <a:buNone/>
            </a:pPr>
            <a:endParaRPr lang="cs-CZ" sz="1100" dirty="0" smtClean="0"/>
          </a:p>
          <a:p>
            <a:endParaRPr lang="cs-CZ" dirty="0"/>
          </a:p>
        </p:txBody>
      </p:sp>
      <p:pic>
        <p:nvPicPr>
          <p:cNvPr id="17410" name="Picture 2" descr="Soubor: Věstonická Venuše v NM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142984"/>
            <a:ext cx="2562720" cy="5472000"/>
          </a:xfrm>
          <a:prstGeom prst="rect">
            <a:avLst/>
          </a:prstGeom>
          <a:noFill/>
        </p:spPr>
      </p:pic>
      <p:pic>
        <p:nvPicPr>
          <p:cNvPr id="17412" name="Picture 4" descr="Soubor: Lascaux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071678"/>
            <a:ext cx="5695950" cy="42862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85720" y="6000768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/>
              <a:t>Obr. 17</a:t>
            </a:r>
            <a:endParaRPr lang="cs-CZ" sz="11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86512" y="6215082"/>
            <a:ext cx="6126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Obr. 18</a:t>
            </a:r>
            <a:endParaRPr lang="cs-CZ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txBody>
          <a:bodyPr>
            <a:normAutofit fontScale="90000"/>
          </a:bodyPr>
          <a:lstStyle/>
          <a:p>
            <a:pPr lvl="0"/>
            <a:r>
              <a:rPr lang="cs-CZ" sz="8900" b="1" dirty="0" smtClean="0">
                <a:solidFill>
                  <a:schemeClr val="accent2">
                    <a:lumMod val="50000"/>
                  </a:schemeClr>
                </a:solidFill>
              </a:rPr>
              <a:t>OHEŇ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1100" dirty="0" smtClean="0"/>
          </a:p>
          <a:p>
            <a:endParaRPr lang="cs-CZ" sz="1100" dirty="0"/>
          </a:p>
        </p:txBody>
      </p:sp>
      <p:pic>
        <p:nvPicPr>
          <p:cNvPr id="17410" name="Picture 2" descr="Soubor:Fir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1643050"/>
            <a:ext cx="6288000" cy="4716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285852" y="6000768"/>
            <a:ext cx="64472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bg1"/>
                </a:solidFill>
              </a:rPr>
              <a:t>Obr. 19 </a:t>
            </a:r>
            <a:endParaRPr lang="cs-CZ" sz="1100" dirty="0">
              <a:solidFill>
                <a:schemeClr val="bg1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6858016" y="4214818"/>
            <a:ext cx="2071702" cy="1071570"/>
          </a:xfrm>
          <a:prstGeom prst="wedgeRoundRectCallout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 ČEMU SLOUŽIL?</a:t>
            </a:r>
            <a:endParaRPr lang="cs-CZ" sz="2800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1000" dirty="0" smtClean="0">
                <a:cs typeface="Arial" charset="0"/>
              </a:rPr>
              <a:t>Obr. 1: </a:t>
            </a:r>
            <a:r>
              <a:rPr lang="cs-CZ" sz="1000" dirty="0" smtClean="0"/>
              <a:t>File:Cuba - </a:t>
            </a:r>
            <a:r>
              <a:rPr lang="cs-CZ" sz="1000" dirty="0" err="1" smtClean="0"/>
              <a:t>Parque</a:t>
            </a:r>
            <a:r>
              <a:rPr lang="cs-CZ" sz="1000" dirty="0" smtClean="0"/>
              <a:t> </a:t>
            </a:r>
            <a:r>
              <a:rPr lang="cs-CZ" sz="1000" dirty="0" err="1" smtClean="0"/>
              <a:t>Baconao</a:t>
            </a:r>
            <a:r>
              <a:rPr lang="cs-CZ" sz="1000" dirty="0" smtClean="0"/>
              <a:t> - </a:t>
            </a:r>
            <a:r>
              <a:rPr lang="cs-CZ" sz="1000" dirty="0" err="1" smtClean="0"/>
              <a:t>prehistoric</a:t>
            </a:r>
            <a:r>
              <a:rPr lang="cs-CZ" sz="1000" dirty="0" smtClean="0"/>
              <a:t> </a:t>
            </a:r>
            <a:r>
              <a:rPr lang="cs-CZ" sz="1000" dirty="0" err="1" smtClean="0"/>
              <a:t>scene</a:t>
            </a:r>
            <a:r>
              <a:rPr lang="cs-CZ" sz="1000" dirty="0" smtClean="0"/>
              <a:t>.  </a:t>
            </a:r>
            <a:r>
              <a:rPr lang="cs-CZ" sz="1000" dirty="0" err="1" smtClean="0"/>
              <a:t>jpg</a:t>
            </a:r>
            <a:r>
              <a:rPr lang="cs-CZ" sz="1000" dirty="0" smtClean="0"/>
              <a:t>. In: ESCLA. </a:t>
            </a:r>
            <a:r>
              <a:rPr lang="cs-CZ" sz="1000" i="1" dirty="0" err="1" smtClean="0"/>
              <a:t>Wikimedia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Commons</a:t>
            </a:r>
            <a:r>
              <a:rPr lang="cs-CZ" sz="1000" dirty="0" smtClean="0"/>
              <a:t> [online]. Poslední aktualizace  2. 10. 2007 , 21:50 [cit. 2012-9-8]. </a:t>
            </a:r>
            <a:r>
              <a:rPr lang="cs-CZ" sz="1000" dirty="0" smtClean="0">
                <a:cs typeface="Arial" charset="0"/>
              </a:rPr>
              <a:t>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  <a:r>
              <a:rPr lang="cs-CZ" sz="1000" dirty="0" smtClean="0">
                <a:cs typeface="Arial" charset="0"/>
                <a:hlinkClick r:id="rId3"/>
              </a:rPr>
              <a:t>http://commons.wikimedia.org/wiki/File:Cuba_-_Parque_Baconao_-_prehistoric_scene.jpg</a:t>
            </a:r>
            <a:r>
              <a:rPr lang="cs-CZ" sz="1000" dirty="0" smtClean="0">
                <a:cs typeface="Arial" charset="0"/>
              </a:rPr>
              <a:t>.</a:t>
            </a:r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2: </a:t>
            </a:r>
            <a:r>
              <a:rPr lang="cs-CZ" sz="1000" dirty="0" smtClean="0"/>
              <a:t>File:Human-evolution-man. </a:t>
            </a:r>
            <a:r>
              <a:rPr lang="cs-CZ" sz="1000" dirty="0" err="1" smtClean="0"/>
              <a:t>png</a:t>
            </a:r>
            <a:r>
              <a:rPr lang="cs-CZ" sz="1000" dirty="0" smtClean="0"/>
              <a:t>. In: BENITOS, </a:t>
            </a:r>
            <a:r>
              <a:rPr lang="cs-CZ" sz="1000" dirty="0" err="1" smtClean="0"/>
              <a:t>José</a:t>
            </a:r>
            <a:r>
              <a:rPr lang="cs-CZ" sz="1000" dirty="0" smtClean="0"/>
              <a:t>-Manuel. </a:t>
            </a:r>
            <a:r>
              <a:rPr lang="cs-CZ" sz="1000" i="1" dirty="0" err="1" smtClean="0"/>
              <a:t>Wikimedia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Commons</a:t>
            </a:r>
            <a:r>
              <a:rPr lang="cs-CZ" sz="1000" dirty="0" smtClean="0"/>
              <a:t> [online]. Poslední aktualizace  27. 11. 2010 , 14:23 [cit. 2012-9-8]. </a:t>
            </a:r>
            <a:r>
              <a:rPr lang="cs-CZ" sz="1000" dirty="0" smtClean="0">
                <a:cs typeface="Arial" charset="0"/>
              </a:rPr>
              <a:t>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	</a:t>
            </a:r>
            <a:r>
              <a:rPr lang="cs-CZ" sz="1000" dirty="0" smtClean="0">
                <a:cs typeface="Arial" charset="0"/>
                <a:hlinkClick r:id="rId4"/>
              </a:rPr>
              <a:t>http://commons.wikimedia.org/wiki/File:Human-evolution-man.png</a:t>
            </a:r>
            <a:r>
              <a:rPr lang="cs-CZ" sz="1000" dirty="0" smtClean="0">
                <a:cs typeface="Arial" charset="0"/>
              </a:rPr>
              <a:t>.</a:t>
            </a:r>
          </a:p>
          <a:p>
            <a:pPr>
              <a:buNone/>
            </a:pPr>
            <a:r>
              <a:rPr lang="cs-CZ" sz="1000" dirty="0" smtClean="0"/>
              <a:t>Obr.  4: File:Biface </a:t>
            </a:r>
            <a:r>
              <a:rPr lang="cs-CZ" sz="1000" dirty="0" err="1" smtClean="0"/>
              <a:t>Venerque</a:t>
            </a:r>
            <a:r>
              <a:rPr lang="cs-CZ" sz="1000" dirty="0" smtClean="0"/>
              <a:t> MHNT PRE 2009.0.198.1.fond.jpg. In: DESCOUENS, </a:t>
            </a:r>
            <a:r>
              <a:rPr lang="cs-CZ" sz="1000" dirty="0" err="1" smtClean="0"/>
              <a:t>Didier</a:t>
            </a:r>
            <a:r>
              <a:rPr lang="cs-CZ" sz="1000" dirty="0" smtClean="0"/>
              <a:t>. </a:t>
            </a:r>
            <a:r>
              <a:rPr lang="cs-CZ" sz="1000" i="1" dirty="0" err="1" smtClean="0"/>
              <a:t>Wikimedia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Commons</a:t>
            </a:r>
            <a:r>
              <a:rPr lang="cs-CZ" sz="1000" dirty="0" smtClean="0"/>
              <a:t> [online]. Poslední aktualizace  25. 12. 2010, 18:24 [cit. 2012-9-8]. </a:t>
            </a:r>
            <a:r>
              <a:rPr lang="cs-CZ" sz="1000" dirty="0" smtClean="0">
                <a:cs typeface="Arial" charset="0"/>
              </a:rPr>
              <a:t>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</a:t>
            </a:r>
            <a:r>
              <a:rPr lang="cs-CZ" sz="1000" dirty="0" smtClean="0">
                <a:hlinkClick r:id="rId5"/>
              </a:rPr>
              <a:t> http://commons.wikimedia.org/wiki/File:Biface_Venerque_MHNT_PRE_2009.0.198.1.fond.jpg?uselang=cs</a:t>
            </a:r>
            <a:endParaRPr lang="cs-CZ" sz="1000" dirty="0" smtClean="0">
              <a:cs typeface="Arial" charset="0"/>
            </a:endParaRPr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5: </a:t>
            </a:r>
            <a:r>
              <a:rPr lang="cs-CZ" sz="1000" dirty="0" smtClean="0"/>
              <a:t>File:Homo sapiens.JPG. In: PAGNIER, </a:t>
            </a:r>
            <a:r>
              <a:rPr lang="cs-CZ" sz="1000" dirty="0" err="1" smtClean="0"/>
              <a:t>Véronique</a:t>
            </a:r>
            <a:r>
              <a:rPr lang="cs-CZ" sz="1000" dirty="0" smtClean="0"/>
              <a:t>. </a:t>
            </a:r>
            <a:r>
              <a:rPr lang="cs-CZ" sz="1000" i="1" dirty="0" err="1" smtClean="0"/>
              <a:t>Wikimedia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Commons</a:t>
            </a:r>
            <a:r>
              <a:rPr lang="cs-CZ" sz="1000" dirty="0" smtClean="0"/>
              <a:t> [online]. Poslední aktualizace  8. 2. 2011, 21:19 [cit. 2012-9-8]. </a:t>
            </a:r>
            <a:r>
              <a:rPr lang="cs-CZ" sz="1000" dirty="0" smtClean="0">
                <a:cs typeface="Arial" charset="0"/>
              </a:rPr>
              <a:t> 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  <a:r>
              <a:rPr lang="cs-CZ" sz="1000" dirty="0" smtClean="0">
                <a:cs typeface="Arial" charset="0"/>
                <a:hlinkClick r:id="rId6"/>
              </a:rPr>
              <a:t>http://commons.wikimedia.org/wiki/File:Homo_sapiens.JPG</a:t>
            </a:r>
            <a:r>
              <a:rPr lang="cs-CZ" sz="1000" dirty="0" smtClean="0">
                <a:cs typeface="Arial" charset="0"/>
              </a:rPr>
              <a:t>.</a:t>
            </a:r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12: </a:t>
            </a:r>
            <a:r>
              <a:rPr lang="cs-CZ" sz="1000" dirty="0" smtClean="0"/>
              <a:t>File:Prehistoric </a:t>
            </a:r>
            <a:r>
              <a:rPr lang="cs-CZ" sz="1000" dirty="0" err="1" smtClean="0"/>
              <a:t>Times</a:t>
            </a:r>
            <a:r>
              <a:rPr lang="cs-CZ" sz="1000" dirty="0" smtClean="0"/>
              <a:t> </a:t>
            </a:r>
            <a:r>
              <a:rPr lang="cs-CZ" sz="1000" dirty="0" err="1" smtClean="0"/>
              <a:t>of</a:t>
            </a:r>
            <a:r>
              <a:rPr lang="cs-CZ" sz="1000" dirty="0" smtClean="0"/>
              <a:t> Bohemia, </a:t>
            </a:r>
            <a:r>
              <a:rPr lang="cs-CZ" sz="1000" dirty="0" err="1" smtClean="0"/>
              <a:t>Moravia</a:t>
            </a:r>
            <a:r>
              <a:rPr lang="cs-CZ" sz="1000" dirty="0" smtClean="0"/>
              <a:t> </a:t>
            </a:r>
            <a:r>
              <a:rPr lang="cs-CZ" sz="1000" dirty="0" err="1" smtClean="0"/>
              <a:t>and</a:t>
            </a:r>
            <a:r>
              <a:rPr lang="cs-CZ" sz="1000" dirty="0" smtClean="0"/>
              <a:t> </a:t>
            </a:r>
            <a:r>
              <a:rPr lang="cs-CZ" sz="1000" dirty="0" err="1" smtClean="0"/>
              <a:t>Slovakia</a:t>
            </a:r>
            <a:r>
              <a:rPr lang="cs-CZ" sz="1000" dirty="0" smtClean="0"/>
              <a:t> - NM </a:t>
            </a:r>
            <a:r>
              <a:rPr lang="cs-CZ" sz="1000" dirty="0" err="1" smtClean="0"/>
              <a:t>Prague</a:t>
            </a:r>
            <a:r>
              <a:rPr lang="cs-CZ" sz="1000" dirty="0" smtClean="0"/>
              <a:t> 06.JPG. In: KOŽUCH. </a:t>
            </a:r>
            <a:r>
              <a:rPr lang="cs-CZ" sz="1000" i="1" dirty="0" err="1" smtClean="0"/>
              <a:t>Wikimedia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Commons</a:t>
            </a:r>
            <a:r>
              <a:rPr lang="cs-CZ" sz="1000" dirty="0" smtClean="0"/>
              <a:t>[online]. Poslední aktualizace  7. 3. 2009, 00:02 [cit. 2012-9-8]. </a:t>
            </a:r>
            <a:r>
              <a:rPr lang="cs-CZ" sz="1000" dirty="0" smtClean="0">
                <a:cs typeface="Arial" charset="0"/>
              </a:rPr>
              <a:t>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</a:t>
            </a:r>
            <a:r>
              <a:rPr lang="cs-CZ" sz="1000" dirty="0" smtClean="0">
                <a:hlinkClick r:id="rId7"/>
              </a:rPr>
              <a:t> http://commons.wikimedia.org/wiki/File:Prehistoric_Times_of_Bohemia,_Moravia_and_Slovakia_-_NM_Prague_06.JPG</a:t>
            </a:r>
            <a:r>
              <a:rPr lang="cs-CZ" sz="1000" dirty="0" smtClean="0"/>
              <a:t>.</a:t>
            </a:r>
            <a:endParaRPr lang="cs-CZ" sz="1000" dirty="0" smtClean="0">
              <a:cs typeface="Arial" charset="0"/>
            </a:endParaRPr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13: </a:t>
            </a:r>
            <a:r>
              <a:rPr lang="cs-CZ" sz="1000" dirty="0" smtClean="0"/>
              <a:t>Soubor:ALM 08 </a:t>
            </a:r>
            <a:r>
              <a:rPr lang="cs-CZ" sz="1000" dirty="0" err="1" smtClean="0"/>
              <a:t>Dolch.jpg</a:t>
            </a:r>
            <a:r>
              <a:rPr lang="cs-CZ" sz="1000" dirty="0" smtClean="0"/>
              <a:t>. In: OPODELDOK. </a:t>
            </a:r>
            <a:r>
              <a:rPr lang="cs-CZ" sz="1000" i="1" dirty="0" smtClean="0"/>
              <a:t> </a:t>
            </a:r>
            <a:r>
              <a:rPr lang="cs-CZ" sz="1000" i="1" dirty="0" err="1" smtClean="0"/>
              <a:t>Wikipedia</a:t>
            </a:r>
            <a:r>
              <a:rPr lang="cs-CZ" sz="1000" dirty="0" smtClean="0"/>
              <a:t>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San </a:t>
            </a:r>
            <a:r>
              <a:rPr lang="cs-CZ" sz="1000" dirty="0" err="1" smtClean="0"/>
              <a:t>Francisco</a:t>
            </a:r>
            <a:r>
              <a:rPr lang="cs-CZ" sz="1000" dirty="0" smtClean="0"/>
              <a:t> (CA): </a:t>
            </a:r>
            <a:r>
              <a:rPr lang="cs-CZ" sz="1000" dirty="0" err="1" smtClean="0"/>
              <a:t>Wikimedia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2001-, poslední aktualizace  13. 5. 2006, 17:23 [cit. 2012-9-8]. </a:t>
            </a:r>
            <a:r>
              <a:rPr lang="cs-CZ" sz="1000" dirty="0" smtClean="0">
                <a:cs typeface="Arial" charset="0"/>
              </a:rPr>
              <a:t> 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  <a:r>
              <a:rPr lang="cs-CZ" sz="1000" dirty="0" smtClean="0">
                <a:hlinkClick r:id="rId8"/>
              </a:rPr>
              <a:t>http://cs.wikipedia.org/wiki/Soubor:ALM_08_Dolch.jpg</a:t>
            </a:r>
            <a:r>
              <a:rPr lang="cs-CZ" sz="1000" dirty="0" smtClean="0">
                <a:cs typeface="Arial" charset="0"/>
              </a:rPr>
              <a:t>.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16:</a:t>
            </a:r>
            <a:r>
              <a:rPr lang="cs-CZ" sz="1000" dirty="0" smtClean="0"/>
              <a:t> </a:t>
            </a:r>
            <a:r>
              <a:rPr lang="de-DE" sz="1000" dirty="0" err="1" smtClean="0"/>
              <a:t>Soubor:Altes</a:t>
            </a:r>
            <a:r>
              <a:rPr lang="de-DE" sz="1000" dirty="0" smtClean="0"/>
              <a:t> Eisinger Loch 01.JPG. In: SCHOLZ , Hans-Peter. 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i="1" dirty="0" err="1" smtClean="0"/>
              <a:t>Wikipedia</a:t>
            </a:r>
            <a:r>
              <a:rPr lang="cs-CZ" sz="1000" dirty="0" smtClean="0"/>
              <a:t>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 [online]. San </a:t>
            </a:r>
            <a:r>
              <a:rPr lang="cs-CZ" sz="1000" dirty="0" err="1" smtClean="0"/>
              <a:t>Francisco</a:t>
            </a:r>
            <a:r>
              <a:rPr lang="cs-CZ" sz="1000" dirty="0" smtClean="0"/>
              <a:t> (CA): </a:t>
            </a:r>
            <a:r>
              <a:rPr lang="cs-CZ" sz="1000" dirty="0" err="1" smtClean="0"/>
              <a:t>Wikimedia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2001-, poslední aktualizace  </a:t>
            </a:r>
            <a:r>
              <a:rPr lang="it-IT" sz="1000" dirty="0" smtClean="0"/>
              <a:t>28. 4. 2005, 16:58 [cit. 2012-9-8]. </a:t>
            </a:r>
            <a:r>
              <a:rPr lang="cs-CZ" sz="1000" dirty="0" smtClean="0"/>
              <a:t> </a:t>
            </a:r>
            <a:r>
              <a:rPr lang="cs-CZ" sz="1000" dirty="0" smtClean="0">
                <a:cs typeface="Arial" charset="0"/>
              </a:rPr>
              <a:t>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  <a:r>
              <a:rPr lang="cs-CZ" sz="1000" dirty="0" smtClean="0">
                <a:hlinkClick r:id="rId9"/>
              </a:rPr>
              <a:t>http://cs.wikipedia.org/wiki/Soubor:Altes_Eisinger_Loch_01.JPG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17:</a:t>
            </a:r>
            <a:r>
              <a:rPr lang="cs-CZ" sz="1000" dirty="0" smtClean="0"/>
              <a:t> Soubor:Lascaux2.jpg. In: CRO-MAGNON PEOPLES. 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 [online]. San </a:t>
            </a:r>
            <a:r>
              <a:rPr lang="cs-CZ" sz="1000" dirty="0" err="1" smtClean="0"/>
              <a:t>Francisco</a:t>
            </a:r>
            <a:r>
              <a:rPr lang="cs-CZ" sz="1000" dirty="0" smtClean="0"/>
              <a:t> (CA): </a:t>
            </a:r>
            <a:r>
              <a:rPr lang="cs-CZ" sz="1000" dirty="0" err="1" smtClean="0"/>
              <a:t>Wikimedia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2001-, poslední aktualizace  8. 4. 2007, 10:07 [cit. 2012-9-8]. </a:t>
            </a:r>
            <a:r>
              <a:rPr lang="cs-CZ" sz="1000" dirty="0" smtClean="0">
                <a:cs typeface="Arial" charset="0"/>
              </a:rPr>
              <a:t>Dostupný jako volné dílo na WWW: </a:t>
            </a:r>
            <a:r>
              <a:rPr lang="cs-CZ" sz="1000" dirty="0" smtClean="0">
                <a:hlinkClick r:id="rId10"/>
              </a:rPr>
              <a:t>http://cs.wikipedia.org/wiki/Soubor:Lascaux2.jpg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/>
              <a:t>Obr. 18: Soubor:</a:t>
            </a:r>
            <a:r>
              <a:rPr lang="cs-CZ" sz="1000" dirty="0" err="1" smtClean="0"/>
              <a:t>Vestonicka</a:t>
            </a:r>
            <a:r>
              <a:rPr lang="cs-CZ" sz="1000" dirty="0" smtClean="0"/>
              <a:t> </a:t>
            </a:r>
            <a:r>
              <a:rPr lang="cs-CZ" sz="1000" dirty="0" err="1" smtClean="0"/>
              <a:t>venuse</a:t>
            </a:r>
            <a:r>
              <a:rPr lang="cs-CZ" sz="1000" dirty="0" smtClean="0"/>
              <a:t> </a:t>
            </a:r>
            <a:r>
              <a:rPr lang="cs-CZ" sz="1000" dirty="0" err="1" smtClean="0"/>
              <a:t>edit.jpg</a:t>
            </a:r>
            <a:r>
              <a:rPr lang="cs-CZ" sz="1000" dirty="0" smtClean="0"/>
              <a:t>. In: CHE. </a:t>
            </a:r>
            <a:r>
              <a:rPr lang="cs-CZ" sz="1000" i="1" dirty="0" err="1" smtClean="0"/>
              <a:t>Wikipedia</a:t>
            </a:r>
            <a:r>
              <a:rPr lang="cs-CZ" sz="1000" i="1" dirty="0" smtClean="0"/>
              <a:t>: </a:t>
            </a:r>
            <a:r>
              <a:rPr lang="cs-CZ" sz="1000" i="1" dirty="0" err="1" smtClean="0"/>
              <a:t>the</a:t>
            </a:r>
            <a:r>
              <a:rPr lang="cs-CZ" sz="1000" i="1" dirty="0" smtClean="0"/>
              <a:t> free </a:t>
            </a:r>
            <a:r>
              <a:rPr lang="cs-CZ" sz="1000" i="1" dirty="0" err="1" smtClean="0"/>
              <a:t>encyclopedia</a:t>
            </a:r>
            <a:r>
              <a:rPr lang="cs-CZ" sz="1000" dirty="0" smtClean="0"/>
              <a:t> [online]. San </a:t>
            </a:r>
            <a:r>
              <a:rPr lang="cs-CZ" sz="1000" dirty="0" err="1" smtClean="0"/>
              <a:t>Francisco</a:t>
            </a:r>
            <a:r>
              <a:rPr lang="cs-CZ" sz="1000" dirty="0" smtClean="0"/>
              <a:t> (CA): </a:t>
            </a:r>
            <a:r>
              <a:rPr lang="cs-CZ" sz="1000" dirty="0" err="1" smtClean="0"/>
              <a:t>Wikimedia</a:t>
            </a:r>
            <a:r>
              <a:rPr lang="cs-CZ" sz="1000" dirty="0" smtClean="0"/>
              <a:t> </a:t>
            </a:r>
            <a:r>
              <a:rPr lang="cs-CZ" sz="1000" dirty="0" err="1" smtClean="0"/>
              <a:t>Foundation</a:t>
            </a:r>
            <a:r>
              <a:rPr lang="cs-CZ" sz="1000" dirty="0" smtClean="0"/>
              <a:t>, 2001-, poslední aktualizace  4. 9. 2007, 13:18 [cit. 2012-9-8]. </a:t>
            </a:r>
            <a:r>
              <a:rPr lang="cs-CZ" sz="1000" dirty="0" smtClean="0">
                <a:cs typeface="Arial" charset="0"/>
              </a:rPr>
              <a:t> Dostupný pod licencí </a:t>
            </a:r>
            <a:r>
              <a:rPr lang="cs-CZ" sz="1000" dirty="0" err="1" smtClean="0">
                <a:cs typeface="Arial" charset="0"/>
              </a:rPr>
              <a:t>Creative</a:t>
            </a:r>
            <a:r>
              <a:rPr lang="cs-CZ" sz="1000" dirty="0" smtClean="0">
                <a:cs typeface="Arial" charset="0"/>
              </a:rPr>
              <a:t> </a:t>
            </a:r>
            <a:r>
              <a:rPr lang="cs-CZ" sz="1000" dirty="0" err="1" smtClean="0">
                <a:cs typeface="Arial" charset="0"/>
              </a:rPr>
              <a:t>Commons</a:t>
            </a:r>
            <a:r>
              <a:rPr lang="cs-CZ" sz="1000" dirty="0" smtClean="0">
                <a:cs typeface="Arial" charset="0"/>
              </a:rPr>
              <a:t> na WWW: </a:t>
            </a:r>
            <a:r>
              <a:rPr lang="cs-CZ" sz="1000" dirty="0" smtClean="0">
                <a:hlinkClick r:id="rId11"/>
              </a:rPr>
              <a:t>http://cs.wikipedia.org/wiki/Soubor:Vestonicka_venuse_edit.jpg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/>
              <a:t>Obr. 19: </a:t>
            </a:r>
            <a:r>
              <a:rPr lang="en-US" sz="1000" dirty="0" err="1" smtClean="0"/>
              <a:t>Soubor:Fire.jpg</a:t>
            </a:r>
            <a:r>
              <a:rPr lang="en-US" sz="1000" dirty="0" smtClean="0"/>
              <a:t>. In: </a:t>
            </a:r>
            <a:r>
              <a:rPr lang="en-US" sz="1000" i="1" dirty="0" smtClean="0"/>
              <a:t>Wikipedia: the free encyclopedia</a:t>
            </a:r>
            <a:r>
              <a:rPr lang="en-US" sz="1000" dirty="0" smtClean="0"/>
              <a:t> [online]. San Francisco (CA): Wikimedia Foundation, 2001-, </a:t>
            </a:r>
            <a:r>
              <a:rPr lang="cs-CZ" sz="1000" dirty="0" smtClean="0"/>
              <a:t>poslední aktualizace  </a:t>
            </a:r>
            <a:r>
              <a:rPr lang="en-US" sz="1000" dirty="0" smtClean="0"/>
              <a:t>19. 4. 2008, 02:19 [cit. 2012-9-8]. </a:t>
            </a:r>
            <a:r>
              <a:rPr lang="cs-CZ" sz="1000" dirty="0" smtClean="0">
                <a:cs typeface="Arial" charset="0"/>
              </a:rPr>
              <a:t> Dostupný jako volné dílo na WWW:</a:t>
            </a:r>
            <a:r>
              <a:rPr lang="cs-CZ" sz="1000" dirty="0" smtClean="0">
                <a:hlinkClick r:id="rId12"/>
              </a:rPr>
              <a:t> http://cs.wikipedia.org/wiki/Soubor:Fire.jpg</a:t>
            </a:r>
            <a:endParaRPr lang="cs-CZ" sz="1000" dirty="0" smtClean="0"/>
          </a:p>
          <a:p>
            <a:pPr>
              <a:buNone/>
            </a:pPr>
            <a:r>
              <a:rPr lang="cs-CZ" sz="1000" dirty="0" smtClean="0">
                <a:cs typeface="Arial" charset="0"/>
              </a:rPr>
              <a:t>Obr. 3, 6, 7, 8, 9, 10, 11, 14, 15,:</a:t>
            </a:r>
            <a:r>
              <a:rPr lang="cs-CZ" sz="1000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1000" dirty="0" smtClean="0">
                <a:cs typeface="Arial" charset="0"/>
              </a:rPr>
              <a:t>[cit. 2012-9-8] </a:t>
            </a:r>
            <a:r>
              <a:rPr lang="cs-CZ" sz="1000" dirty="0" smtClean="0">
                <a:hlinkClick r:id="rId13"/>
              </a:rPr>
              <a:t>www.</a:t>
            </a:r>
            <a:r>
              <a:rPr lang="cs-CZ" sz="1000" dirty="0" err="1" smtClean="0">
                <a:hlinkClick r:id="rId13"/>
              </a:rPr>
              <a:t>microsoft.office.com</a:t>
            </a:r>
            <a:endParaRPr lang="cs-CZ" sz="1000" dirty="0" smtClean="0">
              <a:solidFill>
                <a:srgbClr val="FF0000"/>
              </a:solidFill>
              <a:cs typeface="Arial" charset="0"/>
            </a:endParaRP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endParaRPr lang="cs-CZ" sz="1100" dirty="0" smtClean="0">
              <a:cs typeface="Arial" charset="0"/>
            </a:endParaRP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dirty="0" smtClean="0">
              <a:hlinkClick r:id="rId14"/>
            </a:endParaRP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u="sng" dirty="0" smtClean="0"/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r>
              <a:rPr lang="cs-CZ" sz="1400" dirty="0" smtClean="0">
                <a:cs typeface="Arial" charset="0"/>
              </a:rPr>
              <a:t>15</a:t>
            </a:r>
            <a:r>
              <a:rPr lang="cs-CZ" sz="1400" u="sng" dirty="0" smtClean="0">
                <a:hlinkClick r:id="rId15" tooltip="cs: User: Dezidor"/>
              </a:rPr>
              <a:t>Dezidor</a:t>
            </a:r>
            <a:r>
              <a:rPr lang="cs-CZ" sz="1400" u="sng" dirty="0" smtClean="0"/>
              <a:t> </a:t>
            </a:r>
            <a:r>
              <a:rPr lang="cs-CZ" sz="1400" u="sng" dirty="0" smtClean="0">
                <a:hlinkClick r:id="rId16"/>
              </a:rPr>
              <a:t>http://upload.wikimedia.org/wikipedia/commons/thumb/d/dc/Ohe%C5%88_%282%29.jpg/800px-Ohe%C5%88_%282%29.jpg</a:t>
            </a:r>
            <a:endParaRPr lang="cs-CZ" sz="1400" u="sng" dirty="0" smtClean="0"/>
          </a:p>
          <a:p>
            <a:pPr>
              <a:buNone/>
            </a:pPr>
            <a:r>
              <a:rPr lang="cs-CZ" sz="1400" u="sng" dirty="0" smtClean="0"/>
              <a:t>16</a:t>
            </a:r>
          </a:p>
          <a:p>
            <a:pPr>
              <a:buNone/>
            </a:pPr>
            <a:r>
              <a:rPr lang="cs-CZ" sz="1400" dirty="0" smtClean="0">
                <a:cs typeface="Arial" charset="0"/>
                <a:hlinkClick r:id="rId17"/>
              </a:rPr>
              <a:t>http://upload.wikimedia.org/wikipedia/commons/thumb/d/d9/Opossum_fur.jpg/800px-Opossum_fur.jpg</a:t>
            </a:r>
            <a:endParaRPr lang="cs-CZ" sz="1400" dirty="0" smtClean="0">
              <a:cs typeface="Arial" charset="0"/>
            </a:endParaRPr>
          </a:p>
          <a:p>
            <a:pPr>
              <a:buNone/>
            </a:pPr>
            <a:r>
              <a:rPr lang="cs-CZ" sz="1400" dirty="0" smtClean="0">
                <a:cs typeface="Arial" charset="0"/>
              </a:rPr>
              <a:t>17, 18. 19 </a:t>
            </a:r>
            <a:r>
              <a:rPr lang="cs-CZ" sz="1400" dirty="0" err="1" smtClean="0">
                <a:solidFill>
                  <a:srgbClr val="FF0000"/>
                </a:solidFill>
                <a:cs typeface="Arial" charset="0"/>
              </a:rPr>
              <a:t>powerpoint</a:t>
            </a: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>
              <a:cs typeface="Arial" charset="0"/>
            </a:endParaRPr>
          </a:p>
          <a:p>
            <a:pPr>
              <a:buNone/>
            </a:pPr>
            <a:endParaRPr lang="cs-CZ" sz="1400" dirty="0" smtClean="0"/>
          </a:p>
        </p:txBody>
      </p:sp>
    </p:spTree>
    <p:extLst>
      <p:ext uri="{BB962C8B-B14F-4D97-AF65-F5344CB8AC3E}">
        <p14:creationId xmlns="" xmlns:p14="http://schemas.microsoft.com/office/powerpoint/2010/main" val="215874780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1292</TotalTime>
  <Words>239</Words>
  <Application>Microsoft Office PowerPoint</Application>
  <PresentationFormat>Předvádění na obrazovce (4:3)</PresentationFormat>
  <Paragraphs>145</Paragraphs>
  <Slides>16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Anotace</vt:lpstr>
      <vt:lpstr> PRAVĚK </vt:lpstr>
      <vt:lpstr>PRAVĚK  </vt:lpstr>
      <vt:lpstr>  ČLOVĚK   </vt:lpstr>
      <vt:lpstr>  DOBA KAMENNÁ      </vt:lpstr>
      <vt:lpstr>       </vt:lpstr>
      <vt:lpstr>LOV</vt:lpstr>
      <vt:lpstr>Snímek 9</vt:lpstr>
      <vt:lpstr>SBĚR</vt:lpstr>
      <vt:lpstr>       </vt:lpstr>
      <vt:lpstr>       </vt:lpstr>
      <vt:lpstr>OBYDLÍ</vt:lpstr>
      <vt:lpstr>UMĚNÍ</vt:lpstr>
      <vt:lpstr>OHEŇ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Pravěk </dc:title>
  <dc:creator>doma</dc:creator>
  <cp:lastModifiedBy>Petr</cp:lastModifiedBy>
  <cp:revision>218</cp:revision>
  <cp:lastPrinted>2011-12-12T12:26:01Z</cp:lastPrinted>
  <dcterms:created xsi:type="dcterms:W3CDTF">2011-10-29T17:44:16Z</dcterms:created>
  <dcterms:modified xsi:type="dcterms:W3CDTF">2012-12-08T15:08:26Z</dcterms:modified>
</cp:coreProperties>
</file>