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64" r:id="rId5"/>
    <p:sldId id="260" r:id="rId6"/>
    <p:sldId id="261" r:id="rId7"/>
    <p:sldId id="265" r:id="rId8"/>
    <p:sldId id="266" r:id="rId9"/>
    <p:sldId id="267" r:id="rId10"/>
    <p:sldId id="268" r:id="rId11"/>
    <p:sldId id="269" r:id="rId12"/>
    <p:sldId id="262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CC00"/>
    <a:srgbClr val="4DAD9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2688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374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3666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5789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584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9494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8889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201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8764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0177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941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E70F8-6868-4CAB-9FB7-733534C44F6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0854D-FFBA-4644-85D7-FE830242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245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8.xml"/><Relationship Id="rId7" Type="http://schemas.openxmlformats.org/officeDocument/2006/relationships/slide" Target="slide5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5" Type="http://schemas.openxmlformats.org/officeDocument/2006/relationships/slide" Target="slide7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GKilogram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Platinum-Iridium_meter_b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VY_32_INOVACE_46_Soustava jednotek SI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7974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2058" y="404865"/>
            <a:ext cx="7632350" cy="107992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Soustava jednotek SI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68760"/>
            <a:ext cx="8712968" cy="4370040"/>
          </a:xfrm>
        </p:spPr>
        <p:txBody>
          <a:bodyPr>
            <a:normAutofit/>
          </a:bodyPr>
          <a:lstStyle/>
          <a:p>
            <a:endParaRPr lang="cs-CZ" sz="2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600" dirty="0" smtClean="0">
                <a:solidFill>
                  <a:schemeClr val="tx1"/>
                </a:solidFill>
              </a:rPr>
              <a:t> (zkratka z francouzského </a:t>
            </a:r>
            <a:r>
              <a:rPr lang="cs-CZ" sz="2600" dirty="0" err="1" smtClean="0">
                <a:solidFill>
                  <a:schemeClr val="tx1"/>
                </a:solidFill>
              </a:rPr>
              <a:t>Le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</a:rPr>
              <a:t>S</a:t>
            </a:r>
            <a:r>
              <a:rPr lang="cs-CZ" sz="2600" dirty="0" err="1" smtClean="0">
                <a:solidFill>
                  <a:schemeClr val="tx1"/>
                </a:solidFill>
              </a:rPr>
              <a:t>ystème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b="1" dirty="0" smtClean="0">
                <a:solidFill>
                  <a:schemeClr val="tx1"/>
                </a:solidFill>
              </a:rPr>
              <a:t>I</a:t>
            </a:r>
            <a:r>
              <a:rPr lang="cs-CZ" sz="2600" dirty="0" smtClean="0">
                <a:solidFill>
                  <a:schemeClr val="tx1"/>
                </a:solidFill>
              </a:rPr>
              <a:t>nternational </a:t>
            </a:r>
            <a:r>
              <a:rPr lang="cs-CZ" sz="2600" dirty="0" err="1" smtClean="0">
                <a:solidFill>
                  <a:schemeClr val="tx1"/>
                </a:solidFill>
              </a:rPr>
              <a:t>d'Unités</a:t>
            </a:r>
            <a:r>
              <a:rPr lang="cs-CZ" sz="2600" dirty="0" smtClean="0">
                <a:solidFill>
                  <a:schemeClr val="tx1"/>
                </a:solidFill>
              </a:rPr>
              <a:t>) </a:t>
            </a:r>
          </a:p>
          <a:p>
            <a:endParaRPr lang="cs-CZ" sz="2600" dirty="0" smtClean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je mezinárodně domluvená soustava jednotek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 fyzikálních veličin, která se skládá ze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i="1" dirty="0" smtClean="0">
                <a:solidFill>
                  <a:srgbClr val="C00000"/>
                </a:solidFill>
              </a:rPr>
              <a:t>základních jednotek</a:t>
            </a:r>
            <a:endParaRPr lang="cs-CZ" sz="2600" dirty="0">
              <a:solidFill>
                <a:srgbClr val="C00000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i="1" dirty="0" smtClean="0">
                <a:solidFill>
                  <a:schemeClr val="accent1">
                    <a:lumMod val="75000"/>
                  </a:schemeClr>
                </a:solidFill>
              </a:rPr>
              <a:t>odvozených jednotek</a:t>
            </a:r>
          </a:p>
          <a:p>
            <a:r>
              <a:rPr lang="cs-CZ" sz="2600" i="1" dirty="0" smtClean="0">
                <a:solidFill>
                  <a:schemeClr val="accent3">
                    <a:lumMod val="75000"/>
                  </a:schemeClr>
                </a:solidFill>
              </a:rPr>
              <a:t> násobků a dílů jednotek. </a:t>
            </a:r>
            <a:endParaRPr lang="cs-CZ" sz="2600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299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Soustava jednotek SI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340768"/>
            <a:ext cx="77048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i="1" dirty="0" smtClean="0">
                <a:solidFill>
                  <a:srgbClr val="C00000"/>
                </a:solidFill>
              </a:rPr>
              <a:t>                          Základních jednotek</a:t>
            </a:r>
            <a:r>
              <a:rPr lang="cs-CZ" sz="2600" i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600" i="1" dirty="0" smtClean="0"/>
              <a:t>je sedm</a:t>
            </a:r>
          </a:p>
        </p:txBody>
      </p:sp>
      <p:sp>
        <p:nvSpPr>
          <p:cNvPr id="10" name="Ovál 9"/>
          <p:cNvSpPr/>
          <p:nvPr/>
        </p:nvSpPr>
        <p:spPr>
          <a:xfrm>
            <a:off x="6084168" y="4509120"/>
            <a:ext cx="792088" cy="7200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4716016" y="508518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5508104" y="2204864"/>
            <a:ext cx="792088" cy="720080"/>
          </a:xfrm>
          <a:prstGeom prst="ellipse">
            <a:avLst/>
          </a:prstGeom>
          <a:solidFill>
            <a:srgbClr val="CCCC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cd</a:t>
            </a:r>
            <a:endParaRPr lang="cs-CZ" sz="2800" dirty="0"/>
          </a:p>
        </p:txBody>
      </p:sp>
      <p:sp>
        <p:nvSpPr>
          <p:cNvPr id="13" name="Ovál 12"/>
          <p:cNvSpPr/>
          <p:nvPr/>
        </p:nvSpPr>
        <p:spPr>
          <a:xfrm>
            <a:off x="3275856" y="4509120"/>
            <a:ext cx="792088" cy="720080"/>
          </a:xfrm>
          <a:prstGeom prst="ellipse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4" name="Ovál 13"/>
          <p:cNvSpPr/>
          <p:nvPr/>
        </p:nvSpPr>
        <p:spPr>
          <a:xfrm>
            <a:off x="2987824" y="3284984"/>
            <a:ext cx="792088" cy="72008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kg</a:t>
            </a:r>
          </a:p>
        </p:txBody>
      </p:sp>
      <p:sp>
        <p:nvSpPr>
          <p:cNvPr id="15" name="Ovál 14">
            <a:hlinkClick r:id="rId2" action="ppaction://hlinksldjump"/>
          </p:cNvPr>
          <p:cNvSpPr/>
          <p:nvPr/>
        </p:nvSpPr>
        <p:spPr>
          <a:xfrm>
            <a:off x="3923928" y="2276872"/>
            <a:ext cx="792088" cy="720080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m</a:t>
            </a:r>
          </a:p>
        </p:txBody>
      </p:sp>
      <p:sp>
        <p:nvSpPr>
          <p:cNvPr id="16" name="Ovál 15"/>
          <p:cNvSpPr/>
          <p:nvPr/>
        </p:nvSpPr>
        <p:spPr>
          <a:xfrm>
            <a:off x="6372200" y="3212976"/>
            <a:ext cx="792088" cy="720080"/>
          </a:xfrm>
          <a:prstGeom prst="ellipse">
            <a:avLst/>
          </a:prstGeom>
          <a:solidFill>
            <a:srgbClr val="4DAD9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/>
              <a:t>mo</a:t>
            </a:r>
            <a:r>
              <a:rPr lang="cs-CZ" dirty="0" smtClean="0"/>
              <a:t>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7458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Soustava jednotek SI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340768"/>
            <a:ext cx="77048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>
                <a:solidFill>
                  <a:schemeClr val="accent4">
                    <a:lumMod val="75000"/>
                  </a:schemeClr>
                </a:solidFill>
              </a:rPr>
              <a:t>                          Základních jednotek </a:t>
            </a:r>
            <a:r>
              <a:rPr lang="cs-CZ" sz="2600" dirty="0" smtClean="0"/>
              <a:t>je sedm</a:t>
            </a:r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6084168" y="4509120"/>
            <a:ext cx="792088" cy="7200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11" name="Ovál 10">
            <a:hlinkClick r:id="rId3" action="ppaction://hlinksldjump"/>
          </p:cNvPr>
          <p:cNvSpPr/>
          <p:nvPr/>
        </p:nvSpPr>
        <p:spPr>
          <a:xfrm>
            <a:off x="4716016" y="508518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2" name="Ovál 11">
            <a:hlinkClick r:id="rId4" action="ppaction://hlinksldjump"/>
          </p:cNvPr>
          <p:cNvSpPr/>
          <p:nvPr/>
        </p:nvSpPr>
        <p:spPr>
          <a:xfrm>
            <a:off x="5508104" y="2204864"/>
            <a:ext cx="792088" cy="720080"/>
          </a:xfrm>
          <a:prstGeom prst="ellipse">
            <a:avLst/>
          </a:prstGeom>
          <a:solidFill>
            <a:srgbClr val="CCCC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cd</a:t>
            </a:r>
            <a:endParaRPr lang="cs-CZ" sz="2800" dirty="0"/>
          </a:p>
        </p:txBody>
      </p:sp>
      <p:sp>
        <p:nvSpPr>
          <p:cNvPr id="13" name="Ovál 12">
            <a:hlinkClick r:id="rId5" action="ppaction://hlinksldjump"/>
          </p:cNvPr>
          <p:cNvSpPr/>
          <p:nvPr/>
        </p:nvSpPr>
        <p:spPr>
          <a:xfrm>
            <a:off x="3275856" y="4509120"/>
            <a:ext cx="792088" cy="720080"/>
          </a:xfrm>
          <a:prstGeom prst="ellipse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4" name="Ovál 13">
            <a:hlinkClick r:id="rId6" action="ppaction://hlinksldjump"/>
          </p:cNvPr>
          <p:cNvSpPr/>
          <p:nvPr/>
        </p:nvSpPr>
        <p:spPr>
          <a:xfrm>
            <a:off x="2987824" y="3284984"/>
            <a:ext cx="792088" cy="72008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kg</a:t>
            </a:r>
          </a:p>
        </p:txBody>
      </p:sp>
      <p:sp>
        <p:nvSpPr>
          <p:cNvPr id="15" name="Ovál 14">
            <a:hlinkClick r:id="rId7" action="ppaction://hlinksldjump"/>
          </p:cNvPr>
          <p:cNvSpPr/>
          <p:nvPr/>
        </p:nvSpPr>
        <p:spPr>
          <a:xfrm>
            <a:off x="3923928" y="2276872"/>
            <a:ext cx="792088" cy="720080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m</a:t>
            </a:r>
          </a:p>
        </p:txBody>
      </p:sp>
      <p:sp>
        <p:nvSpPr>
          <p:cNvPr id="16" name="Ovál 15">
            <a:hlinkClick r:id="rId8" action="ppaction://hlinksldjump"/>
          </p:cNvPr>
          <p:cNvSpPr/>
          <p:nvPr/>
        </p:nvSpPr>
        <p:spPr>
          <a:xfrm>
            <a:off x="6372200" y="3212976"/>
            <a:ext cx="792088" cy="720080"/>
          </a:xfrm>
          <a:prstGeom prst="ellipse">
            <a:avLst/>
          </a:prstGeom>
          <a:solidFill>
            <a:srgbClr val="4DAD9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/>
              <a:t>mo</a:t>
            </a:r>
            <a:r>
              <a:rPr lang="cs-CZ" dirty="0" smtClean="0"/>
              <a:t>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55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988840"/>
            <a:ext cx="748883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              metr – základní jednotka délky</a:t>
            </a:r>
          </a:p>
          <a:p>
            <a:endParaRPr lang="cs-CZ" sz="2800" dirty="0" smtClean="0"/>
          </a:p>
          <a:p>
            <a:pPr algn="ctr"/>
            <a:r>
              <a:rPr lang="cs-CZ" sz="2800" dirty="0"/>
              <a:t>Metr je délka, kterou urazí světlo ve vakuu </a:t>
            </a:r>
            <a:r>
              <a:rPr lang="cs-CZ" sz="2800" dirty="0" smtClean="0"/>
              <a:t>za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 </a:t>
            </a:r>
            <a:r>
              <a:rPr lang="cs-CZ" sz="2800" dirty="0"/>
              <a:t>1/299 792 458 s</a:t>
            </a:r>
            <a:r>
              <a:rPr lang="cs-CZ" sz="2800" dirty="0" smtClean="0"/>
              <a:t>.</a:t>
            </a:r>
          </a:p>
        </p:txBody>
      </p:sp>
      <p:sp>
        <p:nvSpPr>
          <p:cNvPr id="5" name="Nadpis 4">
            <a:hlinkClick r:id="rId2" action="ppaction://hlinksldjump"/>
          </p:cNvPr>
          <p:cNvSpPr>
            <a:spLocks noGrp="1"/>
          </p:cNvSpPr>
          <p:nvPr>
            <p:ph type="title"/>
          </p:nvPr>
        </p:nvSpPr>
        <p:spPr>
          <a:xfrm>
            <a:off x="4211960" y="764704"/>
            <a:ext cx="720080" cy="648072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sz="3200" dirty="0"/>
              <a:t>m</a:t>
            </a:r>
            <a:endParaRPr lang="cs-CZ" sz="3200" dirty="0">
              <a:hlinkClick r:id="rId3" action="ppaction://hlinksldjump"/>
            </a:endParaRPr>
          </a:p>
        </p:txBody>
      </p:sp>
      <p:sp>
        <p:nvSpPr>
          <p:cNvPr id="6" name="Šipka dolů 5">
            <a:hlinkClick r:id="rId3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upload.wikimedia.org/wikipedia/commons/b/bb/Platinum-Iridium_meter_ba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09120"/>
            <a:ext cx="257175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499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4211960" y="692696"/>
            <a:ext cx="792088" cy="72008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2204864"/>
            <a:ext cx="705678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Základní jednotkou hmotnosti je kilogram (značka „kg“). Ten je definován hmotností mezinárodního prototypu kilogramu, který je uložen v Mezinárodním úřadě pro váhy a </a:t>
            </a:r>
            <a:r>
              <a:rPr lang="cs-CZ" sz="2800" dirty="0" smtClean="0"/>
              <a:t>míry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v Sèvres u Paříže.</a:t>
            </a:r>
          </a:p>
        </p:txBody>
      </p:sp>
      <p:sp>
        <p:nvSpPr>
          <p:cNvPr id="7" name="Šipka dolů 6">
            <a:hlinkClick r:id="rId2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upload.wikimedia.org/wikipedia/commons/b/b5/CGKilogra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81128"/>
            <a:ext cx="2132236" cy="155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85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283968" y="908720"/>
            <a:ext cx="792088" cy="720080"/>
          </a:xfrm>
          <a:prstGeom prst="ellipse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2348880"/>
            <a:ext cx="67687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Sekunda</a:t>
            </a:r>
            <a:r>
              <a:rPr lang="cs-CZ" sz="2400" dirty="0"/>
              <a:t> (značená </a:t>
            </a:r>
            <a:r>
              <a:rPr lang="cs-CZ" sz="2400" b="1" dirty="0"/>
              <a:t>s</a:t>
            </a:r>
            <a:r>
              <a:rPr lang="cs-CZ" sz="2400" dirty="0"/>
              <a:t>, ale někdy též nesprávně označovaná jako </a:t>
            </a:r>
            <a:r>
              <a:rPr lang="cs-CZ" sz="2400" b="1" dirty="0"/>
              <a:t>sec</a:t>
            </a:r>
            <a:r>
              <a:rPr lang="cs-CZ" sz="2400" dirty="0"/>
              <a:t>, </a:t>
            </a:r>
            <a:r>
              <a:rPr lang="cs-CZ" sz="2400" b="1" dirty="0"/>
              <a:t>sek</a:t>
            </a:r>
            <a:r>
              <a:rPr lang="cs-CZ" sz="2400" dirty="0"/>
              <a:t> apod.) je základní jednotka času v soustavě SI. Mimo oblast vědy a techniky bývá užíváno synonymum </a:t>
            </a:r>
            <a:r>
              <a:rPr lang="cs-CZ" sz="2400" i="1" dirty="0"/>
              <a:t>vteřina</a:t>
            </a:r>
            <a:r>
              <a:rPr lang="cs-CZ" sz="2400" dirty="0"/>
              <a:t>.</a:t>
            </a:r>
          </a:p>
        </p:txBody>
      </p:sp>
      <p:pic>
        <p:nvPicPr>
          <p:cNvPr id="3075" name="Picture 3" descr="C:\Users\Monika\AppData\Local\Microsoft\Windows\Temporary Internet Files\Content.IE5\MZZ2MBH7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48138" y1="41895" x2="48138" y2="41895"/>
                        <a14:foregroundMark x1="42553" y1="41504" x2="41888" y2="38770"/>
                        <a14:foregroundMark x1="49867" y1="17578" x2="49867" y2="17578"/>
                        <a14:foregroundMark x1="57314" y1="18066" x2="65824" y2="20801"/>
                        <a14:foregroundMark x1="67686" y1="30273" x2="67686" y2="30273"/>
                        <a14:foregroundMark x1="62766" y1="36523" x2="62766" y2="36523"/>
                        <a14:foregroundMark x1="56649" y1="43262" x2="56649" y2="43262"/>
                        <a14:foregroundMark x1="35239" y1="34277" x2="35239" y2="34277"/>
                        <a14:foregroundMark x1="34574" y1="25684" x2="34574" y2="25684"/>
                        <a14:foregroundMark x1="38830" y1="21191" x2="38830" y2="21191"/>
                        <a14:foregroundMark x1="42553" y1="18945" x2="42553" y2="18945"/>
                        <a14:foregroundMark x1="48670" y1="28906" x2="48670" y2="28906"/>
                        <a14:foregroundMark x1="48670" y1="28906" x2="48670" y2="28906"/>
                        <a14:foregroundMark x1="49335" y1="28906" x2="49335" y2="28906"/>
                        <a14:foregroundMark x1="49335" y1="28906" x2="49335" y2="28906"/>
                        <a14:foregroundMark x1="49335" y1="28906" x2="49335" y2="28906"/>
                        <a14:foregroundMark x1="49335" y1="29297" x2="49335" y2="29297"/>
                        <a14:foregroundMark x1="48670" y1="34766" x2="48670" y2="34766"/>
                        <a14:foregroundMark x1="66489" y1="51367" x2="66489" y2="51367"/>
                        <a14:foregroundMark x1="40691" y1="49609" x2="40691" y2="49609"/>
                        <a14:foregroundMark x1="37101" y1="50977" x2="37101" y2="50977"/>
                        <a14:foregroundMark x1="37101" y1="45996" x2="37101" y2="45996"/>
                        <a14:foregroundMark x1="37101" y1="45996" x2="37101" y2="45996"/>
                        <a14:foregroundMark x1="37101" y1="45996" x2="37101" y2="45996"/>
                        <a14:foregroundMark x1="37101" y1="45996" x2="37101" y2="45996"/>
                        <a14:foregroundMark x1="64628" y1="51855" x2="64628" y2="51855"/>
                        <a14:foregroundMark x1="64628" y1="51855" x2="64628" y2="51855"/>
                        <a14:foregroundMark x1="34574" y1="32031" x2="38298" y2="19434"/>
                        <a14:foregroundMark x1="35771" y1="59961" x2="49867" y2="44629"/>
                        <a14:foregroundMark x1="33378" y1="24805" x2="32713" y2="13574"/>
                        <a14:foregroundMark x1="32713" y1="13965" x2="44947" y2="14941"/>
                        <a14:foregroundMark x1="44947" y1="15332" x2="32713" y2="21680"/>
                        <a14:foregroundMark x1="68883" y1="60840" x2="68351" y2="34277"/>
                        <a14:foregroundMark x1="65824" y1="35645" x2="51729" y2="47363"/>
                      </a14:backgroundRemoval>
                    </a14:imgEffect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33056"/>
            <a:ext cx="1733157" cy="236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>
            <a:hlinkClick r:id="rId4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301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067944" y="620688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83568" y="1844824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Základní jednotkou elektrického proudu je ampér (značka „A“). 1 ampér je takový elektrický proud, který ve dvou přímých rovnoběžných vodičích o nekonečné délce a zanedbatelném průřezu vzájemně vzdálených ve vakuu jeden metr, vyvolá mezi těmito vodiči sílu rovnou 2 </a:t>
            </a:r>
            <a:r>
              <a:rPr lang="cs-CZ" sz="2400" dirty="0" smtClean="0"/>
              <a:t>. </a:t>
            </a:r>
            <a:r>
              <a:rPr lang="cs-CZ" sz="2400" dirty="0"/>
              <a:t>10</a:t>
            </a:r>
            <a:r>
              <a:rPr lang="cs-CZ" sz="2400" baseline="30000" dirty="0"/>
              <a:t>−7</a:t>
            </a:r>
            <a:r>
              <a:rPr lang="cs-CZ" sz="2400" dirty="0"/>
              <a:t> N na jeden metr </a:t>
            </a:r>
            <a:r>
              <a:rPr lang="cs-CZ" sz="2400" dirty="0" smtClean="0"/>
              <a:t>délky.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395536" y="4149080"/>
            <a:ext cx="727280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899592" y="4725144"/>
            <a:ext cx="633670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644008" y="4797152"/>
            <a:ext cx="216024" cy="21602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860032" y="5013176"/>
            <a:ext cx="216024" cy="21602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>
            <a:hlinkClick r:id="rId2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15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139952" y="764704"/>
            <a:ext cx="792088" cy="7200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475656" y="1988840"/>
            <a:ext cx="6408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Základní jednotkou termodynamické teploty je kelvin (značka „K“). </a:t>
            </a:r>
          </a:p>
        </p:txBody>
      </p:sp>
      <p:pic>
        <p:nvPicPr>
          <p:cNvPr id="2050" name="Picture 2" descr="C:\Users\Monika\AppData\Local\Microsoft\Windows\Temporary Internet Files\Content.IE5\8ADCWHM4\MP9004094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38504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>
            <a:hlinkClick r:id="rId3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 descr="C:\Users\Monika\AppData\Local\Microsoft\Windows\Temporary Internet Files\Content.IE5\OPUUQH6D\MM900254474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861048"/>
            <a:ext cx="1525513" cy="137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510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139952" y="692696"/>
            <a:ext cx="792088" cy="720080"/>
          </a:xfrm>
          <a:prstGeom prst="ellipse">
            <a:avLst/>
          </a:prstGeom>
          <a:solidFill>
            <a:srgbClr val="4DAD9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/>
              <a:t>mo</a:t>
            </a: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84969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        Základní </a:t>
            </a:r>
            <a:r>
              <a:rPr lang="cs-CZ" sz="2400" dirty="0"/>
              <a:t>jednotkou látkového množství je </a:t>
            </a:r>
            <a:r>
              <a:rPr lang="cs-CZ" sz="2400" dirty="0" smtClean="0"/>
              <a:t>mol.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1 mol je takové množství, které obsahuje tolik elementárních jednotek (atomů, molekul, iontů, elektronů…), kolik je uhlíkových atomů v 12 g uhlíku </a:t>
            </a:r>
            <a:r>
              <a:rPr lang="cs-CZ" sz="2400" baseline="30000" dirty="0"/>
              <a:t>12</a:t>
            </a:r>
            <a:r>
              <a:rPr lang="cs-CZ" sz="2400" dirty="0"/>
              <a:t>C. Podle současných znalostí je v tomto množství </a:t>
            </a:r>
            <a:r>
              <a:rPr lang="cs-CZ" sz="2400" dirty="0" smtClean="0"/>
              <a:t>uhlíku 6,023 </a:t>
            </a:r>
            <a:r>
              <a:rPr lang="cs-CZ" sz="2400" dirty="0"/>
              <a:t>× 10</a:t>
            </a:r>
            <a:r>
              <a:rPr lang="cs-CZ" sz="2400" baseline="30000" dirty="0"/>
              <a:t>23</a:t>
            </a:r>
            <a:r>
              <a:rPr lang="cs-CZ" sz="2400" dirty="0"/>
              <a:t> atomů</a:t>
            </a: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5580112" y="4581128"/>
            <a:ext cx="1152128" cy="1512168"/>
          </a:xfrm>
          <a:prstGeom prst="flowChartMagneticDis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6444208" y="522920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 flipH="1" flipV="1">
            <a:off x="5796136" y="4869160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5940152" y="587727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156176" y="479715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156176" y="587727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6189712" y="56227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342112" y="57751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494512" y="59275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 flipH="1">
            <a:off x="6084168" y="5733256"/>
            <a:ext cx="58688" cy="8532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5724128" y="530120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372200" y="494116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5868144" y="5317976"/>
            <a:ext cx="72008" cy="552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884912" y="53179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6037312" y="54703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6189712" y="56227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6342112" y="57751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494512" y="59275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372200" y="551723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5652120" y="587727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868144" y="558924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6156176" y="537321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6084168" y="494116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6516216" y="580526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580112" y="50131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5732512" y="51655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5884912" y="53179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6156176" y="522920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6037312" y="54703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4716016" y="4941168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 flipH="1" flipV="1">
            <a:off x="4139952" y="4725144"/>
            <a:ext cx="216025" cy="216025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4211960" y="5589240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4427984" y="4509120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4427984" y="5589240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4461520" y="53347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4613920" y="54871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4766320" y="56395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 flipH="1">
            <a:off x="4355974" y="5431903"/>
            <a:ext cx="176064" cy="281703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3995936" y="5013176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4644008" y="4653136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4139952" y="5046712"/>
            <a:ext cx="216024" cy="18237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4156720" y="50299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4309120" y="51823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4461520" y="53347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4613920" y="54871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4766320" y="56395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4644008" y="5229200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3923928" y="5589240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4139952" y="5301208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4427984" y="508518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4355976" y="4653136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3995936" y="5229200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3851920" y="47251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4004320" y="48775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4156720" y="50299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/>
          <p:cNvSpPr/>
          <p:nvPr/>
        </p:nvSpPr>
        <p:spPr>
          <a:xfrm>
            <a:off x="4427984" y="4941168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60"/>
          <p:cNvSpPr/>
          <p:nvPr/>
        </p:nvSpPr>
        <p:spPr>
          <a:xfrm>
            <a:off x="4309120" y="5182344"/>
            <a:ext cx="216024" cy="237728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magnetický disk 32"/>
          <p:cNvSpPr/>
          <p:nvPr/>
        </p:nvSpPr>
        <p:spPr>
          <a:xfrm>
            <a:off x="3851920" y="4509120"/>
            <a:ext cx="1152128" cy="1512168"/>
          </a:xfrm>
          <a:prstGeom prst="flowChartMagneticDis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magnetický disk 61"/>
          <p:cNvSpPr/>
          <p:nvPr/>
        </p:nvSpPr>
        <p:spPr>
          <a:xfrm>
            <a:off x="1979712" y="4509120"/>
            <a:ext cx="1152128" cy="1512168"/>
          </a:xfrm>
          <a:prstGeom prst="flowChartMagneticDis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62"/>
          <p:cNvSpPr/>
          <p:nvPr/>
        </p:nvSpPr>
        <p:spPr>
          <a:xfrm>
            <a:off x="2699792" y="501317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63"/>
          <p:cNvSpPr/>
          <p:nvPr/>
        </p:nvSpPr>
        <p:spPr>
          <a:xfrm flipH="1" flipV="1">
            <a:off x="2145430" y="4701128"/>
            <a:ext cx="228595" cy="150937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nice 64"/>
          <p:cNvSpPr/>
          <p:nvPr/>
        </p:nvSpPr>
        <p:spPr>
          <a:xfrm>
            <a:off x="2289448" y="5682952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nice 65"/>
          <p:cNvSpPr/>
          <p:nvPr/>
        </p:nvSpPr>
        <p:spPr>
          <a:xfrm>
            <a:off x="2505472" y="4602832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nice 66"/>
          <p:cNvSpPr/>
          <p:nvPr/>
        </p:nvSpPr>
        <p:spPr>
          <a:xfrm>
            <a:off x="2505472" y="5682952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67"/>
          <p:cNvSpPr/>
          <p:nvPr/>
        </p:nvSpPr>
        <p:spPr>
          <a:xfrm>
            <a:off x="2539008" y="54284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pojnice 68"/>
          <p:cNvSpPr/>
          <p:nvPr/>
        </p:nvSpPr>
        <p:spPr>
          <a:xfrm>
            <a:off x="2691408" y="55808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spojnice 69"/>
          <p:cNvSpPr/>
          <p:nvPr/>
        </p:nvSpPr>
        <p:spPr>
          <a:xfrm>
            <a:off x="2555776" y="5661248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ývojový diagram: spojnice 70"/>
          <p:cNvSpPr/>
          <p:nvPr/>
        </p:nvSpPr>
        <p:spPr>
          <a:xfrm flipH="1">
            <a:off x="2433462" y="5525615"/>
            <a:ext cx="293440" cy="281703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ývojový diagram: spojnice 71"/>
          <p:cNvSpPr/>
          <p:nvPr/>
        </p:nvSpPr>
        <p:spPr>
          <a:xfrm>
            <a:off x="2073424" y="5106888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ývojový diagram: spojnice 72"/>
          <p:cNvSpPr/>
          <p:nvPr/>
        </p:nvSpPr>
        <p:spPr>
          <a:xfrm>
            <a:off x="2721496" y="4746848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ývojový diagram: spojnice 73"/>
          <p:cNvSpPr/>
          <p:nvPr/>
        </p:nvSpPr>
        <p:spPr>
          <a:xfrm>
            <a:off x="2217440" y="5140424"/>
            <a:ext cx="360040" cy="18237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ývojový diagram: spojnice 74"/>
          <p:cNvSpPr/>
          <p:nvPr/>
        </p:nvSpPr>
        <p:spPr>
          <a:xfrm>
            <a:off x="2234208" y="51236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spojnice 75"/>
          <p:cNvSpPr/>
          <p:nvPr/>
        </p:nvSpPr>
        <p:spPr>
          <a:xfrm>
            <a:off x="2386608" y="52760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ývojový diagram: spojnice 76"/>
          <p:cNvSpPr/>
          <p:nvPr/>
        </p:nvSpPr>
        <p:spPr>
          <a:xfrm>
            <a:off x="2539008" y="54284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spojnice 77"/>
          <p:cNvSpPr/>
          <p:nvPr/>
        </p:nvSpPr>
        <p:spPr>
          <a:xfrm>
            <a:off x="2691408" y="55808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spojnice 78"/>
          <p:cNvSpPr/>
          <p:nvPr/>
        </p:nvSpPr>
        <p:spPr>
          <a:xfrm>
            <a:off x="2483768" y="5661248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spojnice 79"/>
          <p:cNvSpPr/>
          <p:nvPr/>
        </p:nvSpPr>
        <p:spPr>
          <a:xfrm>
            <a:off x="2721496" y="5322912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spojnice 80"/>
          <p:cNvSpPr/>
          <p:nvPr/>
        </p:nvSpPr>
        <p:spPr>
          <a:xfrm>
            <a:off x="2123728" y="5661248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ývojový diagram: spojnice 81"/>
          <p:cNvSpPr/>
          <p:nvPr/>
        </p:nvSpPr>
        <p:spPr>
          <a:xfrm>
            <a:off x="2217440" y="5394920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ývojový diagram: spojnice 82"/>
          <p:cNvSpPr/>
          <p:nvPr/>
        </p:nvSpPr>
        <p:spPr>
          <a:xfrm>
            <a:off x="2505472" y="517889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ývojový diagram: spojnice 83"/>
          <p:cNvSpPr/>
          <p:nvPr/>
        </p:nvSpPr>
        <p:spPr>
          <a:xfrm>
            <a:off x="2433464" y="4746848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ývojový diagram: spojnice 84"/>
          <p:cNvSpPr/>
          <p:nvPr/>
        </p:nvSpPr>
        <p:spPr>
          <a:xfrm>
            <a:off x="2073424" y="5322912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Vývojový diagram: spojnice 85"/>
          <p:cNvSpPr/>
          <p:nvPr/>
        </p:nvSpPr>
        <p:spPr>
          <a:xfrm>
            <a:off x="2123728" y="4869160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ývojový diagram: spojnice 86"/>
          <p:cNvSpPr/>
          <p:nvPr/>
        </p:nvSpPr>
        <p:spPr>
          <a:xfrm>
            <a:off x="2081808" y="49712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ývojový diagram: spojnice 87"/>
          <p:cNvSpPr/>
          <p:nvPr/>
        </p:nvSpPr>
        <p:spPr>
          <a:xfrm>
            <a:off x="2234208" y="51236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ývojový diagram: spojnice 88"/>
          <p:cNvSpPr/>
          <p:nvPr/>
        </p:nvSpPr>
        <p:spPr>
          <a:xfrm>
            <a:off x="2505472" y="5034880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ývojový diagram: spojnice 89"/>
          <p:cNvSpPr/>
          <p:nvPr/>
        </p:nvSpPr>
        <p:spPr>
          <a:xfrm>
            <a:off x="2386608" y="5276056"/>
            <a:ext cx="360040" cy="237728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TextovéPole 118"/>
          <p:cNvSpPr txBox="1"/>
          <p:nvPr/>
        </p:nvSpPr>
        <p:spPr>
          <a:xfrm>
            <a:off x="2987824" y="386104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602 300 000 000 000 000 </a:t>
            </a:r>
            <a:r>
              <a:rPr lang="cs-CZ" dirty="0"/>
              <a:t>000 000 </a:t>
            </a:r>
          </a:p>
        </p:txBody>
      </p:sp>
      <p:sp>
        <p:nvSpPr>
          <p:cNvPr id="120" name="Šipka dolů 119">
            <a:hlinkClick r:id="rId2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  <a:solidFill>
            <a:srgbClr val="4DAD94"/>
          </a:solidFill>
          <a:ln>
            <a:solidFill>
              <a:srgbClr val="4DAD9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76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211960" y="692696"/>
            <a:ext cx="792088" cy="720080"/>
          </a:xfrm>
          <a:prstGeom prst="ellipse">
            <a:avLst/>
          </a:prstGeom>
          <a:solidFill>
            <a:srgbClr val="CCCC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cd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331640" y="1988840"/>
            <a:ext cx="69127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Základní jednotkou svítivosti je kandela (značka „cd“).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2564904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Svítivost</a:t>
            </a:r>
            <a:r>
              <a:rPr lang="cs-CZ" sz="2400" dirty="0"/>
              <a:t> udává prostorovou hustotu světelného toku zdroje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v  různých </a:t>
            </a:r>
            <a:r>
              <a:rPr lang="cs-CZ" sz="2400" dirty="0"/>
              <a:t>směrech.</a:t>
            </a:r>
          </a:p>
        </p:txBody>
      </p:sp>
      <p:pic>
        <p:nvPicPr>
          <p:cNvPr id="1026" name="Picture 2" descr="C:\Users\Monika\AppData\Local\Microsoft\Windows\Temporary Internet Files\Content.IE5\OPUUQH6D\MP90040717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18" t="51095" r="45106"/>
          <a:stretch/>
        </p:blipFill>
        <p:spPr bwMode="auto">
          <a:xfrm>
            <a:off x="3851920" y="3861048"/>
            <a:ext cx="1622324" cy="12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>
            <a:hlinkClick r:id="rId4" action="ppaction://hlinksldjump"/>
          </p:cNvPr>
          <p:cNvSpPr/>
          <p:nvPr/>
        </p:nvSpPr>
        <p:spPr>
          <a:xfrm rot="16200000">
            <a:off x="7848364" y="6129300"/>
            <a:ext cx="288032" cy="360040"/>
          </a:xfrm>
          <a:prstGeom prst="downArrow">
            <a:avLst/>
          </a:prstGeom>
          <a:solidFill>
            <a:srgbClr val="CCCC00"/>
          </a:solidFill>
          <a:ln>
            <a:solidFill>
              <a:srgbClr val="CC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292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828836"/>
            <a:ext cx="6768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Odvozené jednotky </a:t>
            </a:r>
            <a:r>
              <a:rPr lang="cs-CZ" sz="2400" dirty="0" smtClean="0"/>
              <a:t>se tvoří výhradně jako součiny a                 podíly jednotek základních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8660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en.wikipedia.org/wiki/File:CGKilogram.jpg</a:t>
            </a:r>
            <a:endParaRPr lang="cs-CZ" dirty="0" smtClean="0"/>
          </a:p>
          <a:p>
            <a:r>
              <a:rPr lang="cs-CZ" smtClean="0">
                <a:hlinkClick r:id="rId4"/>
              </a:rPr>
              <a:t>http</a:t>
            </a:r>
            <a:r>
              <a:rPr lang="cs-CZ" smtClean="0">
                <a:hlinkClick r:id="rId4"/>
              </a:rPr>
              <a:t>://</a:t>
            </a:r>
            <a:r>
              <a:rPr lang="cs-CZ" smtClean="0">
                <a:hlinkClick r:id="rId4"/>
              </a:rPr>
              <a:t>cs.wikipedia.org/wiki/Soubor:Platinum-Iridium_meter_bar.jpg</a:t>
            </a:r>
            <a:endParaRPr lang="cs-CZ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učiva fyzikální veličiny.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690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420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    </vt:lpstr>
      <vt:lpstr>Soustava jednotek SI</vt:lpstr>
      <vt:lpstr>Soustava jednotek SI</vt:lpstr>
      <vt:lpstr>Soustava jednotek SI</vt:lpstr>
      <vt:lpstr>m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25</cp:revision>
  <dcterms:created xsi:type="dcterms:W3CDTF">2012-07-12T21:45:26Z</dcterms:created>
  <dcterms:modified xsi:type="dcterms:W3CDTF">2012-12-08T15:40:24Z</dcterms:modified>
</cp:coreProperties>
</file>