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4"/>
  </p:notesMasterIdLst>
  <p:sldIdLst>
    <p:sldId id="290" r:id="rId2"/>
    <p:sldId id="291" r:id="rId3"/>
    <p:sldId id="292" r:id="rId4"/>
    <p:sldId id="256" r:id="rId5"/>
    <p:sldId id="281" r:id="rId6"/>
    <p:sldId id="283" r:id="rId7"/>
    <p:sldId id="284" r:id="rId8"/>
    <p:sldId id="285" r:id="rId9"/>
    <p:sldId id="286" r:id="rId10"/>
    <p:sldId id="287" r:id="rId11"/>
    <p:sldId id="289" r:id="rId12"/>
    <p:sldId id="272" r:id="rId13"/>
  </p:sldIdLst>
  <p:sldSz cx="9144000" cy="6858000" type="screen4x3"/>
  <p:notesSz cx="6761163" cy="99314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C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7269" autoAdjust="0"/>
    <p:restoredTop sz="94718" autoAdjust="0"/>
  </p:normalViewPr>
  <p:slideViewPr>
    <p:cSldViewPr>
      <p:cViewPr varScale="1">
        <p:scale>
          <a:sx n="66" d="100"/>
          <a:sy n="66" d="100"/>
        </p:scale>
        <p:origin x="-810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657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29761" y="0"/>
            <a:ext cx="2929837" cy="49657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B9BD04-6F30-4EC9-B30B-B30C0A75C925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898525" y="744538"/>
            <a:ext cx="4964113" cy="37242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6117" y="4717415"/>
            <a:ext cx="5408930" cy="44691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33106"/>
            <a:ext cx="2929837" cy="49657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29761" y="9433106"/>
            <a:ext cx="2929837" cy="49657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392659-6C52-49C3-B7EE-3A30B5BBFD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9092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392659-6C52-49C3-B7EE-3A30B5BBFDE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392659-6C52-49C3-B7EE-3A30B5BBFDE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15F7E0-CE4B-4F5D-8A9D-A106EB60C15A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15F7E0-CE4B-4F5D-8A9D-A106EB60C15A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392659-6C52-49C3-B7EE-3A30B5BBFDEB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209A2-F5A5-42A2-992E-D393AE43728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700F-EB1B-4E77-84D9-9A9109ABA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push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209A2-F5A5-42A2-992E-D393AE43728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700F-EB1B-4E77-84D9-9A9109ABA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push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209A2-F5A5-42A2-992E-D393AE43728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700F-EB1B-4E77-84D9-9A9109ABA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push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209A2-F5A5-42A2-992E-D393AE43728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700F-EB1B-4E77-84D9-9A9109ABA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push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209A2-F5A5-42A2-992E-D393AE43728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700F-EB1B-4E77-84D9-9A9109ABA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push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209A2-F5A5-42A2-992E-D393AE43728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700F-EB1B-4E77-84D9-9A9109ABA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push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209A2-F5A5-42A2-992E-D393AE43728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700F-EB1B-4E77-84D9-9A9109ABA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push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209A2-F5A5-42A2-992E-D393AE43728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700F-EB1B-4E77-84D9-9A9109ABA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push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209A2-F5A5-42A2-992E-D393AE43728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700F-EB1B-4E77-84D9-9A9109ABA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push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209A2-F5A5-42A2-992E-D393AE43728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700F-EB1B-4E77-84D9-9A9109ABA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push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209A2-F5A5-42A2-992E-D393AE43728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700F-EB1B-4E77-84D9-9A9109ABA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push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1209A2-F5A5-42A2-992E-D393AE43728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B3700F-EB1B-4E77-84D9-9A9109ABAA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>
    <p:dissolve/>
    <p:sndAc>
      <p:stSnd>
        <p:snd r:embed="rId13" name="push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6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audio" Target="../media/audio3.wav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jpeg"/><Relationship Id="rId4" Type="http://schemas.openxmlformats.org/officeDocument/2006/relationships/image" Target="../media/image19.wmf"/><Relationship Id="rId9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audio" Target="../media/audio1.wav"/><Relationship Id="rId7" Type="http://schemas.openxmlformats.org/officeDocument/2006/relationships/image" Target="../media/image21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11" Type="http://schemas.openxmlformats.org/officeDocument/2006/relationships/image" Target="../media/image12.jpeg"/><Relationship Id="rId5" Type="http://schemas.openxmlformats.org/officeDocument/2006/relationships/image" Target="../media/image19.wmf"/><Relationship Id="rId10" Type="http://schemas.openxmlformats.org/officeDocument/2006/relationships/image" Target="../media/image15.jpeg"/><Relationship Id="rId4" Type="http://schemas.openxmlformats.org/officeDocument/2006/relationships/audio" Target="../media/audio4.wav"/><Relationship Id="rId9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ire.jpg" TargetMode="External"/><Relationship Id="rId13" Type="http://schemas.openxmlformats.org/officeDocument/2006/relationships/hyperlink" Target="http://upload.wikimedia.org/wikipedia/commons/thumb/d/d9/Opossum_fur.jpg/800px-Opossum_fur.jpg" TargetMode="External"/><Relationship Id="rId3" Type="http://schemas.openxmlformats.org/officeDocument/2006/relationships/hyperlink" Target="http://commons.wikimedia.org/wiki/File:Cuba_-_Parque_Baconao_-_prehistoric_scene.jpg" TargetMode="External"/><Relationship Id="rId7" Type="http://schemas.openxmlformats.org/officeDocument/2006/relationships/hyperlink" Target="http://cs.wikipedia.org/wiki/Soubor:Altes_Eisinger_Loch_01.JPG" TargetMode="External"/><Relationship Id="rId12" Type="http://schemas.openxmlformats.org/officeDocument/2006/relationships/hyperlink" Target="http://upload.wikimedia.org/wikipedia/commons/thumb/d/dc/Ohe%C5%88_(2).jpg/800px-Ohe%C5%88_(2)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Homo_sapiens.JPG" TargetMode="External"/><Relationship Id="rId11" Type="http://schemas.openxmlformats.org/officeDocument/2006/relationships/hyperlink" Target="http://cs.wikipedia.org/wiki/User:Dezidor" TargetMode="External"/><Relationship Id="rId5" Type="http://schemas.openxmlformats.org/officeDocument/2006/relationships/hyperlink" Target="http://commons.wikimedia.org/wiki/File:Biface_Venerque_MHNT_PRE_2009.0.198.1.fond.jpg?uselang=cs" TargetMode="External"/><Relationship Id="rId10" Type="http://schemas.openxmlformats.org/officeDocument/2006/relationships/hyperlink" Target="http://cs.wikipedia.org/wiki/Lascaux" TargetMode="External"/><Relationship Id="rId4" Type="http://schemas.openxmlformats.org/officeDocument/2006/relationships/hyperlink" Target="http://cs.wikipedia.org/wiki/Soubor:ALM_08_Dolch.jpg" TargetMode="External"/><Relationship Id="rId9" Type="http://schemas.openxmlformats.org/officeDocument/2006/relationships/hyperlink" Target="http://www.microsoft.offic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39566" y="4725144"/>
            <a:ext cx="3309803" cy="7361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4615784"/>
            <a:ext cx="5407152" cy="1045464"/>
          </a:xfrm>
          <a:prstGeom prst="rect">
            <a:avLst/>
          </a:prstGeom>
        </p:spPr>
      </p:pic>
      <p:grpSp>
        <p:nvGrpSpPr>
          <p:cNvPr id="2" name="Skupina 5"/>
          <p:cNvGrpSpPr/>
          <p:nvPr/>
        </p:nvGrpSpPr>
        <p:grpSpPr>
          <a:xfrm>
            <a:off x="1206742" y="2672916"/>
            <a:ext cx="6730516" cy="1512168"/>
            <a:chOff x="756084" y="0"/>
            <a:chExt cx="6730516" cy="1512168"/>
          </a:xfrm>
        </p:grpSpPr>
        <p:sp>
          <p:nvSpPr>
            <p:cNvPr id="7" name="Obdélník 6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Obdélník 7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kern="1200" dirty="0" smtClean="0">
                  <a:solidFill>
                    <a:schemeClr val="accent2">
                      <a:lumMod val="50000"/>
                    </a:schemeClr>
                  </a:solidFill>
                </a:rPr>
                <a:t>NÁZEV ŠKOLY: Základní škola a praktická škola </a:t>
              </a:r>
              <a:r>
                <a:rPr lang="cs-CZ" sz="1600" b="1" kern="1200" dirty="0" err="1" smtClean="0">
                  <a:solidFill>
                    <a:schemeClr val="accent2">
                      <a:lumMod val="50000"/>
                    </a:schemeClr>
                  </a:solidFill>
                </a:rPr>
                <a:t>Arkadie</a:t>
              </a:r>
              <a:r>
                <a:rPr lang="cs-CZ" sz="1600" b="1" kern="1200" dirty="0" smtClean="0">
                  <a:solidFill>
                    <a:schemeClr val="accent2">
                      <a:lumMod val="50000"/>
                    </a:schemeClr>
                  </a:solidFill>
                </a:rPr>
                <a:t>, o. p. s.</a:t>
              </a:r>
              <a:br>
                <a:rPr lang="cs-CZ" sz="1600" b="1" kern="1200" dirty="0" smtClean="0">
                  <a:solidFill>
                    <a:schemeClr val="accent2">
                      <a:lumMod val="50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50000"/>
                    </a:schemeClr>
                  </a:solidFill>
                </a:rPr>
                <a:t>AUTOR: Mgr. Ivana </a:t>
              </a:r>
              <a:r>
                <a:rPr lang="cs-CZ" sz="1600" b="1" kern="1200" dirty="0" err="1" smtClean="0">
                  <a:solidFill>
                    <a:schemeClr val="accent2">
                      <a:lumMod val="50000"/>
                    </a:schemeClr>
                  </a:solidFill>
                </a:rPr>
                <a:t>Hampejsová</a:t>
              </a:r>
              <a:r>
                <a:rPr lang="cs-CZ" sz="1600" b="1" kern="1200" dirty="0" smtClean="0">
                  <a:solidFill>
                    <a:schemeClr val="accent2">
                      <a:lumMod val="50000"/>
                    </a:schemeClr>
                  </a:solidFill>
                </a:rPr>
                <a:t/>
              </a:r>
              <a:br>
                <a:rPr lang="cs-CZ" sz="1600" b="1" kern="1200" dirty="0" smtClean="0">
                  <a:solidFill>
                    <a:schemeClr val="accent2">
                      <a:lumMod val="50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50000"/>
                    </a:schemeClr>
                  </a:solidFill>
                </a:rPr>
                <a:t>NÁZEV: VY_32_INOVACE_191_NÁŠ SVĚT_PRAVĚK (LOVCI) 2 </a:t>
              </a:r>
              <a:br>
                <a:rPr lang="cs-CZ" sz="1600" b="1" kern="1200" dirty="0" smtClean="0">
                  <a:solidFill>
                    <a:schemeClr val="accent2">
                      <a:lumMod val="50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50000"/>
                    </a:schemeClr>
                  </a:solidFill>
                </a:rPr>
                <a:t>TÉMA: </a:t>
              </a:r>
              <a:r>
                <a:rPr lang="cs-CZ" sz="1600" b="1" dirty="0" smtClean="0">
                  <a:solidFill>
                    <a:schemeClr val="accent2">
                      <a:lumMod val="50000"/>
                    </a:schemeClr>
                  </a:solidFill>
                </a:rPr>
                <a:t>P</a:t>
              </a:r>
              <a:r>
                <a:rPr lang="cs-CZ" sz="1600" b="1" kern="1200" dirty="0" smtClean="0">
                  <a:solidFill>
                    <a:schemeClr val="accent2">
                      <a:lumMod val="50000"/>
                    </a:schemeClr>
                  </a:solidFill>
                </a:rPr>
                <a:t>RAVĚK (LOVCI) 2</a:t>
              </a:r>
              <a:br>
                <a:rPr lang="cs-CZ" sz="1600" b="1" kern="1200" dirty="0" smtClean="0">
                  <a:solidFill>
                    <a:schemeClr val="accent2">
                      <a:lumMod val="50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50000"/>
                    </a:schemeClr>
                  </a:solidFill>
                </a:rPr>
                <a:t>ČÍSLO PROJEKTU: CZ.1.07./1.4.00/21.2257 </a:t>
              </a:r>
              <a:br>
                <a:rPr lang="cs-CZ" sz="1600" b="1" kern="1200" dirty="0" smtClean="0">
                  <a:solidFill>
                    <a:schemeClr val="accent2">
                      <a:lumMod val="50000"/>
                    </a:schemeClr>
                  </a:solidFill>
                </a:rPr>
              </a:br>
              <a:endParaRPr lang="cs-CZ" sz="1600" kern="1200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Materiál pro výuku předmětu Náš svět v 7. třídě základní školy speciální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Určeno pro interaktivní tabuli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Cvičení pro ověření </a:t>
            </a:r>
            <a:r>
              <a:rPr lang="cs-CZ" dirty="0"/>
              <a:t>probrané </a:t>
            </a:r>
            <a:r>
              <a:rPr lang="cs-CZ" dirty="0" smtClean="0"/>
              <a:t>látky – charakteristika: pravěk, doba kamenná, lovci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zakroužkování správných odpovědí, zpětná </a:t>
            </a:r>
            <a:r>
              <a:rPr lang="cs-CZ" dirty="0" smtClean="0"/>
              <a:t>vazba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interaktivní otázky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křížovka, zpětná </a:t>
            </a:r>
            <a:r>
              <a:rPr lang="cs-CZ" dirty="0" smtClean="0"/>
              <a:t>vazba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Využití ke skupinové i samostatné práci</a:t>
            </a:r>
            <a:endParaRPr lang="cs-CZ" dirty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Použití </a:t>
            </a:r>
            <a:r>
              <a:rPr lang="cs-CZ" dirty="0"/>
              <a:t>v hodině žáky zaujalo, aktivně se zapojovali do diskuse a práce na interaktivní </a:t>
            </a:r>
            <a:r>
              <a:rPr lang="cs-CZ" dirty="0" smtClean="0"/>
              <a:t>tabuli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Vytvořeno  28. 9. 2012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52963396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0"/>
            <a:ext cx="8229600" cy="2541571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sz="8000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8000" b="1" dirty="0" smtClean="0">
                <a:solidFill>
                  <a:schemeClr val="accent2">
                    <a:lumMod val="50000"/>
                  </a:schemeClr>
                </a:solidFill>
              </a:rPr>
              <a:t>PRAVĚK</a:t>
            </a:r>
            <a:r>
              <a:rPr lang="cs-CZ" sz="8000" dirty="0"/>
              <a:t/>
            </a:r>
            <a:br>
              <a:rPr lang="cs-CZ" sz="8000" dirty="0"/>
            </a:b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2500306"/>
            <a:ext cx="6410348" cy="2143140"/>
          </a:xfrm>
        </p:spPr>
        <p:txBody>
          <a:bodyPr>
            <a:noAutofit/>
          </a:bodyPr>
          <a:lstStyle/>
          <a:p>
            <a:pPr lvl="0"/>
            <a:r>
              <a:rPr lang="cs-CZ" sz="8000" b="1" dirty="0" smtClean="0">
                <a:solidFill>
                  <a:schemeClr val="accent2">
                    <a:lumMod val="50000"/>
                  </a:schemeClr>
                </a:solidFill>
              </a:rPr>
              <a:t>LOVCI</a:t>
            </a:r>
          </a:p>
          <a:p>
            <a:pPr lvl="0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2</a:t>
            </a:r>
          </a:p>
        </p:txBody>
      </p:sp>
    </p:spTree>
  </p:cSld>
  <p:clrMapOvr>
    <a:masterClrMapping/>
  </p:clrMapOvr>
  <p:transition>
    <p:dissolve/>
    <p:sndAc>
      <p:stSnd>
        <p:snd r:embed="rId3" name="bomb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0"/>
            <a:ext cx="8229600" cy="2541571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accent2">
                    <a:lumMod val="50000"/>
                  </a:schemeClr>
                </a:solidFill>
              </a:rPr>
              <a:t>PRAVĚK </a:t>
            </a:r>
            <a:r>
              <a:rPr lang="cs-CZ" sz="8000" dirty="0"/>
              <a:t/>
            </a:r>
            <a:br>
              <a:rPr lang="cs-CZ" sz="8000" dirty="0"/>
            </a:b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1428736"/>
            <a:ext cx="6410348" cy="2143140"/>
          </a:xfrm>
        </p:spPr>
        <p:txBody>
          <a:bodyPr>
            <a:noAutofit/>
          </a:bodyPr>
          <a:lstStyle/>
          <a:p>
            <a:pPr lvl="0" algn="l">
              <a:buFont typeface="Arial" pitchFamily="34" charset="0"/>
              <a:buChar char="•"/>
            </a:pPr>
            <a:r>
              <a:rPr lang="cs-CZ" sz="3600" b="1" dirty="0" smtClean="0">
                <a:solidFill>
                  <a:schemeClr val="tx1"/>
                </a:solidFill>
              </a:rPr>
              <a:t>NEJSTARŠÍ DĚJINY LIDSTVA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33" name="Picture 9" descr="Soubor: Kuba - Parque Baconao - prehistorický scen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57356" y="2357430"/>
            <a:ext cx="5424000" cy="40680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857356" y="6072206"/>
            <a:ext cx="54053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1</a:t>
            </a:r>
            <a:endParaRPr lang="cs-CZ" sz="1100" dirty="0"/>
          </a:p>
        </p:txBody>
      </p:sp>
    </p:spTree>
  </p:cSld>
  <p:clrMapOvr>
    <a:masterClrMapping/>
  </p:clrMapOvr>
  <p:transition>
    <p:dissolve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PRAVĚK - LOVCI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NÁSTROJE</a:t>
            </a:r>
          </a:p>
          <a:p>
            <a:pPr>
              <a:buNone/>
            </a:pPr>
            <a:r>
              <a:rPr lang="cs-CZ" dirty="0" smtClean="0"/>
              <a:t>ZBRANĚ</a:t>
            </a:r>
            <a:endParaRPr lang="cs-CZ" dirty="0"/>
          </a:p>
        </p:txBody>
      </p:sp>
      <p:pic>
        <p:nvPicPr>
          <p:cNvPr id="5" name="Picture 4" descr="http://upload.wikimedia.org/wikipedia/commons/2/20/ALM_08_Dolch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0298" y="1571612"/>
            <a:ext cx="3824097" cy="1044000"/>
          </a:xfrm>
          <a:prstGeom prst="rect">
            <a:avLst/>
          </a:prstGeom>
          <a:noFill/>
        </p:spPr>
      </p:pic>
      <p:pic>
        <p:nvPicPr>
          <p:cNvPr id="58374" name="Picture 6" descr="C:\Users\Petr\AppData\Local\Microsoft\Windows\Temporary Internet Files\Content.IE5\D9HVCLLB\MP900341713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43240" y="3000372"/>
            <a:ext cx="2208480" cy="30960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429124" y="5715016"/>
            <a:ext cx="54053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4</a:t>
            </a:r>
            <a:endParaRPr lang="cs-CZ" sz="1100" dirty="0"/>
          </a:p>
        </p:txBody>
      </p:sp>
      <p:pic>
        <p:nvPicPr>
          <p:cNvPr id="58375" name="Picture 7" descr="C:\Users\Petr\AppData\Local\Microsoft\Windows\Temporary Internet Files\Content.IE5\0ZVA10VV\MC90040999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00760" y="3643314"/>
            <a:ext cx="2912070" cy="1980000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0" y="6488668"/>
            <a:ext cx="2765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Zakroužkuj správné obrázky</a:t>
            </a:r>
            <a:endParaRPr lang="cs-CZ" dirty="0"/>
          </a:p>
        </p:txBody>
      </p:sp>
      <p:pic>
        <p:nvPicPr>
          <p:cNvPr id="15362" name="Picture 2" descr="File:Biface Venerque MHNT PRE 2009.0.198.1.fond.jpg"/>
          <p:cNvPicPr>
            <a:picLocks noChangeAspect="1" noChangeArrowheads="1"/>
          </p:cNvPicPr>
          <p:nvPr/>
        </p:nvPicPr>
        <p:blipFill>
          <a:blip r:embed="rId7"/>
          <a:srcRect l="8268" t="6761" r="51968" b="11832"/>
          <a:stretch>
            <a:fillRect/>
          </a:stretch>
        </p:blipFill>
        <p:spPr bwMode="auto">
          <a:xfrm>
            <a:off x="6858016" y="1428736"/>
            <a:ext cx="1409156" cy="201600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6572264" y="5429264"/>
            <a:ext cx="54053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5</a:t>
            </a:r>
            <a:endParaRPr lang="cs-CZ" sz="11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001024" y="3500438"/>
            <a:ext cx="74334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 3</a:t>
            </a:r>
            <a:endParaRPr lang="cs-CZ" sz="11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00298" y="2500306"/>
            <a:ext cx="54053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2</a:t>
            </a:r>
            <a:endParaRPr lang="cs-CZ" sz="1100" dirty="0"/>
          </a:p>
        </p:txBody>
      </p:sp>
    </p:spTree>
  </p:cSld>
  <p:clrMapOvr>
    <a:masterClrMapping/>
  </p:clrMapOvr>
  <p:transition>
    <p:dissolve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83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83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583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83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PRAVĚK - LOVCI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OBLEČENÍ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6488668"/>
            <a:ext cx="2765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Zakroužkuj správné obrázky</a:t>
            </a:r>
            <a:endParaRPr lang="cs-CZ" dirty="0"/>
          </a:p>
        </p:txBody>
      </p:sp>
      <p:pic>
        <p:nvPicPr>
          <p:cNvPr id="10" name="Picture 2" descr="Soubor: Homo sapiens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46" y="1571612"/>
            <a:ext cx="2376000" cy="3168000"/>
          </a:xfrm>
          <a:prstGeom prst="rect">
            <a:avLst/>
          </a:prstGeom>
          <a:noFill/>
        </p:spPr>
      </p:pic>
      <p:pic>
        <p:nvPicPr>
          <p:cNvPr id="59394" name="Picture 2" descr="C:\Users\Petr\AppData\Local\Microsoft\Windows\Temporary Internet Files\Content.IE5\700RZ1RK\MP90044218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00430" y="1571612"/>
            <a:ext cx="1770783" cy="2664000"/>
          </a:xfrm>
          <a:prstGeom prst="rect">
            <a:avLst/>
          </a:prstGeom>
          <a:noFill/>
        </p:spPr>
      </p:pic>
      <p:pic>
        <p:nvPicPr>
          <p:cNvPr id="14338" name="Picture 2" descr="C:\Users\Petr\AppData\Local\Microsoft\Windows\Temporary Internet Files\Content.IE5\0ZVA10VV\MP900178865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8596" y="2285992"/>
            <a:ext cx="2426208" cy="36576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28596" y="5572140"/>
            <a:ext cx="54053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6</a:t>
            </a:r>
            <a:endParaRPr lang="cs-CZ" sz="11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00430" y="3857628"/>
            <a:ext cx="54053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7</a:t>
            </a:r>
            <a:endParaRPr lang="cs-CZ" sz="11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86446" y="4357694"/>
            <a:ext cx="54053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8</a:t>
            </a:r>
            <a:endParaRPr lang="cs-CZ" sz="1100" dirty="0"/>
          </a:p>
        </p:txBody>
      </p:sp>
    </p:spTree>
  </p:cSld>
  <p:clrMapOvr>
    <a:masterClrMapping/>
  </p:clrMapOvr>
  <p:transition>
    <p:dissolve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PRAVĚK - LOVCI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JÍDLO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6488668"/>
            <a:ext cx="2765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Zakroužkuj správné obrázky</a:t>
            </a:r>
            <a:endParaRPr lang="cs-CZ" dirty="0"/>
          </a:p>
        </p:txBody>
      </p:sp>
      <p:pic>
        <p:nvPicPr>
          <p:cNvPr id="60418" name="Picture 2" descr="C:\Users\Petr\AppData\Local\Microsoft\Windows\Temporary Internet Files\Content.IE5\D9HVCLLB\MP90043411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8" y="2928934"/>
            <a:ext cx="2501480" cy="2880000"/>
          </a:xfrm>
          <a:prstGeom prst="rect">
            <a:avLst/>
          </a:prstGeom>
          <a:noFill/>
        </p:spPr>
      </p:pic>
      <p:pic>
        <p:nvPicPr>
          <p:cNvPr id="11" name="Picture 10" descr="C:\Users\Petr\AppData\Local\Microsoft\Windows\Temporary Internet Files\Content.IE5\0ZVA10VV\MP900428001[1].jpg"/>
          <p:cNvPicPr>
            <a:picLocks noChangeAspect="1" noChangeArrowheads="1"/>
          </p:cNvPicPr>
          <p:nvPr/>
        </p:nvPicPr>
        <p:blipFill>
          <a:blip r:embed="rId5"/>
          <a:srcRect l="21703" t="28911" r="14838" b="34561"/>
          <a:stretch>
            <a:fillRect/>
          </a:stretch>
        </p:blipFill>
        <p:spPr bwMode="auto">
          <a:xfrm>
            <a:off x="4429124" y="1571612"/>
            <a:ext cx="3770851" cy="144641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14348" y="5429264"/>
            <a:ext cx="54053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9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29520" y="2643182"/>
            <a:ext cx="61266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>Obr. 10</a:t>
            </a:r>
            <a:endParaRPr lang="cs-CZ" sz="1100" dirty="0">
              <a:solidFill>
                <a:schemeClr val="bg1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4786314" y="3643314"/>
            <a:ext cx="2753131" cy="2412000"/>
            <a:chOff x="4786314" y="3643314"/>
            <a:chExt cx="2753131" cy="2412000"/>
          </a:xfrm>
        </p:grpSpPr>
        <p:pic>
          <p:nvPicPr>
            <p:cNvPr id="9" name="Picture 2" descr="Soubor: Mamut lanudo.jpg"/>
            <p:cNvPicPr>
              <a:picLocks noChangeAspect="1" noChangeArrowheads="1"/>
            </p:cNvPicPr>
            <p:nvPr/>
          </p:nvPicPr>
          <p:blipFill>
            <a:blip r:embed="rId6"/>
            <a:srcRect l="27874" t="15748"/>
            <a:stretch>
              <a:fillRect/>
            </a:stretch>
          </p:blipFill>
          <p:spPr bwMode="auto">
            <a:xfrm>
              <a:off x="4786314" y="3643314"/>
              <a:ext cx="2753131" cy="2412000"/>
            </a:xfrm>
            <a:prstGeom prst="rect">
              <a:avLst/>
            </a:prstGeom>
            <a:noFill/>
          </p:spPr>
        </p:pic>
        <p:sp>
          <p:nvSpPr>
            <p:cNvPr id="12" name="TextovéPole 11"/>
            <p:cNvSpPr txBox="1"/>
            <p:nvPr/>
          </p:nvSpPr>
          <p:spPr>
            <a:xfrm>
              <a:off x="4786314" y="5643578"/>
              <a:ext cx="612668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00" dirty="0" smtClean="0"/>
                <a:t>Obr. 11</a:t>
              </a:r>
              <a:endParaRPr lang="cs-CZ" sz="1100" dirty="0"/>
            </a:p>
          </p:txBody>
        </p:sp>
      </p:grpSp>
    </p:spTree>
  </p:cSld>
  <p:clrMapOvr>
    <a:masterClrMapping/>
  </p:clrMapOvr>
  <p:transition>
    <p:dissolve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C:\Users\Petr\AppData\Local\Microsoft\Windows\Temporary Internet Files\Content.IE5\D9HVCLLB\MP90044827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29190" y="1214422"/>
            <a:ext cx="3466208" cy="2304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PRAVĚK - LOVCI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OBYDLÍ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6488668"/>
            <a:ext cx="2765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Zakroužkuj správné obrázky</a:t>
            </a:r>
            <a:endParaRPr lang="cs-CZ" dirty="0"/>
          </a:p>
        </p:txBody>
      </p:sp>
      <p:pic>
        <p:nvPicPr>
          <p:cNvPr id="61444" name="Picture 4" descr="C:\Users\Petr\AppData\Local\Microsoft\Windows\Temporary Internet Files\Content.IE5\IECZPRKG\MP900227581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2910" y="2786058"/>
            <a:ext cx="3657600" cy="242011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42910" y="4857760"/>
            <a:ext cx="61266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>Obr. 12</a:t>
            </a: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29190" y="3143248"/>
            <a:ext cx="61266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13</a:t>
            </a:r>
            <a:endParaRPr lang="cs-CZ" sz="11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5500694" y="3786190"/>
            <a:ext cx="1973241" cy="2628000"/>
            <a:chOff x="5500694" y="3786190"/>
            <a:chExt cx="1973241" cy="2628000"/>
          </a:xfrm>
        </p:grpSpPr>
        <p:pic>
          <p:nvPicPr>
            <p:cNvPr id="11" name="Picture 2" descr="http://upload.wikimedia.org/wikipedia/commons/thumb/3/3d/Altes_Eisinger_Loch_01.JPG/220px-Altes_Eisinger_Loch_01.JP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5500694" y="3786190"/>
              <a:ext cx="1973241" cy="2628000"/>
            </a:xfrm>
            <a:prstGeom prst="rect">
              <a:avLst/>
            </a:prstGeom>
            <a:noFill/>
          </p:spPr>
        </p:pic>
        <p:sp>
          <p:nvSpPr>
            <p:cNvPr id="12" name="TextovéPole 11"/>
            <p:cNvSpPr txBox="1"/>
            <p:nvPr/>
          </p:nvSpPr>
          <p:spPr>
            <a:xfrm>
              <a:off x="5500694" y="6000768"/>
              <a:ext cx="612668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00" dirty="0" smtClean="0"/>
                <a:t>Obr. 14</a:t>
              </a:r>
              <a:endParaRPr lang="cs-CZ" sz="1100" dirty="0"/>
            </a:p>
          </p:txBody>
        </p:sp>
      </p:grpSp>
    </p:spTree>
  </p:cSld>
  <p:clrMapOvr>
    <a:masterClrMapping/>
  </p:clrMapOvr>
  <p:transition>
    <p:dissolve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PRAVĚK - LOVCI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 ČEM VAŘILI?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6488668"/>
            <a:ext cx="2765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Zakroužkuj správné obrázky</a:t>
            </a:r>
            <a:endParaRPr lang="cs-CZ" dirty="0"/>
          </a:p>
        </p:txBody>
      </p:sp>
      <p:pic>
        <p:nvPicPr>
          <p:cNvPr id="11" name="Picture 2" descr="C:\Users\Petr\Documents\Fota\DSCN1898.jpg"/>
          <p:cNvPicPr>
            <a:picLocks noChangeAspect="1" noChangeArrowheads="1"/>
          </p:cNvPicPr>
          <p:nvPr/>
        </p:nvPicPr>
        <p:blipFill>
          <a:blip r:embed="rId4" cstate="print"/>
          <a:srcRect l="24337" r="16849" b="8328"/>
          <a:stretch>
            <a:fillRect/>
          </a:stretch>
        </p:blipFill>
        <p:spPr bwMode="auto">
          <a:xfrm>
            <a:off x="928662" y="2357430"/>
            <a:ext cx="2125261" cy="2484000"/>
          </a:xfrm>
          <a:prstGeom prst="rect">
            <a:avLst/>
          </a:prstGeom>
          <a:noFill/>
        </p:spPr>
      </p:pic>
      <p:pic>
        <p:nvPicPr>
          <p:cNvPr id="12" name="Picture 2" descr="C:\Users\Petr\Documents\Fota\DSCN1896.jpg"/>
          <p:cNvPicPr>
            <a:picLocks noChangeAspect="1" noChangeArrowheads="1"/>
          </p:cNvPicPr>
          <p:nvPr/>
        </p:nvPicPr>
        <p:blipFill>
          <a:blip r:embed="rId5" cstate="print"/>
          <a:srcRect b="15824"/>
          <a:stretch>
            <a:fillRect/>
          </a:stretch>
        </p:blipFill>
        <p:spPr bwMode="auto">
          <a:xfrm>
            <a:off x="4500562" y="4286256"/>
            <a:ext cx="2736616" cy="1727264"/>
          </a:xfrm>
          <a:prstGeom prst="rect">
            <a:avLst/>
          </a:prstGeom>
          <a:noFill/>
        </p:spPr>
      </p:pic>
      <p:pic>
        <p:nvPicPr>
          <p:cNvPr id="9" name="Picture 2" descr="Soubor:Fire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72000" y="1571612"/>
            <a:ext cx="2736000" cy="20520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928662" y="4429132"/>
            <a:ext cx="61266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16</a:t>
            </a:r>
            <a:endParaRPr lang="cs-CZ" sz="11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00562" y="5643578"/>
            <a:ext cx="61266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17</a:t>
            </a:r>
            <a:endParaRPr lang="cs-CZ" sz="11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3286124"/>
            <a:ext cx="64472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>Obr. 15 </a:t>
            </a:r>
            <a:endParaRPr lang="cs-CZ" sz="11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dissolve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Skupina 20"/>
          <p:cNvGrpSpPr/>
          <p:nvPr/>
        </p:nvGrpSpPr>
        <p:grpSpPr>
          <a:xfrm>
            <a:off x="3428992" y="4572008"/>
            <a:ext cx="1412568" cy="1287014"/>
            <a:chOff x="3357554" y="4572008"/>
            <a:chExt cx="1412568" cy="1287014"/>
          </a:xfrm>
        </p:grpSpPr>
        <p:sp>
          <p:nvSpPr>
            <p:cNvPr id="36" name="TextovéPole 35"/>
            <p:cNvSpPr txBox="1"/>
            <p:nvPr/>
          </p:nvSpPr>
          <p:spPr>
            <a:xfrm>
              <a:off x="3357554" y="5643578"/>
              <a:ext cx="492443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" dirty="0" smtClean="0"/>
                <a:t>Obr. 18</a:t>
              </a:r>
              <a:endParaRPr lang="cs-CZ" sz="800" dirty="0"/>
            </a:p>
          </p:txBody>
        </p:sp>
        <p:grpSp>
          <p:nvGrpSpPr>
            <p:cNvPr id="20" name="Skupina 19"/>
            <p:cNvGrpSpPr/>
            <p:nvPr/>
          </p:nvGrpSpPr>
          <p:grpSpPr>
            <a:xfrm>
              <a:off x="3428992" y="4572008"/>
              <a:ext cx="1341130" cy="906091"/>
              <a:chOff x="3428992" y="4572008"/>
              <a:chExt cx="1341130" cy="906091"/>
            </a:xfrm>
          </p:grpSpPr>
          <p:pic>
            <p:nvPicPr>
              <p:cNvPr id="22" name="Picture 2" descr="C:\Users\Petr\AppData\Local\Microsoft\Windows\Temporary Internet Files\Content.IE5\IECZPRKG\MC900436676[1].wmf"/>
              <p:cNvPicPr>
                <a:picLocks noChangeAspect="1" noChangeArrowheads="1"/>
              </p:cNvPicPr>
              <p:nvPr/>
            </p:nvPicPr>
            <p:blipFill>
              <a:blip r:embed="rId4"/>
              <a:srcRect t="30086"/>
              <a:stretch>
                <a:fillRect/>
              </a:stretch>
            </p:blipFill>
            <p:spPr bwMode="auto">
              <a:xfrm>
                <a:off x="3428992" y="4572008"/>
                <a:ext cx="1341130" cy="906091"/>
              </a:xfrm>
              <a:prstGeom prst="rect">
                <a:avLst/>
              </a:prstGeom>
              <a:noFill/>
            </p:spPr>
          </p:pic>
          <p:cxnSp>
            <p:nvCxnSpPr>
              <p:cNvPr id="19" name="Přímá spojovací šipka 18"/>
              <p:cNvCxnSpPr/>
              <p:nvPr/>
            </p:nvCxnSpPr>
            <p:spPr>
              <a:xfrm>
                <a:off x="3714744" y="4643446"/>
                <a:ext cx="428628" cy="357190"/>
              </a:xfrm>
              <a:prstGeom prst="straightConnector1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643446"/>
            <a:ext cx="8183880" cy="1714512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KŘÍŽOVKA</a:t>
            </a: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1. ZBRAŇ</a:t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 PRAVĚKÝ ČLOVĚK CHYTAL…</a:t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PRAČLOVĚK LOVIL…</a:t>
            </a: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PRAVĚKÝ ČLOVĚK BYL…</a:t>
            </a: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5. OBYDLÍ PRAČLOVĚKA</a:t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NA VÝROBU NÁSTROJŮ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>       </a:t>
            </a:r>
            <a:endParaRPr lang="cs-CZ" sz="1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1142978" y="571479"/>
          <a:ext cx="6715170" cy="38404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10470"/>
                <a:gridCol w="610470"/>
                <a:gridCol w="610470"/>
                <a:gridCol w="610470"/>
                <a:gridCol w="610470"/>
                <a:gridCol w="610470"/>
                <a:gridCol w="610470"/>
                <a:gridCol w="610470"/>
                <a:gridCol w="610470"/>
                <a:gridCol w="610470"/>
                <a:gridCol w="610470"/>
              </a:tblGrid>
              <a:tr h="633202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        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33202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33202"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33202"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33202"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33202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42910" y="71435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1214422"/>
            <a:ext cx="332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1857364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10" y="250030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10" y="314324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2910" y="3786190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25" name="Picture 10" descr="C:\Users\Petr\AppData\Local\Microsoft\Windows\Temporary Internet Files\Content.IE5\0ZVA10VV\MP900428001[1].jpg"/>
          <p:cNvPicPr>
            <a:picLocks noChangeAspect="1" noChangeArrowheads="1"/>
          </p:cNvPicPr>
          <p:nvPr/>
        </p:nvPicPr>
        <p:blipFill>
          <a:blip r:embed="rId5" cstate="print"/>
          <a:srcRect l="22589" t="28911" r="17717" b="36887"/>
          <a:stretch>
            <a:fillRect/>
          </a:stretch>
        </p:blipFill>
        <p:spPr bwMode="auto">
          <a:xfrm>
            <a:off x="5286380" y="4500570"/>
            <a:ext cx="1602988" cy="612000"/>
          </a:xfrm>
          <a:prstGeom prst="rect">
            <a:avLst/>
          </a:prstGeom>
          <a:noFill/>
        </p:spPr>
      </p:pic>
      <p:pic>
        <p:nvPicPr>
          <p:cNvPr id="1034" name="Picture 10" descr="C:\Users\Petr\AppData\Local\Microsoft\Windows\Temporary Internet Files\Content.IE5\IECZPRKG\MC90003701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86644" y="4500570"/>
            <a:ext cx="1135900" cy="936000"/>
          </a:xfrm>
          <a:prstGeom prst="rect">
            <a:avLst/>
          </a:prstGeom>
          <a:noFill/>
        </p:spPr>
      </p:pic>
      <p:pic>
        <p:nvPicPr>
          <p:cNvPr id="28" name="Picture 2" descr="Soubor: Homo sapiens.JPG"/>
          <p:cNvPicPr>
            <a:picLocks noChangeAspect="1" noChangeArrowheads="1"/>
          </p:cNvPicPr>
          <p:nvPr/>
        </p:nvPicPr>
        <p:blipFill>
          <a:blip r:embed="rId7"/>
          <a:srcRect l="20997" t="12598" r="16798" b="9449"/>
          <a:stretch>
            <a:fillRect/>
          </a:stretch>
        </p:blipFill>
        <p:spPr bwMode="auto">
          <a:xfrm>
            <a:off x="4572000" y="5382000"/>
            <a:ext cx="883348" cy="1476000"/>
          </a:xfrm>
          <a:prstGeom prst="rect">
            <a:avLst/>
          </a:prstGeom>
          <a:noFill/>
        </p:spPr>
      </p:pic>
      <p:pic>
        <p:nvPicPr>
          <p:cNvPr id="35" name="Picture 2" descr="http://upload.wikimedia.org/wikipedia/commons/thumb/3/3d/Altes_Eisinger_Loch_01.JPG/220px-Altes_Eisinger_Loch_01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000760" y="5214950"/>
            <a:ext cx="1054190" cy="1404000"/>
          </a:xfrm>
          <a:prstGeom prst="rect">
            <a:avLst/>
          </a:prstGeom>
          <a:noFill/>
        </p:spPr>
      </p:pic>
      <p:grpSp>
        <p:nvGrpSpPr>
          <p:cNvPr id="23" name="Skupina 22"/>
          <p:cNvGrpSpPr/>
          <p:nvPr/>
        </p:nvGrpSpPr>
        <p:grpSpPr>
          <a:xfrm>
            <a:off x="7143768" y="5357826"/>
            <a:ext cx="1515560" cy="1186876"/>
            <a:chOff x="7143768" y="5357826"/>
            <a:chExt cx="1515560" cy="1186876"/>
          </a:xfrm>
        </p:grpSpPr>
        <p:pic>
          <p:nvPicPr>
            <p:cNvPr id="34" name="Picture 2" descr="File:Biface Venerque MHNT PRE 2009.0.198.1.fond.jpg"/>
            <p:cNvPicPr>
              <a:picLocks noChangeAspect="1" noChangeArrowheads="1"/>
            </p:cNvPicPr>
            <p:nvPr/>
          </p:nvPicPr>
          <p:blipFill>
            <a:blip r:embed="rId9" cstate="print"/>
            <a:srcRect l="8268" t="6761" r="51968" b="11832"/>
            <a:stretch>
              <a:fillRect/>
            </a:stretch>
          </p:blipFill>
          <p:spPr bwMode="auto">
            <a:xfrm>
              <a:off x="7929586" y="5500702"/>
              <a:ext cx="729742" cy="1044000"/>
            </a:xfrm>
            <a:prstGeom prst="rect">
              <a:avLst/>
            </a:prstGeom>
            <a:noFill/>
          </p:spPr>
        </p:pic>
        <p:sp>
          <p:nvSpPr>
            <p:cNvPr id="37" name="TextovéPole 36"/>
            <p:cNvSpPr txBox="1"/>
            <p:nvPr/>
          </p:nvSpPr>
          <p:spPr>
            <a:xfrm>
              <a:off x="7143768" y="5357826"/>
              <a:ext cx="492443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" dirty="0" smtClean="0"/>
                <a:t>Obr. 19</a:t>
              </a:r>
              <a:endParaRPr lang="cs-CZ" sz="800" dirty="0"/>
            </a:p>
          </p:txBody>
        </p:sp>
      </p:grpSp>
    </p:spTree>
  </p:cSld>
  <p:clrMapOvr>
    <a:masterClrMapping/>
  </p:clrMapOvr>
  <p:transition>
    <p:dissolve/>
    <p:sndAc>
      <p:stSnd>
        <p:snd r:embed="rId3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643446"/>
            <a:ext cx="8183880" cy="1714512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KŘÍŽOVKA</a:t>
            </a: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1. ZBRAŇ</a:t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 PRAVĚKÝ ČLOVĚK CHYTAL…</a:t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PRAČLOVĚK LOVIL…</a:t>
            </a: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PRAVĚKÝ ČLOVĚK BYL…</a:t>
            </a: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5. OBYDLÍ PRAČLOVĚKA</a:t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NA VÝROBU NÁSTROJŮ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endParaRPr lang="cs-CZ" sz="1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1142978" y="571479"/>
          <a:ext cx="6715170" cy="38404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10470"/>
                <a:gridCol w="610470"/>
                <a:gridCol w="610470"/>
                <a:gridCol w="610470"/>
                <a:gridCol w="610470"/>
                <a:gridCol w="610470"/>
                <a:gridCol w="610470"/>
                <a:gridCol w="610470"/>
                <a:gridCol w="610470"/>
                <a:gridCol w="610470"/>
                <a:gridCol w="610470"/>
              </a:tblGrid>
              <a:tr h="633202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Š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Ě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        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33202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Y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B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Y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33202"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U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smtClean="0"/>
                        <a:t>Y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33202"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33202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Y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Ě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33202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42910" y="71435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1214422"/>
            <a:ext cx="332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1857364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10" y="250030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10" y="314324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2910" y="3786190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19" name="Picture 2" descr="C:\Users\Petr\AppData\Local\Microsoft\Windows\Temporary Internet Files\Content.IE5\IECZPRKG\MC900436676[1].wmf"/>
          <p:cNvPicPr>
            <a:picLocks noChangeAspect="1" noChangeArrowheads="1"/>
          </p:cNvPicPr>
          <p:nvPr/>
        </p:nvPicPr>
        <p:blipFill>
          <a:blip r:embed="rId5"/>
          <a:srcRect t="30086"/>
          <a:stretch>
            <a:fillRect/>
          </a:stretch>
        </p:blipFill>
        <p:spPr bwMode="auto">
          <a:xfrm>
            <a:off x="3428992" y="4572008"/>
            <a:ext cx="1341130" cy="906091"/>
          </a:xfrm>
          <a:prstGeom prst="rect">
            <a:avLst/>
          </a:prstGeom>
          <a:noFill/>
        </p:spPr>
      </p:pic>
      <p:pic>
        <p:nvPicPr>
          <p:cNvPr id="20" name="Picture 10" descr="C:\Users\Petr\AppData\Local\Microsoft\Windows\Temporary Internet Files\Content.IE5\0ZVA10VV\MP900428001[1].jpg"/>
          <p:cNvPicPr>
            <a:picLocks noChangeAspect="1" noChangeArrowheads="1"/>
          </p:cNvPicPr>
          <p:nvPr/>
        </p:nvPicPr>
        <p:blipFill>
          <a:blip r:embed="rId6" cstate="print"/>
          <a:srcRect l="22589" t="28911" r="17717" b="36887"/>
          <a:stretch>
            <a:fillRect/>
          </a:stretch>
        </p:blipFill>
        <p:spPr bwMode="auto">
          <a:xfrm>
            <a:off x="5286380" y="4500570"/>
            <a:ext cx="1602988" cy="612000"/>
          </a:xfrm>
          <a:prstGeom prst="rect">
            <a:avLst/>
          </a:prstGeom>
          <a:noFill/>
        </p:spPr>
      </p:pic>
      <p:pic>
        <p:nvPicPr>
          <p:cNvPr id="21" name="Picture 10" descr="C:\Users\Petr\AppData\Local\Microsoft\Windows\Temporary Internet Files\Content.IE5\IECZPRKG\MC90003701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286644" y="4500570"/>
            <a:ext cx="1135900" cy="936000"/>
          </a:xfrm>
          <a:prstGeom prst="rect">
            <a:avLst/>
          </a:prstGeom>
          <a:noFill/>
        </p:spPr>
      </p:pic>
      <p:pic>
        <p:nvPicPr>
          <p:cNvPr id="23" name="Picture 2" descr="Soubor: Homo sapiens.JPG"/>
          <p:cNvPicPr>
            <a:picLocks noChangeAspect="1" noChangeArrowheads="1"/>
          </p:cNvPicPr>
          <p:nvPr/>
        </p:nvPicPr>
        <p:blipFill>
          <a:blip r:embed="rId8"/>
          <a:srcRect l="20997" t="12598" r="16798" b="9449"/>
          <a:stretch>
            <a:fillRect/>
          </a:stretch>
        </p:blipFill>
        <p:spPr bwMode="auto">
          <a:xfrm>
            <a:off x="4572000" y="5382000"/>
            <a:ext cx="883348" cy="1476000"/>
          </a:xfrm>
          <a:prstGeom prst="rect">
            <a:avLst/>
          </a:prstGeom>
          <a:noFill/>
        </p:spPr>
      </p:pic>
      <p:pic>
        <p:nvPicPr>
          <p:cNvPr id="24" name="Picture 2" descr="File:Biface Venerque MHNT PRE 2009.0.198.1.fond.jpg"/>
          <p:cNvPicPr>
            <a:picLocks noChangeAspect="1" noChangeArrowheads="1"/>
          </p:cNvPicPr>
          <p:nvPr/>
        </p:nvPicPr>
        <p:blipFill>
          <a:blip r:embed="rId9" cstate="print"/>
          <a:srcRect l="8268" t="6761" r="51968" b="11832"/>
          <a:stretch>
            <a:fillRect/>
          </a:stretch>
        </p:blipFill>
        <p:spPr bwMode="auto">
          <a:xfrm>
            <a:off x="7929586" y="5500702"/>
            <a:ext cx="729742" cy="1044000"/>
          </a:xfrm>
          <a:prstGeom prst="rect">
            <a:avLst/>
          </a:prstGeom>
          <a:noFill/>
        </p:spPr>
      </p:pic>
      <p:pic>
        <p:nvPicPr>
          <p:cNvPr id="26" name="Picture 2" descr="http://upload.wikimedia.org/wikipedia/commons/thumb/3/3d/Altes_Eisinger_Loch_01.JPG/220px-Altes_Eisinger_Loch_01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000760" y="5214950"/>
            <a:ext cx="1054190" cy="1404000"/>
          </a:xfrm>
          <a:prstGeom prst="rect">
            <a:avLst/>
          </a:prstGeom>
          <a:noFill/>
        </p:spPr>
      </p:pic>
      <p:sp>
        <p:nvSpPr>
          <p:cNvPr id="27" name="TextovéPole 26"/>
          <p:cNvSpPr txBox="1"/>
          <p:nvPr/>
        </p:nvSpPr>
        <p:spPr>
          <a:xfrm>
            <a:off x="3428992" y="5357826"/>
            <a:ext cx="61266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18</a:t>
            </a:r>
            <a:endParaRPr lang="cs-CZ" sz="11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143768" y="5357826"/>
            <a:ext cx="61266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19</a:t>
            </a:r>
            <a:endParaRPr lang="cs-CZ" sz="11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7158" y="456247"/>
            <a:ext cx="8501122" cy="6401753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7000" b="1" dirty="0" smtClean="0">
                <a:solidFill>
                  <a:schemeClr val="accent2">
                    <a:lumMod val="75000"/>
                  </a:schemeClr>
                </a:solidFill>
              </a:rPr>
              <a:t>PRAVĚK</a:t>
            </a:r>
            <a:r>
              <a:rPr lang="cs-CZ" sz="100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pPr algn="ctr"/>
            <a:endParaRPr lang="cs-CZ" sz="12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algn="ctr"/>
            <a:endParaRPr lang="cs-CZ" sz="12000" b="1" dirty="0" smtClean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8" name="Picture 2" descr="Soubor: Mamut lanudo.jpg"/>
          <p:cNvPicPr>
            <a:picLocks noChangeAspect="1" noChangeArrowheads="1"/>
          </p:cNvPicPr>
          <p:nvPr/>
        </p:nvPicPr>
        <p:blipFill>
          <a:blip r:embed="rId11"/>
          <a:srcRect l="27874" t="15748"/>
          <a:stretch>
            <a:fillRect/>
          </a:stretch>
        </p:blipFill>
        <p:spPr bwMode="auto">
          <a:xfrm>
            <a:off x="357158" y="4214818"/>
            <a:ext cx="2753131" cy="2412000"/>
          </a:xfrm>
          <a:prstGeom prst="rect">
            <a:avLst/>
          </a:prstGeom>
          <a:noFill/>
        </p:spPr>
      </p:pic>
      <p:pic>
        <p:nvPicPr>
          <p:cNvPr id="22" name="Picture 2" descr="Soubor: Homo sapiens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072198" y="3690000"/>
            <a:ext cx="2376000" cy="316800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  <p:sndAc>
      <p:stSnd>
        <p:snd r:embed="rId3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2" presetClass="entr" presetSubtype="1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9" presetID="2" presetClass="entr" presetSubtype="1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7" grpId="0"/>
      <p:bldP spid="29" grpId="0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1200" dirty="0" smtClean="0">
                <a:cs typeface="Arial" charset="0"/>
              </a:rPr>
              <a:t>Obr. 1: </a:t>
            </a:r>
            <a:r>
              <a:rPr lang="cs-CZ" sz="1200" dirty="0" smtClean="0"/>
              <a:t>File:Cuba - </a:t>
            </a:r>
            <a:r>
              <a:rPr lang="cs-CZ" sz="1200" dirty="0" err="1" smtClean="0"/>
              <a:t>Parque</a:t>
            </a:r>
            <a:r>
              <a:rPr lang="cs-CZ" sz="1200" dirty="0" smtClean="0"/>
              <a:t> </a:t>
            </a:r>
            <a:r>
              <a:rPr lang="cs-CZ" sz="1200" dirty="0" err="1" smtClean="0"/>
              <a:t>Baconao</a:t>
            </a:r>
            <a:r>
              <a:rPr lang="cs-CZ" sz="1200" dirty="0" smtClean="0"/>
              <a:t> - </a:t>
            </a:r>
            <a:r>
              <a:rPr lang="cs-CZ" sz="1200" dirty="0" err="1" smtClean="0"/>
              <a:t>prehistoric</a:t>
            </a:r>
            <a:r>
              <a:rPr lang="cs-CZ" sz="1200" dirty="0" smtClean="0"/>
              <a:t> </a:t>
            </a:r>
            <a:r>
              <a:rPr lang="cs-CZ" sz="1200" dirty="0" err="1" smtClean="0"/>
              <a:t>scene</a:t>
            </a:r>
            <a:r>
              <a:rPr lang="cs-CZ" sz="1200" dirty="0" smtClean="0"/>
              <a:t>.  </a:t>
            </a:r>
            <a:r>
              <a:rPr lang="cs-CZ" sz="1200" dirty="0" err="1" smtClean="0"/>
              <a:t>jpg</a:t>
            </a:r>
            <a:r>
              <a:rPr lang="cs-CZ" sz="1200" dirty="0" smtClean="0"/>
              <a:t>. In: ESCLA. 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 [online]. Poslední aktualizace  2. 10. 2007 , 21:50 [cit. 2012-9-28]. </a:t>
            </a:r>
            <a:r>
              <a:rPr lang="cs-CZ" sz="1200" dirty="0" smtClean="0">
                <a:cs typeface="Arial" charset="0"/>
              </a:rPr>
              <a:t>Dostupný pod licencí </a:t>
            </a:r>
            <a:r>
              <a:rPr lang="cs-CZ" sz="1200" dirty="0" err="1" smtClean="0">
                <a:cs typeface="Arial" charset="0"/>
              </a:rPr>
              <a:t>Creative</a:t>
            </a:r>
            <a:r>
              <a:rPr lang="cs-CZ" sz="1200" dirty="0" smtClean="0">
                <a:cs typeface="Arial" charset="0"/>
              </a:rPr>
              <a:t> </a:t>
            </a:r>
            <a:r>
              <a:rPr lang="cs-CZ" sz="1200" dirty="0" err="1" smtClean="0">
                <a:cs typeface="Arial" charset="0"/>
              </a:rPr>
              <a:t>Commons</a:t>
            </a:r>
            <a:r>
              <a:rPr lang="cs-CZ" sz="1200" dirty="0" smtClean="0">
                <a:cs typeface="Arial" charset="0"/>
              </a:rPr>
              <a:t> na WWW: </a:t>
            </a:r>
            <a:r>
              <a:rPr lang="cs-CZ" sz="1200" dirty="0" smtClean="0">
                <a:cs typeface="Arial" charset="0"/>
                <a:hlinkClick r:id="rId3"/>
              </a:rPr>
              <a:t>http://commons.wikimedia.org/wiki/File:Cuba_-_Parque_Baconao_-_prehistoric_scene.jpg</a:t>
            </a:r>
            <a:r>
              <a:rPr lang="cs-CZ" sz="1200" dirty="0" smtClean="0">
                <a:cs typeface="Arial" charset="0"/>
              </a:rPr>
              <a:t>.</a:t>
            </a:r>
          </a:p>
          <a:p>
            <a:pPr>
              <a:buNone/>
            </a:pPr>
            <a:r>
              <a:rPr lang="cs-CZ" sz="1200" dirty="0" smtClean="0">
                <a:cs typeface="Arial" charset="0"/>
              </a:rPr>
              <a:t>Obr. 2: </a:t>
            </a:r>
            <a:r>
              <a:rPr lang="cs-CZ" sz="1200" dirty="0" smtClean="0"/>
              <a:t>Soubor:ALM 08 </a:t>
            </a:r>
            <a:r>
              <a:rPr lang="cs-CZ" sz="1200" dirty="0" err="1" smtClean="0"/>
              <a:t>Dolch.jpg</a:t>
            </a:r>
            <a:r>
              <a:rPr lang="cs-CZ" sz="1200" dirty="0" smtClean="0"/>
              <a:t>. In: OPODELDOK. 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2001-, poslední aktualizace  13. 5. 2006, 17:23 [cit. 2012-9-28]. </a:t>
            </a:r>
            <a:r>
              <a:rPr lang="cs-CZ" sz="1200" dirty="0" smtClean="0">
                <a:cs typeface="Arial" charset="0"/>
              </a:rPr>
              <a:t> Dostupný pod licencí </a:t>
            </a:r>
            <a:r>
              <a:rPr lang="cs-CZ" sz="1200" dirty="0" err="1" smtClean="0">
                <a:cs typeface="Arial" charset="0"/>
              </a:rPr>
              <a:t>Creative</a:t>
            </a:r>
            <a:r>
              <a:rPr lang="cs-CZ" sz="1200" dirty="0" smtClean="0">
                <a:cs typeface="Arial" charset="0"/>
              </a:rPr>
              <a:t> </a:t>
            </a:r>
            <a:r>
              <a:rPr lang="cs-CZ" sz="1200" dirty="0" err="1" smtClean="0">
                <a:cs typeface="Arial" charset="0"/>
              </a:rPr>
              <a:t>Commons</a:t>
            </a:r>
            <a:r>
              <a:rPr lang="cs-CZ" sz="1200" dirty="0" smtClean="0">
                <a:cs typeface="Arial" charset="0"/>
              </a:rPr>
              <a:t> na WWW: </a:t>
            </a:r>
            <a:r>
              <a:rPr lang="cs-CZ" sz="1200" dirty="0" smtClean="0">
                <a:hlinkClick r:id="rId4"/>
              </a:rPr>
              <a:t>http://cs.wikipedia.org/wiki/Soubor:ALM_08_Dolch.jpg</a:t>
            </a:r>
            <a:r>
              <a:rPr lang="cs-CZ" sz="1200" dirty="0" smtClean="0">
                <a:cs typeface="Arial" charset="0"/>
              </a:rPr>
              <a:t>.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  3: File:Biface </a:t>
            </a:r>
            <a:r>
              <a:rPr lang="cs-CZ" sz="1200" dirty="0" err="1" smtClean="0"/>
              <a:t>Venerque</a:t>
            </a:r>
            <a:r>
              <a:rPr lang="cs-CZ" sz="1200" dirty="0" smtClean="0"/>
              <a:t> MHNT PRE 2009.0.198.1.fond.jpg. In: DESCOUENS, </a:t>
            </a:r>
            <a:r>
              <a:rPr lang="cs-CZ" sz="1200" dirty="0" err="1" smtClean="0"/>
              <a:t>Didier</a:t>
            </a:r>
            <a:r>
              <a:rPr lang="cs-CZ" sz="1200" dirty="0" smtClean="0"/>
              <a:t>. 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 [online]. Poslední aktualizace  25. 12. 2010, 18:24 [cit. 2012-9-28]. </a:t>
            </a:r>
            <a:r>
              <a:rPr lang="cs-CZ" sz="1200" dirty="0" smtClean="0">
                <a:cs typeface="Arial" charset="0"/>
              </a:rPr>
              <a:t>Dostupný pod licencí </a:t>
            </a:r>
            <a:r>
              <a:rPr lang="cs-CZ" sz="1200" dirty="0" err="1" smtClean="0">
                <a:cs typeface="Arial" charset="0"/>
              </a:rPr>
              <a:t>Creative</a:t>
            </a:r>
            <a:r>
              <a:rPr lang="cs-CZ" sz="1200" dirty="0" smtClean="0">
                <a:cs typeface="Arial" charset="0"/>
              </a:rPr>
              <a:t> </a:t>
            </a:r>
            <a:r>
              <a:rPr lang="cs-CZ" sz="1200" dirty="0" err="1" smtClean="0">
                <a:cs typeface="Arial" charset="0"/>
              </a:rPr>
              <a:t>Commons</a:t>
            </a:r>
            <a:r>
              <a:rPr lang="cs-CZ" sz="1200" dirty="0" smtClean="0">
                <a:cs typeface="Arial" charset="0"/>
              </a:rPr>
              <a:t> na WWW:</a:t>
            </a:r>
            <a:r>
              <a:rPr lang="cs-CZ" sz="1200" dirty="0" smtClean="0">
                <a:hlinkClick r:id="rId5"/>
              </a:rPr>
              <a:t> http://commons.wikimedia.org/wiki/File:Biface_Venerque_MHNT_PRE_2009.0.198.1.fond.jpg?uselang=cs</a:t>
            </a:r>
            <a:endParaRPr lang="cs-CZ" sz="1200" dirty="0" smtClean="0">
              <a:cs typeface="Arial" charset="0"/>
            </a:endParaRPr>
          </a:p>
          <a:p>
            <a:pPr>
              <a:buNone/>
            </a:pPr>
            <a:r>
              <a:rPr lang="cs-CZ" sz="1200" dirty="0" smtClean="0">
                <a:cs typeface="Arial" charset="0"/>
              </a:rPr>
              <a:t>Obr. 8: </a:t>
            </a:r>
            <a:r>
              <a:rPr lang="cs-CZ" sz="1200" dirty="0" smtClean="0"/>
              <a:t>File:Homo sapiens.JPG. In: PAGNIER, </a:t>
            </a:r>
            <a:r>
              <a:rPr lang="cs-CZ" sz="1200" dirty="0" err="1" smtClean="0"/>
              <a:t>Véronique</a:t>
            </a:r>
            <a:r>
              <a:rPr lang="cs-CZ" sz="1200" dirty="0" smtClean="0"/>
              <a:t>. 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 [online]. Poslední aktualizace  8. 2. 2011, 21:19 [cit. 2012-9-28]. </a:t>
            </a:r>
            <a:r>
              <a:rPr lang="cs-CZ" sz="1200" dirty="0" smtClean="0">
                <a:cs typeface="Arial" charset="0"/>
              </a:rPr>
              <a:t> Dostupný pod licencí </a:t>
            </a:r>
            <a:r>
              <a:rPr lang="cs-CZ" sz="1200" dirty="0" err="1" smtClean="0">
                <a:cs typeface="Arial" charset="0"/>
              </a:rPr>
              <a:t>Creative</a:t>
            </a:r>
            <a:r>
              <a:rPr lang="cs-CZ" sz="1200" dirty="0" smtClean="0">
                <a:cs typeface="Arial" charset="0"/>
              </a:rPr>
              <a:t> </a:t>
            </a:r>
            <a:r>
              <a:rPr lang="cs-CZ" sz="1200" dirty="0" err="1" smtClean="0">
                <a:cs typeface="Arial" charset="0"/>
              </a:rPr>
              <a:t>Commons</a:t>
            </a:r>
            <a:r>
              <a:rPr lang="cs-CZ" sz="1200" dirty="0" smtClean="0">
                <a:cs typeface="Arial" charset="0"/>
              </a:rPr>
              <a:t> na WWW: </a:t>
            </a:r>
            <a:r>
              <a:rPr lang="cs-CZ" sz="1200" dirty="0" smtClean="0">
                <a:cs typeface="Arial" charset="0"/>
                <a:hlinkClick r:id="rId6"/>
              </a:rPr>
              <a:t>http://commons.wikimedia.org/wiki/File:Homo_sapiens.JPG</a:t>
            </a:r>
            <a:r>
              <a:rPr lang="cs-CZ" sz="1200" dirty="0" smtClean="0">
                <a:cs typeface="Arial" charset="0"/>
              </a:rPr>
              <a:t>.</a:t>
            </a:r>
          </a:p>
          <a:p>
            <a:pPr>
              <a:buNone/>
            </a:pPr>
            <a:r>
              <a:rPr lang="cs-CZ" sz="1200" dirty="0" smtClean="0">
                <a:cs typeface="Arial" charset="0"/>
              </a:rPr>
              <a:t>Obr. 14:</a:t>
            </a:r>
            <a:r>
              <a:rPr lang="cs-CZ" sz="1200" dirty="0" smtClean="0"/>
              <a:t> </a:t>
            </a:r>
            <a:r>
              <a:rPr lang="de-DE" sz="1200" dirty="0" err="1" smtClean="0"/>
              <a:t>Soubor:Altes</a:t>
            </a:r>
            <a:r>
              <a:rPr lang="de-DE" sz="1200" dirty="0" smtClean="0"/>
              <a:t> Eisinger Loch 01.JPG. In: SCHOLZ , Hans-Peter. </a:t>
            </a:r>
            <a:r>
              <a:rPr lang="cs-CZ" sz="1200" dirty="0" smtClean="0">
                <a:cs typeface="Arial" charset="0"/>
              </a:rPr>
              <a:t>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2001-, poslední aktualizace  </a:t>
            </a:r>
            <a:r>
              <a:rPr lang="it-IT" sz="1200" dirty="0" smtClean="0"/>
              <a:t>28. 4. 2005, 16:58 [cit. 2012-9-</a:t>
            </a:r>
            <a:r>
              <a:rPr lang="cs-CZ" sz="1200" dirty="0" smtClean="0"/>
              <a:t>2</a:t>
            </a:r>
            <a:r>
              <a:rPr lang="it-IT" sz="1200" dirty="0" smtClean="0"/>
              <a:t>8]. </a:t>
            </a:r>
            <a:r>
              <a:rPr lang="cs-CZ" sz="1200" dirty="0" smtClean="0"/>
              <a:t> </a:t>
            </a:r>
            <a:r>
              <a:rPr lang="cs-CZ" sz="1200" dirty="0" smtClean="0">
                <a:cs typeface="Arial" charset="0"/>
              </a:rPr>
              <a:t>Dostupný pod licencí </a:t>
            </a:r>
            <a:r>
              <a:rPr lang="cs-CZ" sz="1200" dirty="0" err="1" smtClean="0">
                <a:cs typeface="Arial" charset="0"/>
              </a:rPr>
              <a:t>Creative</a:t>
            </a:r>
            <a:r>
              <a:rPr lang="cs-CZ" sz="1200" dirty="0" smtClean="0">
                <a:cs typeface="Arial" charset="0"/>
              </a:rPr>
              <a:t> </a:t>
            </a:r>
            <a:r>
              <a:rPr lang="cs-CZ" sz="1200" dirty="0" err="1" smtClean="0">
                <a:cs typeface="Arial" charset="0"/>
              </a:rPr>
              <a:t>Commons</a:t>
            </a:r>
            <a:r>
              <a:rPr lang="cs-CZ" sz="1200" dirty="0" smtClean="0">
                <a:cs typeface="Arial" charset="0"/>
              </a:rPr>
              <a:t> na WWW: </a:t>
            </a:r>
            <a:r>
              <a:rPr lang="cs-CZ" sz="1200" dirty="0" smtClean="0">
                <a:hlinkClick r:id="rId7"/>
              </a:rPr>
              <a:t>http://cs.wikipedia.org/wiki/Soubor:Altes_Eisinger_Loch_01.JPG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 15: </a:t>
            </a:r>
            <a:r>
              <a:rPr lang="en-US" sz="1200" dirty="0" err="1" smtClean="0"/>
              <a:t>Soubor:Fire.jpg</a:t>
            </a:r>
            <a:r>
              <a:rPr lang="en-US" sz="1200" dirty="0" smtClean="0"/>
              <a:t>. In: </a:t>
            </a:r>
            <a:r>
              <a:rPr lang="en-US" sz="1200" i="1" dirty="0" smtClean="0"/>
              <a:t>Wikipedia: the free encyclopedia</a:t>
            </a:r>
            <a:r>
              <a:rPr lang="en-US" sz="1200" dirty="0" smtClean="0"/>
              <a:t> [online]. San Francisco (CA): Wikimedia Foundation, 2001-, </a:t>
            </a:r>
            <a:r>
              <a:rPr lang="cs-CZ" sz="1200" dirty="0" smtClean="0"/>
              <a:t>poslední aktualizace  </a:t>
            </a:r>
            <a:r>
              <a:rPr lang="en-US" sz="1200" dirty="0" smtClean="0"/>
              <a:t>19. 4. 2008, 02:19 [cit. 2012-9-</a:t>
            </a:r>
            <a:r>
              <a:rPr lang="cs-CZ" sz="1200" dirty="0" smtClean="0"/>
              <a:t>2</a:t>
            </a:r>
            <a:r>
              <a:rPr lang="en-US" sz="1200" dirty="0" smtClean="0"/>
              <a:t>8]. </a:t>
            </a:r>
            <a:r>
              <a:rPr lang="cs-CZ" sz="1200" dirty="0" smtClean="0">
                <a:cs typeface="Arial" charset="0"/>
              </a:rPr>
              <a:t> Dostupný jako volné dílo na WWW:</a:t>
            </a:r>
            <a:r>
              <a:rPr lang="cs-CZ" sz="1200" dirty="0" smtClean="0">
                <a:hlinkClick r:id="rId8"/>
              </a:rPr>
              <a:t> http://cs.wikipedia.org/wiki/Soubor:Fire.jpg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cs typeface="Arial" charset="0"/>
              </a:rPr>
              <a:t>Obr. 4, 5, 6, 7, 9, 10, 11, 12, 13, 18, 19:</a:t>
            </a:r>
            <a:r>
              <a:rPr lang="en-US" sz="1200" dirty="0" smtClean="0"/>
              <a:t>[</a:t>
            </a:r>
            <a:r>
              <a:rPr lang="cs-CZ" sz="1200" dirty="0" smtClean="0">
                <a:cs typeface="Arial" charset="0"/>
              </a:rPr>
              <a:t>cit. 2012-9-28] </a:t>
            </a:r>
            <a:r>
              <a:rPr lang="cs-CZ" sz="1200" dirty="0" smtClean="0">
                <a:hlinkClick r:id="rId9"/>
              </a:rPr>
              <a:t>www.</a:t>
            </a:r>
            <a:r>
              <a:rPr lang="cs-CZ" sz="1200" dirty="0" err="1" smtClean="0">
                <a:hlinkClick r:id="rId9"/>
              </a:rPr>
              <a:t>microsoft.office.com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Obr. </a:t>
            </a:r>
            <a:r>
              <a:rPr lang="cs-CZ" sz="1200" dirty="0" smtClean="0">
                <a:cs typeface="Arial" charset="0"/>
              </a:rPr>
              <a:t>16, 17</a:t>
            </a:r>
            <a:r>
              <a:rPr lang="cs-CZ" sz="1200" dirty="0" smtClean="0">
                <a:solidFill>
                  <a:srgbClr val="FF0000"/>
                </a:solidFill>
                <a:cs typeface="Arial" charset="0"/>
              </a:rPr>
              <a:t> </a:t>
            </a:r>
            <a:r>
              <a:rPr lang="cs-CZ" sz="1200" dirty="0" smtClean="0"/>
              <a:t>: autor</a:t>
            </a:r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>
              <a:cs typeface="Arial" charset="0"/>
            </a:endParaRP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u="sng" dirty="0" smtClean="0"/>
          </a:p>
          <a:p>
            <a:pPr>
              <a:buNone/>
            </a:pPr>
            <a:endParaRPr lang="cs-CZ" sz="1400" dirty="0" smtClean="0">
              <a:hlinkClick r:id="rId10"/>
            </a:endParaRP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u="sng" dirty="0" smtClean="0"/>
          </a:p>
          <a:p>
            <a:pPr>
              <a:buNone/>
            </a:pPr>
            <a:endParaRPr lang="cs-CZ" sz="1400" u="sng" dirty="0" smtClean="0"/>
          </a:p>
          <a:p>
            <a:pPr>
              <a:buNone/>
            </a:pPr>
            <a:endParaRPr lang="cs-CZ" sz="1400" u="sng" dirty="0" smtClean="0"/>
          </a:p>
          <a:p>
            <a:pPr>
              <a:buNone/>
            </a:pPr>
            <a:endParaRPr lang="cs-CZ" sz="1400" dirty="0" smtClean="0">
              <a:cs typeface="Arial" charset="0"/>
            </a:endParaRPr>
          </a:p>
          <a:p>
            <a:pPr>
              <a:buNone/>
            </a:pPr>
            <a:endParaRPr lang="cs-CZ" sz="1400" dirty="0" smtClean="0">
              <a:cs typeface="Arial" charset="0"/>
            </a:endParaRPr>
          </a:p>
          <a:p>
            <a:pPr>
              <a:buNone/>
            </a:pPr>
            <a:endParaRPr lang="cs-CZ" sz="1400" dirty="0" smtClean="0">
              <a:cs typeface="Arial" charset="0"/>
            </a:endParaRPr>
          </a:p>
          <a:p>
            <a:pPr>
              <a:buNone/>
            </a:pPr>
            <a:r>
              <a:rPr lang="cs-CZ" sz="1400" dirty="0" smtClean="0">
                <a:cs typeface="Arial" charset="0"/>
              </a:rPr>
              <a:t>15</a:t>
            </a:r>
            <a:r>
              <a:rPr lang="cs-CZ" sz="1400" u="sng" dirty="0" smtClean="0">
                <a:hlinkClick r:id="rId11" tooltip="cs: User: Dezidor"/>
              </a:rPr>
              <a:t>Dezidor</a:t>
            </a:r>
            <a:r>
              <a:rPr lang="cs-CZ" sz="1400" u="sng" dirty="0" smtClean="0"/>
              <a:t> </a:t>
            </a:r>
            <a:r>
              <a:rPr lang="cs-CZ" sz="1400" u="sng" dirty="0" smtClean="0">
                <a:hlinkClick r:id="rId12"/>
              </a:rPr>
              <a:t>http://upload.wikimedia.org/wikipedia/commons/thumb/d/dc/Ohe%C5%88_%282%29.jpg/800px-Ohe%C5%88_%282%29.jpg</a:t>
            </a:r>
            <a:endParaRPr lang="cs-CZ" sz="1400" u="sng" dirty="0" smtClean="0"/>
          </a:p>
          <a:p>
            <a:pPr>
              <a:buNone/>
            </a:pPr>
            <a:r>
              <a:rPr lang="cs-CZ" sz="1400" u="sng" dirty="0" smtClean="0"/>
              <a:t>16</a:t>
            </a:r>
          </a:p>
          <a:p>
            <a:pPr>
              <a:buNone/>
            </a:pPr>
            <a:r>
              <a:rPr lang="cs-CZ" sz="1400" dirty="0" smtClean="0">
                <a:cs typeface="Arial" charset="0"/>
                <a:hlinkClick r:id="rId13"/>
              </a:rPr>
              <a:t>http://upload.wikimedia.org/wikipedia/commons/thumb/d/d9/Opossum_fur.jpg/800px-Opossum_fur.jpg</a:t>
            </a:r>
            <a:endParaRPr lang="cs-CZ" sz="1400" dirty="0" smtClean="0">
              <a:cs typeface="Arial" charset="0"/>
            </a:endParaRPr>
          </a:p>
          <a:p>
            <a:pPr>
              <a:buNone/>
            </a:pPr>
            <a:r>
              <a:rPr lang="cs-CZ" sz="1400" dirty="0" smtClean="0">
                <a:cs typeface="Arial" charset="0"/>
              </a:rPr>
              <a:t>17, 18. 19 </a:t>
            </a:r>
            <a:r>
              <a:rPr lang="cs-CZ" sz="1400" dirty="0" err="1" smtClean="0">
                <a:solidFill>
                  <a:srgbClr val="FF0000"/>
                </a:solidFill>
                <a:cs typeface="Arial" charset="0"/>
              </a:rPr>
              <a:t>powerpoint</a:t>
            </a:r>
            <a:endParaRPr lang="cs-CZ" sz="1400" dirty="0" smtClean="0">
              <a:cs typeface="Arial" charset="0"/>
            </a:endParaRPr>
          </a:p>
          <a:p>
            <a:pPr>
              <a:buNone/>
            </a:pPr>
            <a:endParaRPr lang="cs-CZ" sz="1400" dirty="0" smtClean="0">
              <a:cs typeface="Arial" charset="0"/>
            </a:endParaRPr>
          </a:p>
          <a:p>
            <a:pPr>
              <a:buNone/>
            </a:pP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xmlns="" val="215874780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1065</TotalTime>
  <Words>270</Words>
  <Application>Microsoft Office PowerPoint</Application>
  <PresentationFormat>Předvádění na obrazovce (4:3)</PresentationFormat>
  <Paragraphs>135</Paragraphs>
  <Slides>12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 PRAVĚK </vt:lpstr>
      <vt:lpstr>PRAVĚK  </vt:lpstr>
      <vt:lpstr>PRAVĚK - LOVCI</vt:lpstr>
      <vt:lpstr>PRAVĚK - LOVCI</vt:lpstr>
      <vt:lpstr>PRAVĚK - LOVCI</vt:lpstr>
      <vt:lpstr>PRAVĚK - LOVCI</vt:lpstr>
      <vt:lpstr>PRAVĚK - LOVCI</vt:lpstr>
      <vt:lpstr>KŘÍŽOVKA 1. ZBRAŇ 2. PRAVĚKÝ ČLOVĚK CHYTAL… 3. PRAČLOVĚK LOVIL… 4. PRAVĚKÝ ČLOVĚK BYL… 5. OBYDLÍ PRAČLOVĚKA 6. MATERIÁL NA VÝROBU NÁSTROJŮ        </vt:lpstr>
      <vt:lpstr>KŘÍŽOVKA 1. ZBRAŇ 2. PRAVĚKÝ ČLOVĚK CHYTAL… 3. PRAČLOVĚK LOVIL… 4. PRAVĚKÝ ČLOVĚK BYL… 5. OBYDLÍ PRAČLOVĚKA 6. MATERIÁL NA VÝROBU NÁSTROJŮ 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Pravěk </dc:title>
  <dc:creator>doma</dc:creator>
  <cp:lastModifiedBy>Petr</cp:lastModifiedBy>
  <cp:revision>197</cp:revision>
  <cp:lastPrinted>2011-12-12T12:26:01Z</cp:lastPrinted>
  <dcterms:created xsi:type="dcterms:W3CDTF">2011-10-29T17:44:16Z</dcterms:created>
  <dcterms:modified xsi:type="dcterms:W3CDTF">2012-12-08T15:26:44Z</dcterms:modified>
</cp:coreProperties>
</file>