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72" r:id="rId13"/>
    <p:sldId id="271" r:id="rId14"/>
    <p:sldId id="268" r:id="rId15"/>
    <p:sldId id="273" r:id="rId16"/>
    <p:sldId id="274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18441"/>
    <a:srgbClr val="A365D1"/>
    <a:srgbClr val="ECF4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110" d="100"/>
          <a:sy n="110" d="100"/>
        </p:scale>
        <p:origin x="654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1956" y="-78"/>
      </p:cViewPr>
      <p:guideLst>
        <p:guide orient="horz" pos="2880"/>
        <p:guide pos="2160"/>
      </p:guideLst>
    </p:cSldViewPr>
  </p:notesViewPr>
  <p:gridSpacing cx="1080136" cy="108013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AE150-0DB6-47D4-A3B4-3ACA323BC435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ACF5D4-BD6D-46E4-A688-BAADF757DD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714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593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29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846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422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037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21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156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503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191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685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9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31C7C-7945-4376-8432-EE309BBF8C8D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0B3C2-24E6-444B-AF8D-8FD71D0696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90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5.xml"/><Relationship Id="rId3" Type="http://schemas.openxmlformats.org/officeDocument/2006/relationships/slide" Target="slide12.xml"/><Relationship Id="rId7" Type="http://schemas.openxmlformats.org/officeDocument/2006/relationships/slide" Target="slide4.xml"/><Relationship Id="rId12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4.xml"/><Relationship Id="rId5" Type="http://schemas.openxmlformats.org/officeDocument/2006/relationships/slide" Target="slide7.xml"/><Relationship Id="rId10" Type="http://schemas.openxmlformats.org/officeDocument/2006/relationships/slide" Target="slide13.xml"/><Relationship Id="rId4" Type="http://schemas.openxmlformats.org/officeDocument/2006/relationships/slide" Target="slide11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Fyzikální hry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Autor:  Mgr. M. Vejražková</a:t>
            </a:r>
          </a:p>
          <a:p>
            <a:endParaRPr lang="cs-CZ" dirty="0" smtClean="0"/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VY_32_INOVACE_47_Pexeso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1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ovéPole 92">
            <a:hlinkClick r:id="rId2" action="ppaction://hlinksldjump"/>
          </p:cNvPr>
          <p:cNvSpPr txBox="1"/>
          <p:nvPr/>
        </p:nvSpPr>
        <p:spPr>
          <a:xfrm>
            <a:off x="5817227" y="126873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4" name="TextovéPole 93">
            <a:hlinkClick r:id="rId3" action="ppaction://hlinksldjump"/>
          </p:cNvPr>
          <p:cNvSpPr txBox="1"/>
          <p:nvPr/>
        </p:nvSpPr>
        <p:spPr>
          <a:xfrm>
            <a:off x="4454851" y="429307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5" name="TextovéPole 94">
            <a:hlinkClick r:id="rId4" action="ppaction://hlinksldjump"/>
          </p:cNvPr>
          <p:cNvSpPr txBox="1"/>
          <p:nvPr/>
        </p:nvSpPr>
        <p:spPr>
          <a:xfrm>
            <a:off x="5817227" y="429307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6" name="TextovéPole 95">
            <a:hlinkClick r:id="rId5" action="ppaction://hlinksldjump"/>
          </p:cNvPr>
          <p:cNvSpPr txBox="1"/>
          <p:nvPr/>
        </p:nvSpPr>
        <p:spPr>
          <a:xfrm>
            <a:off x="1862563" y="286983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8" name="TextovéPole 97">
            <a:hlinkClick r:id="rId6" action="ppaction://hlinksldjump"/>
          </p:cNvPr>
          <p:cNvSpPr txBox="1"/>
          <p:nvPr/>
        </p:nvSpPr>
        <p:spPr>
          <a:xfrm>
            <a:off x="3158707" y="281933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7" name="TextovéPole 96">
            <a:hlinkClick r:id="rId7" action="ppaction://hlinksldjump"/>
          </p:cNvPr>
          <p:cNvSpPr txBox="1"/>
          <p:nvPr/>
        </p:nvSpPr>
        <p:spPr>
          <a:xfrm>
            <a:off x="3131822" y="126873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9" name="TextovéPole 98">
            <a:hlinkClick r:id="rId8" action="ppaction://hlinksldjump"/>
          </p:cNvPr>
          <p:cNvSpPr txBox="1"/>
          <p:nvPr/>
        </p:nvSpPr>
        <p:spPr>
          <a:xfrm>
            <a:off x="4454851" y="286983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1" name="TextovéPole 100">
            <a:hlinkClick r:id="rId9" action="ppaction://hlinksldjump"/>
          </p:cNvPr>
          <p:cNvSpPr txBox="1"/>
          <p:nvPr/>
        </p:nvSpPr>
        <p:spPr>
          <a:xfrm>
            <a:off x="5817227" y="286983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2" name="TextovéPole 101">
            <a:hlinkClick r:id="rId10" action="ppaction://hlinksldjump"/>
          </p:cNvPr>
          <p:cNvSpPr txBox="1"/>
          <p:nvPr/>
        </p:nvSpPr>
        <p:spPr>
          <a:xfrm>
            <a:off x="3158707" y="429307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3" name="TextovéPole 102">
            <a:hlinkClick r:id="rId11" action="ppaction://hlinksldjump"/>
          </p:cNvPr>
          <p:cNvSpPr txBox="1"/>
          <p:nvPr/>
        </p:nvSpPr>
        <p:spPr>
          <a:xfrm>
            <a:off x="1891163" y="429307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2" name="TextovéPole 91">
            <a:hlinkClick r:id="rId12" action="ppaction://hlinksldjump"/>
          </p:cNvPr>
          <p:cNvSpPr txBox="1"/>
          <p:nvPr/>
        </p:nvSpPr>
        <p:spPr>
          <a:xfrm>
            <a:off x="1882779" y="126873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xe</a:t>
            </a:r>
            <a:endParaRPr lang="cs-CZ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0" name="TextovéPole 99">
            <a:hlinkClick r:id="rId13" action="ppaction://hlinksldjump"/>
          </p:cNvPr>
          <p:cNvSpPr txBox="1"/>
          <p:nvPr/>
        </p:nvSpPr>
        <p:spPr>
          <a:xfrm>
            <a:off x="4454851" y="126873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lačítko akce: Konec 2">
            <a:hlinkClick r:id="rId14" action="ppaction://hlinksldjump" highlightClick="1"/>
          </p:cNvPr>
          <p:cNvSpPr/>
          <p:nvPr/>
        </p:nvSpPr>
        <p:spPr>
          <a:xfrm>
            <a:off x="8222808" y="6035672"/>
            <a:ext cx="504000" cy="468000"/>
          </a:xfrm>
          <a:custGeom>
            <a:avLst/>
            <a:gdLst>
              <a:gd name="connsiteX0" fmla="*/ 0 w 1080136"/>
              <a:gd name="connsiteY0" fmla="*/ 0 h 1080136"/>
              <a:gd name="connsiteX1" fmla="*/ 1080136 w 1080136"/>
              <a:gd name="connsiteY1" fmla="*/ 0 h 1080136"/>
              <a:gd name="connsiteX2" fmla="*/ 1080136 w 1080136"/>
              <a:gd name="connsiteY2" fmla="*/ 1080136 h 1080136"/>
              <a:gd name="connsiteX3" fmla="*/ 0 w 1080136"/>
              <a:gd name="connsiteY3" fmla="*/ 1080136 h 1080136"/>
              <a:gd name="connsiteX4" fmla="*/ 0 w 1080136"/>
              <a:gd name="connsiteY4" fmla="*/ 0 h 1080136"/>
              <a:gd name="connsiteX5" fmla="*/ 742594 w 1080136"/>
              <a:gd name="connsiteY5" fmla="*/ 540068 h 1080136"/>
              <a:gd name="connsiteX6" fmla="*/ 135017 w 1080136"/>
              <a:gd name="connsiteY6" fmla="*/ 135017 h 1080136"/>
              <a:gd name="connsiteX7" fmla="*/ 135017 w 1080136"/>
              <a:gd name="connsiteY7" fmla="*/ 945119 h 1080136"/>
              <a:gd name="connsiteX8" fmla="*/ 742594 w 1080136"/>
              <a:gd name="connsiteY8" fmla="*/ 540068 h 1080136"/>
              <a:gd name="connsiteX9" fmla="*/ 843856 w 1080136"/>
              <a:gd name="connsiteY9" fmla="*/ 135017 h 1080136"/>
              <a:gd name="connsiteX10" fmla="*/ 945119 w 1080136"/>
              <a:gd name="connsiteY10" fmla="*/ 135017 h 1080136"/>
              <a:gd name="connsiteX11" fmla="*/ 945119 w 1080136"/>
              <a:gd name="connsiteY11" fmla="*/ 945119 h 1080136"/>
              <a:gd name="connsiteX12" fmla="*/ 843856 w 1080136"/>
              <a:gd name="connsiteY12" fmla="*/ 945119 h 1080136"/>
              <a:gd name="connsiteX13" fmla="*/ 843856 w 1080136"/>
              <a:gd name="connsiteY13" fmla="*/ 135017 h 1080136"/>
              <a:gd name="connsiteX0" fmla="*/ 742594 w 1080136"/>
              <a:gd name="connsiteY0" fmla="*/ 540068 h 1080136"/>
              <a:gd name="connsiteX1" fmla="*/ 135017 w 1080136"/>
              <a:gd name="connsiteY1" fmla="*/ 135017 h 1080136"/>
              <a:gd name="connsiteX2" fmla="*/ 135017 w 1080136"/>
              <a:gd name="connsiteY2" fmla="*/ 945119 h 1080136"/>
              <a:gd name="connsiteX3" fmla="*/ 742594 w 1080136"/>
              <a:gd name="connsiteY3" fmla="*/ 540068 h 1080136"/>
              <a:gd name="connsiteX4" fmla="*/ 843856 w 1080136"/>
              <a:gd name="connsiteY4" fmla="*/ 135017 h 1080136"/>
              <a:gd name="connsiteX5" fmla="*/ 945119 w 1080136"/>
              <a:gd name="connsiteY5" fmla="*/ 135017 h 1080136"/>
              <a:gd name="connsiteX6" fmla="*/ 945119 w 1080136"/>
              <a:gd name="connsiteY6" fmla="*/ 945119 h 1080136"/>
              <a:gd name="connsiteX7" fmla="*/ 843856 w 1080136"/>
              <a:gd name="connsiteY7" fmla="*/ 945119 h 1080136"/>
              <a:gd name="connsiteX8" fmla="*/ 843856 w 1080136"/>
              <a:gd name="connsiteY8" fmla="*/ 135017 h 1080136"/>
              <a:gd name="connsiteX0" fmla="*/ 742594 w 1080136"/>
              <a:gd name="connsiteY0" fmla="*/ 540068 h 1080136"/>
              <a:gd name="connsiteX1" fmla="*/ 135017 w 1080136"/>
              <a:gd name="connsiteY1" fmla="*/ 945119 h 1080136"/>
              <a:gd name="connsiteX2" fmla="*/ 135017 w 1080136"/>
              <a:gd name="connsiteY2" fmla="*/ 135017 h 1080136"/>
              <a:gd name="connsiteX3" fmla="*/ 742594 w 1080136"/>
              <a:gd name="connsiteY3" fmla="*/ 540068 h 1080136"/>
              <a:gd name="connsiteX4" fmla="*/ 843856 w 1080136"/>
              <a:gd name="connsiteY4" fmla="*/ 135017 h 1080136"/>
              <a:gd name="connsiteX5" fmla="*/ 945119 w 1080136"/>
              <a:gd name="connsiteY5" fmla="*/ 135017 h 1080136"/>
              <a:gd name="connsiteX6" fmla="*/ 945119 w 1080136"/>
              <a:gd name="connsiteY6" fmla="*/ 945119 h 1080136"/>
              <a:gd name="connsiteX7" fmla="*/ 843856 w 1080136"/>
              <a:gd name="connsiteY7" fmla="*/ 945119 h 1080136"/>
              <a:gd name="connsiteX8" fmla="*/ 843856 w 1080136"/>
              <a:gd name="connsiteY8" fmla="*/ 135017 h 1080136"/>
              <a:gd name="connsiteX0" fmla="*/ 0 w 1080136"/>
              <a:gd name="connsiteY0" fmla="*/ 0 h 1080136"/>
              <a:gd name="connsiteX1" fmla="*/ 1080136 w 1080136"/>
              <a:gd name="connsiteY1" fmla="*/ 0 h 1080136"/>
              <a:gd name="connsiteX2" fmla="*/ 1080136 w 1080136"/>
              <a:gd name="connsiteY2" fmla="*/ 1080136 h 1080136"/>
              <a:gd name="connsiteX3" fmla="*/ 0 w 1080136"/>
              <a:gd name="connsiteY3" fmla="*/ 1080136 h 1080136"/>
              <a:gd name="connsiteX4" fmla="*/ 0 w 1080136"/>
              <a:gd name="connsiteY4" fmla="*/ 0 h 1080136"/>
              <a:gd name="connsiteX0" fmla="*/ 0 w 1080136"/>
              <a:gd name="connsiteY0" fmla="*/ 0 h 1080136"/>
              <a:gd name="connsiteX1" fmla="*/ 1080136 w 1080136"/>
              <a:gd name="connsiteY1" fmla="*/ 0 h 1080136"/>
              <a:gd name="connsiteX2" fmla="*/ 1080136 w 1080136"/>
              <a:gd name="connsiteY2" fmla="*/ 1080136 h 1080136"/>
              <a:gd name="connsiteX3" fmla="*/ 0 w 1080136"/>
              <a:gd name="connsiteY3" fmla="*/ 1080136 h 1080136"/>
              <a:gd name="connsiteX4" fmla="*/ 0 w 1080136"/>
              <a:gd name="connsiteY4" fmla="*/ 0 h 1080136"/>
              <a:gd name="connsiteX5" fmla="*/ 742594 w 1080136"/>
              <a:gd name="connsiteY5" fmla="*/ 540068 h 1080136"/>
              <a:gd name="connsiteX6" fmla="*/ 135017 w 1080136"/>
              <a:gd name="connsiteY6" fmla="*/ 135017 h 1080136"/>
              <a:gd name="connsiteX7" fmla="*/ 135017 w 1080136"/>
              <a:gd name="connsiteY7" fmla="*/ 945119 h 1080136"/>
              <a:gd name="connsiteX8" fmla="*/ 742594 w 1080136"/>
              <a:gd name="connsiteY8" fmla="*/ 540068 h 1080136"/>
              <a:gd name="connsiteX9" fmla="*/ 843856 w 1080136"/>
              <a:gd name="connsiteY9" fmla="*/ 135017 h 1080136"/>
              <a:gd name="connsiteX10" fmla="*/ 945119 w 1080136"/>
              <a:gd name="connsiteY10" fmla="*/ 135017 h 1080136"/>
              <a:gd name="connsiteX11" fmla="*/ 945119 w 1080136"/>
              <a:gd name="connsiteY11" fmla="*/ 945119 h 1080136"/>
              <a:gd name="connsiteX12" fmla="*/ 843856 w 1080136"/>
              <a:gd name="connsiteY12" fmla="*/ 945119 h 1080136"/>
              <a:gd name="connsiteX13" fmla="*/ 843856 w 1080136"/>
              <a:gd name="connsiteY13" fmla="*/ 135017 h 1080136"/>
              <a:gd name="connsiteX0" fmla="*/ 742594 w 1080136"/>
              <a:gd name="connsiteY0" fmla="*/ 540068 h 1080136"/>
              <a:gd name="connsiteX1" fmla="*/ 135017 w 1080136"/>
              <a:gd name="connsiteY1" fmla="*/ 135017 h 1080136"/>
              <a:gd name="connsiteX2" fmla="*/ 135017 w 1080136"/>
              <a:gd name="connsiteY2" fmla="*/ 945119 h 1080136"/>
              <a:gd name="connsiteX3" fmla="*/ 742594 w 1080136"/>
              <a:gd name="connsiteY3" fmla="*/ 540068 h 1080136"/>
              <a:gd name="connsiteX4" fmla="*/ 843856 w 1080136"/>
              <a:gd name="connsiteY4" fmla="*/ 135017 h 1080136"/>
              <a:gd name="connsiteX5" fmla="*/ 945119 w 1080136"/>
              <a:gd name="connsiteY5" fmla="*/ 135017 h 1080136"/>
              <a:gd name="connsiteX6" fmla="*/ 945119 w 1080136"/>
              <a:gd name="connsiteY6" fmla="*/ 945119 h 1080136"/>
              <a:gd name="connsiteX7" fmla="*/ 843856 w 1080136"/>
              <a:gd name="connsiteY7" fmla="*/ 945119 h 1080136"/>
              <a:gd name="connsiteX8" fmla="*/ 843856 w 1080136"/>
              <a:gd name="connsiteY8" fmla="*/ 135017 h 1080136"/>
              <a:gd name="connsiteX0" fmla="*/ 742594 w 1080136"/>
              <a:gd name="connsiteY0" fmla="*/ 540068 h 1080136"/>
              <a:gd name="connsiteX1" fmla="*/ 135017 w 1080136"/>
              <a:gd name="connsiteY1" fmla="*/ 945119 h 1080136"/>
              <a:gd name="connsiteX2" fmla="*/ 135017 w 1080136"/>
              <a:gd name="connsiteY2" fmla="*/ 135017 h 1080136"/>
              <a:gd name="connsiteX3" fmla="*/ 742594 w 1080136"/>
              <a:gd name="connsiteY3" fmla="*/ 540068 h 1080136"/>
              <a:gd name="connsiteX4" fmla="*/ 843856 w 1080136"/>
              <a:gd name="connsiteY4" fmla="*/ 135017 h 1080136"/>
              <a:gd name="connsiteX5" fmla="*/ 945119 w 1080136"/>
              <a:gd name="connsiteY5" fmla="*/ 135017 h 1080136"/>
              <a:gd name="connsiteX6" fmla="*/ 945119 w 1080136"/>
              <a:gd name="connsiteY6" fmla="*/ 945119 h 1080136"/>
              <a:gd name="connsiteX7" fmla="*/ 843856 w 1080136"/>
              <a:gd name="connsiteY7" fmla="*/ 945119 h 1080136"/>
              <a:gd name="connsiteX8" fmla="*/ 843856 w 1080136"/>
              <a:gd name="connsiteY8" fmla="*/ 135017 h 1080136"/>
              <a:gd name="connsiteX0" fmla="*/ 0 w 1080136"/>
              <a:gd name="connsiteY0" fmla="*/ 0 h 1080136"/>
              <a:gd name="connsiteX1" fmla="*/ 1080136 w 1080136"/>
              <a:gd name="connsiteY1" fmla="*/ 0 h 1080136"/>
              <a:gd name="connsiteX2" fmla="*/ 784861 w 1080136"/>
              <a:gd name="connsiteY2" fmla="*/ 822961 h 1080136"/>
              <a:gd name="connsiteX3" fmla="*/ 0 w 1080136"/>
              <a:gd name="connsiteY3" fmla="*/ 1080136 h 1080136"/>
              <a:gd name="connsiteX4" fmla="*/ 0 w 1080136"/>
              <a:gd name="connsiteY4" fmla="*/ 0 h 1080136"/>
              <a:gd name="connsiteX0" fmla="*/ 0 w 1099186"/>
              <a:gd name="connsiteY0" fmla="*/ 0 h 1089661"/>
              <a:gd name="connsiteX1" fmla="*/ 1080136 w 1099186"/>
              <a:gd name="connsiteY1" fmla="*/ 0 h 1089661"/>
              <a:gd name="connsiteX2" fmla="*/ 1080136 w 1099186"/>
              <a:gd name="connsiteY2" fmla="*/ 1080136 h 1089661"/>
              <a:gd name="connsiteX3" fmla="*/ 0 w 1099186"/>
              <a:gd name="connsiteY3" fmla="*/ 1080136 h 1089661"/>
              <a:gd name="connsiteX4" fmla="*/ 0 w 1099186"/>
              <a:gd name="connsiteY4" fmla="*/ 0 h 1089661"/>
              <a:gd name="connsiteX5" fmla="*/ 742594 w 1099186"/>
              <a:gd name="connsiteY5" fmla="*/ 540068 h 1089661"/>
              <a:gd name="connsiteX6" fmla="*/ 135017 w 1099186"/>
              <a:gd name="connsiteY6" fmla="*/ 135017 h 1089661"/>
              <a:gd name="connsiteX7" fmla="*/ 135017 w 1099186"/>
              <a:gd name="connsiteY7" fmla="*/ 945119 h 1089661"/>
              <a:gd name="connsiteX8" fmla="*/ 742594 w 1099186"/>
              <a:gd name="connsiteY8" fmla="*/ 540068 h 1089661"/>
              <a:gd name="connsiteX9" fmla="*/ 843856 w 1099186"/>
              <a:gd name="connsiteY9" fmla="*/ 135017 h 1089661"/>
              <a:gd name="connsiteX10" fmla="*/ 945119 w 1099186"/>
              <a:gd name="connsiteY10" fmla="*/ 135017 h 1089661"/>
              <a:gd name="connsiteX11" fmla="*/ 945119 w 1099186"/>
              <a:gd name="connsiteY11" fmla="*/ 945119 h 1089661"/>
              <a:gd name="connsiteX12" fmla="*/ 843856 w 1099186"/>
              <a:gd name="connsiteY12" fmla="*/ 945119 h 1089661"/>
              <a:gd name="connsiteX13" fmla="*/ 843856 w 1099186"/>
              <a:gd name="connsiteY13" fmla="*/ 135017 h 1089661"/>
              <a:gd name="connsiteX0" fmla="*/ 742594 w 1099186"/>
              <a:gd name="connsiteY0" fmla="*/ 540068 h 1089661"/>
              <a:gd name="connsiteX1" fmla="*/ 135017 w 1099186"/>
              <a:gd name="connsiteY1" fmla="*/ 135017 h 1089661"/>
              <a:gd name="connsiteX2" fmla="*/ 135017 w 1099186"/>
              <a:gd name="connsiteY2" fmla="*/ 945119 h 1089661"/>
              <a:gd name="connsiteX3" fmla="*/ 742594 w 1099186"/>
              <a:gd name="connsiteY3" fmla="*/ 540068 h 1089661"/>
              <a:gd name="connsiteX4" fmla="*/ 843856 w 1099186"/>
              <a:gd name="connsiteY4" fmla="*/ 135017 h 1089661"/>
              <a:gd name="connsiteX5" fmla="*/ 945119 w 1099186"/>
              <a:gd name="connsiteY5" fmla="*/ 135017 h 1089661"/>
              <a:gd name="connsiteX6" fmla="*/ 945119 w 1099186"/>
              <a:gd name="connsiteY6" fmla="*/ 945119 h 1089661"/>
              <a:gd name="connsiteX7" fmla="*/ 843856 w 1099186"/>
              <a:gd name="connsiteY7" fmla="*/ 945119 h 1089661"/>
              <a:gd name="connsiteX8" fmla="*/ 843856 w 1099186"/>
              <a:gd name="connsiteY8" fmla="*/ 135017 h 1089661"/>
              <a:gd name="connsiteX0" fmla="*/ 742594 w 1099186"/>
              <a:gd name="connsiteY0" fmla="*/ 540068 h 1089661"/>
              <a:gd name="connsiteX1" fmla="*/ 135017 w 1099186"/>
              <a:gd name="connsiteY1" fmla="*/ 945119 h 1089661"/>
              <a:gd name="connsiteX2" fmla="*/ 135017 w 1099186"/>
              <a:gd name="connsiteY2" fmla="*/ 135017 h 1089661"/>
              <a:gd name="connsiteX3" fmla="*/ 742594 w 1099186"/>
              <a:gd name="connsiteY3" fmla="*/ 540068 h 1089661"/>
              <a:gd name="connsiteX4" fmla="*/ 843856 w 1099186"/>
              <a:gd name="connsiteY4" fmla="*/ 135017 h 1089661"/>
              <a:gd name="connsiteX5" fmla="*/ 945119 w 1099186"/>
              <a:gd name="connsiteY5" fmla="*/ 135017 h 1089661"/>
              <a:gd name="connsiteX6" fmla="*/ 945119 w 1099186"/>
              <a:gd name="connsiteY6" fmla="*/ 945119 h 1089661"/>
              <a:gd name="connsiteX7" fmla="*/ 843856 w 1099186"/>
              <a:gd name="connsiteY7" fmla="*/ 945119 h 1089661"/>
              <a:gd name="connsiteX8" fmla="*/ 843856 w 1099186"/>
              <a:gd name="connsiteY8" fmla="*/ 135017 h 1089661"/>
              <a:gd name="connsiteX0" fmla="*/ 0 w 1099186"/>
              <a:gd name="connsiteY0" fmla="*/ 0 h 1089661"/>
              <a:gd name="connsiteX1" fmla="*/ 1080136 w 1099186"/>
              <a:gd name="connsiteY1" fmla="*/ 0 h 1089661"/>
              <a:gd name="connsiteX2" fmla="*/ 1099186 w 1099186"/>
              <a:gd name="connsiteY2" fmla="*/ 1089661 h 1089661"/>
              <a:gd name="connsiteX3" fmla="*/ 0 w 1099186"/>
              <a:gd name="connsiteY3" fmla="*/ 1080136 h 1089661"/>
              <a:gd name="connsiteX4" fmla="*/ 0 w 1099186"/>
              <a:gd name="connsiteY4" fmla="*/ 0 h 1089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186" h="1089661" stroke="0" extrusionOk="0">
                <a:moveTo>
                  <a:pt x="0" y="0"/>
                </a:moveTo>
                <a:lnTo>
                  <a:pt x="1080136" y="0"/>
                </a:lnTo>
                <a:lnTo>
                  <a:pt x="1080136" y="1080136"/>
                </a:lnTo>
                <a:lnTo>
                  <a:pt x="0" y="1080136"/>
                </a:lnTo>
                <a:lnTo>
                  <a:pt x="0" y="0"/>
                </a:lnTo>
                <a:close/>
                <a:moveTo>
                  <a:pt x="742594" y="540068"/>
                </a:moveTo>
                <a:lnTo>
                  <a:pt x="135017" y="135017"/>
                </a:lnTo>
                <a:lnTo>
                  <a:pt x="135017" y="945119"/>
                </a:lnTo>
                <a:lnTo>
                  <a:pt x="742594" y="540068"/>
                </a:lnTo>
                <a:close/>
                <a:moveTo>
                  <a:pt x="843856" y="135017"/>
                </a:moveTo>
                <a:lnTo>
                  <a:pt x="945119" y="135017"/>
                </a:lnTo>
                <a:lnTo>
                  <a:pt x="945119" y="945119"/>
                </a:lnTo>
                <a:lnTo>
                  <a:pt x="843856" y="945119"/>
                </a:lnTo>
                <a:lnTo>
                  <a:pt x="843856" y="135017"/>
                </a:lnTo>
                <a:close/>
              </a:path>
              <a:path w="1099186" h="1089661" fill="darken" stroke="0" extrusionOk="0">
                <a:moveTo>
                  <a:pt x="742594" y="540068"/>
                </a:moveTo>
                <a:lnTo>
                  <a:pt x="135017" y="135017"/>
                </a:lnTo>
                <a:lnTo>
                  <a:pt x="135017" y="945119"/>
                </a:lnTo>
                <a:lnTo>
                  <a:pt x="742594" y="540068"/>
                </a:lnTo>
                <a:close/>
                <a:moveTo>
                  <a:pt x="843856" y="135017"/>
                </a:moveTo>
                <a:lnTo>
                  <a:pt x="945119" y="135017"/>
                </a:lnTo>
                <a:lnTo>
                  <a:pt x="945119" y="945119"/>
                </a:lnTo>
                <a:lnTo>
                  <a:pt x="843856" y="945119"/>
                </a:lnTo>
                <a:lnTo>
                  <a:pt x="843856" y="135017"/>
                </a:lnTo>
                <a:close/>
              </a:path>
              <a:path w="1099186" h="1089661" fill="none" extrusionOk="0">
                <a:moveTo>
                  <a:pt x="742594" y="540068"/>
                </a:moveTo>
                <a:lnTo>
                  <a:pt x="135017" y="945119"/>
                </a:lnTo>
                <a:lnTo>
                  <a:pt x="135017" y="135017"/>
                </a:lnTo>
                <a:lnTo>
                  <a:pt x="742594" y="540068"/>
                </a:lnTo>
                <a:close/>
                <a:moveTo>
                  <a:pt x="843856" y="135017"/>
                </a:moveTo>
                <a:lnTo>
                  <a:pt x="945119" y="135017"/>
                </a:lnTo>
                <a:lnTo>
                  <a:pt x="945119" y="945119"/>
                </a:lnTo>
                <a:lnTo>
                  <a:pt x="843856" y="945119"/>
                </a:lnTo>
                <a:lnTo>
                  <a:pt x="843856" y="135017"/>
                </a:lnTo>
                <a:close/>
              </a:path>
              <a:path w="1099186" h="1089661" fill="none">
                <a:moveTo>
                  <a:pt x="0" y="0"/>
                </a:moveTo>
                <a:lnTo>
                  <a:pt x="1080136" y="0"/>
                </a:lnTo>
                <a:lnTo>
                  <a:pt x="1099186" y="1089661"/>
                </a:lnTo>
                <a:lnTo>
                  <a:pt x="0" y="108013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84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 animBg="1"/>
      <p:bldP spid="98" grpId="0" animBg="1"/>
      <p:bldP spid="97" grpId="0" animBg="1"/>
      <p:bldP spid="99" grpId="0" animBg="1"/>
      <p:bldP spid="101" grpId="0" animBg="1"/>
      <p:bldP spid="102" grpId="0" animBg="1"/>
      <p:bldP spid="103" grpId="0" animBg="1"/>
      <p:bldP spid="92" grpId="0" animBg="1"/>
      <p:bldP spid="1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5796136" y="11247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403116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96136" y="403116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24931" y="262251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28895" y="263691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11247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544113" y="262251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96136" y="262251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28895" y="404445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024931" y="404445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347864" y="11247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051720" y="1124744"/>
            <a:ext cx="1080000" cy="1188000"/>
          </a:xfrm>
          <a:prstGeom prst="flowChartProcess">
            <a:avLst/>
          </a:prstGeom>
          <a:solidFill>
            <a:srgbClr val="A365D1"/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Proud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Vlna 27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93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814967" y="113954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33163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54440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06209" y="113635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75187" y="263412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49587" y="261972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54440" y="1133381"/>
            <a:ext cx="1080000" cy="1200329"/>
          </a:xfrm>
          <a:prstGeom prst="flowChart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Čas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Vlna 16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899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14967" y="113954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33163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54440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5187" y="263412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49587" y="261972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>
            <a:spLocks/>
          </p:cNvSpPr>
          <p:nvPr/>
        </p:nvSpPr>
        <p:spPr>
          <a:xfrm>
            <a:off x="4588940" y="1139545"/>
            <a:ext cx="1080000" cy="1200329"/>
          </a:xfrm>
          <a:prstGeom prst="flowChartProcess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U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Napětí</a:t>
            </a:r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15" name="Vlna 14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19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33163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54440" y="26485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5187" y="263412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49587" y="261972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49587" y="1094735"/>
            <a:ext cx="1080000" cy="1200329"/>
          </a:xfrm>
          <a:prstGeom prst="flowChartProcess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Ele.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odpor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Vlna 14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74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6" y="262049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88940" y="262049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05252" y="261814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108324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33163" y="2614335"/>
            <a:ext cx="1080000" cy="1200329"/>
          </a:xfrm>
          <a:prstGeom prst="flowChartProcess">
            <a:avLst/>
          </a:prstGeom>
          <a:solidFill>
            <a:srgbClr val="00B0F0"/>
          </a:solidFill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tlak</a:t>
            </a:r>
            <a:endParaRPr lang="cs-CZ" sz="32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lna 14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83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61846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88940" y="262049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05252" y="261814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108324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61846" y="41343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>
            <a:spLocks/>
          </p:cNvSpPr>
          <p:nvPr/>
        </p:nvSpPr>
        <p:spPr>
          <a:xfrm>
            <a:off x="3347864" y="2605567"/>
            <a:ext cx="1080000" cy="1200329"/>
          </a:xfrm>
          <a:prstGeom prst="flowChartProcess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s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dráha</a:t>
            </a:r>
            <a:endParaRPr lang="cs-CZ" sz="1000" dirty="0"/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16" name="Vlna 15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89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61846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9685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05252" y="261814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108324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99668" y="2599403"/>
            <a:ext cx="1080000" cy="1200329"/>
          </a:xfrm>
          <a:prstGeom prst="flowChartProcess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Rychlost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lna 14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849587" y="2586827"/>
            <a:ext cx="1080000" cy="1200329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Síla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49587" y="41171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61846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9685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99668" y="259299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38374" y="109166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Vlna 15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65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88940" y="409300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40633" y="259299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61846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9685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99668" y="259299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849587" y="1108588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840633" y="4091646"/>
            <a:ext cx="1080000" cy="1200329"/>
          </a:xfrm>
          <a:prstGeom prst="flowChartProcess">
            <a:avLst/>
          </a:prstGeom>
          <a:solidFill>
            <a:srgbClr val="FFFF66"/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Objem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Vlna 25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156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599668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38374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38374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61846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9685" y="260556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99668" y="2592991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38374" y="109166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411234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33163" y="408868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51863" y="110706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99668" y="4130820"/>
            <a:ext cx="1080000" cy="1138773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 algn="ctr"/>
            <a:endParaRPr lang="cs-CZ" sz="9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9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Hmotnost</a:t>
            </a:r>
          </a:p>
          <a:p>
            <a:pPr algn="ctr"/>
            <a:endParaRPr lang="cs-CZ" sz="9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9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lna 14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9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57929" y="4114244"/>
            <a:ext cx="1080000" cy="1188000"/>
          </a:xfrm>
          <a:prstGeom prst="flowChartProcess">
            <a:avLst/>
          </a:prstGeom>
          <a:solidFill>
            <a:schemeClr val="accent5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Výkon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07912" y="113262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46618" y="41142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46618" y="263112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0090" y="263112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57929" y="2631129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56108" y="113262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07912" y="2618553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46618" y="111722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07912" y="4135226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41407" y="4114244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60107" y="113262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Vlna 13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9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13644" y="106869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52350" y="405030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52350" y="256719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5822" y="256719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63661" y="2567192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61840" y="106869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13644" y="2554616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52350" y="1053285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13644" y="405030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61840" y="4050307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65839" y="1068690"/>
            <a:ext cx="1080000" cy="11880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</a:t>
            </a:r>
            <a:r>
              <a:rPr lang="cs-CZ" sz="2000" b="1" spc="3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endParaRPr lang="cs-CZ" sz="2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</a:t>
            </a:r>
            <a:endParaRPr lang="cs-CZ" sz="2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51720" y="4044143"/>
            <a:ext cx="1080000" cy="1200329"/>
          </a:xfrm>
          <a:prstGeom prst="flowChartProcess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Teplo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Vlna 13">
            <a:hlinkClick r:id="rId2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71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4405623" y="2184237"/>
            <a:ext cx="1080000" cy="1200329"/>
          </a:xfrm>
          <a:prstGeom prst="flowChartProcess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Rychlost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720426" y="2215067"/>
            <a:ext cx="1080000" cy="1200329"/>
          </a:xfrm>
          <a:prstGeom prst="flowChartProcess">
            <a:avLst/>
          </a:prstGeom>
          <a:solidFill>
            <a:srgbClr val="00B0F0"/>
          </a:solidFill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tlak</a:t>
            </a:r>
            <a:endParaRPr lang="cs-CZ" sz="32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636563" y="723126"/>
            <a:ext cx="1080000" cy="1200329"/>
          </a:xfrm>
          <a:prstGeom prst="flowChartProcess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Ele.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odpor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88076" y="3524334"/>
            <a:ext cx="1080000" cy="1188000"/>
          </a:xfrm>
          <a:prstGeom prst="flowChartProcess">
            <a:avLst/>
          </a:prstGeom>
          <a:solidFill>
            <a:schemeClr val="accent5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Výkon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25303" y="723126"/>
            <a:ext cx="1080000" cy="1188000"/>
          </a:xfrm>
          <a:prstGeom prst="flowChartProcess">
            <a:avLst/>
          </a:prstGeom>
          <a:solidFill>
            <a:srgbClr val="A365D1"/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Proud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25303" y="3511287"/>
            <a:ext cx="1080000" cy="1200329"/>
          </a:xfrm>
          <a:prstGeom prst="flowChartProcess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Teplo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039310" y="716962"/>
            <a:ext cx="1080000" cy="1200329"/>
          </a:xfrm>
          <a:prstGeom prst="flowChart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Čas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>
            <a:spLocks/>
          </p:cNvSpPr>
          <p:nvPr/>
        </p:nvSpPr>
        <p:spPr>
          <a:xfrm>
            <a:off x="4405623" y="774473"/>
            <a:ext cx="1080000" cy="1200329"/>
          </a:xfrm>
          <a:prstGeom prst="flowChartProcess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U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Napětí</a:t>
            </a:r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405623" y="3511287"/>
            <a:ext cx="1080000" cy="1231106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 algn="ctr"/>
            <a:endParaRPr lang="cs-CZ" sz="9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9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9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Hmotnost   </a:t>
            </a:r>
          </a:p>
          <a:p>
            <a:pPr algn="ctr"/>
            <a:endParaRPr lang="cs-CZ" sz="15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614716" y="2185009"/>
            <a:ext cx="1080000" cy="120032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</a:t>
            </a:r>
            <a:endParaRPr lang="cs-CZ" sz="32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síla</a:t>
            </a:r>
            <a:endParaRPr lang="cs-CZ" sz="32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636563" y="3518170"/>
            <a:ext cx="1080000" cy="1200329"/>
          </a:xfrm>
          <a:prstGeom prst="flowChartProcess">
            <a:avLst/>
          </a:prstGeom>
          <a:solidFill>
            <a:srgbClr val="FFFF66"/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Objem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2" name="TextovéPole 41"/>
          <p:cNvSpPr txBox="1">
            <a:spLocks/>
          </p:cNvSpPr>
          <p:nvPr/>
        </p:nvSpPr>
        <p:spPr>
          <a:xfrm>
            <a:off x="3059832" y="2204503"/>
            <a:ext cx="1080000" cy="1200329"/>
          </a:xfrm>
          <a:prstGeom prst="flowChartProcess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/>
              <a:t>s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Dráha</a:t>
            </a:r>
          </a:p>
          <a:p>
            <a:endParaRPr lang="cs-CZ" sz="1000" dirty="0" smtClean="0"/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01217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405623" y="2165643"/>
                <a:ext cx="1080000" cy="1237518"/>
              </a:xfrm>
              <a:prstGeom prst="flowChartProcess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rgbClr val="92D05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scene3d>
                <a:camera prst="orthographicFront">
                  <a:rot lat="300000" lon="0" rev="0"/>
                </a:camera>
                <a:lightRig rig="threePt" dir="t"/>
              </a:scene3d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spc="300" smtClean="0">
                              <a:ln w="12700">
                                <a:solidFill>
                                  <a:schemeClr val="tx2">
                                    <a:satMod val="155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>
                                <a:outerShdw blurRad="41275" dist="20320" dir="1800000" algn="tl" rotWithShape="0">
                                  <a:srgbClr val="000000">
                                    <a:alpha val="40000"/>
                                  </a:srgbClr>
                                </a:outerShdw>
                              </a:effectLst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cs-CZ" sz="2000" b="1" i="0" spc="300" smtClean="0">
                              <a:ln w="12700">
                                <a:solidFill>
                                  <a:schemeClr val="tx2">
                                    <a:satMod val="155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>
                                <a:outerShdw blurRad="41275" dist="20320" dir="1800000" algn="tl" rotWithShape="0">
                                  <a:srgbClr val="000000">
                                    <a:alpha val="40000"/>
                                  </a:srgbClr>
                                </a:outerShdw>
                              </a:effectLst>
                              <a:latin typeface="Cambria Math"/>
                              <a:cs typeface="Times New Roman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cs-CZ" sz="2000" b="1" i="0" spc="300" smtClean="0">
                              <a:ln w="12700">
                                <a:solidFill>
                                  <a:schemeClr val="tx2">
                                    <a:satMod val="155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>
                                <a:outerShdw blurRad="41275" dist="20320" dir="1800000" algn="tl" rotWithShape="0">
                                  <a:srgbClr val="000000">
                                    <a:alpha val="40000"/>
                                  </a:srgbClr>
                                </a:outerShdw>
                              </a:effectLst>
                              <a:latin typeface="Cambria Math"/>
                              <a:cs typeface="Times New Roman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sz="2000" b="1" spc="30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1000" b="1" spc="3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cs-CZ" sz="1000" b="1" spc="30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etr za sekundu</a:t>
                </a:r>
              </a:p>
              <a:p>
                <a:pPr algn="ctr"/>
                <a:endParaRPr lang="cs-CZ" sz="1000" b="1" spc="30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cs-CZ" sz="1000" b="1" spc="30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5623" y="2165643"/>
                <a:ext cx="1080000" cy="1237518"/>
              </a:xfrm>
              <a:prstGeom prst="flowChartProcess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92D050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1720426" y="2215067"/>
            <a:ext cx="1080000" cy="1200329"/>
          </a:xfrm>
          <a:prstGeom prst="flowChartProcess">
            <a:avLst/>
          </a:prstGeom>
          <a:solidFill>
            <a:srgbClr val="00B0F0"/>
          </a:solidFill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pascal</a:t>
            </a:r>
            <a:endParaRPr lang="cs-CZ" sz="32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636563" y="723126"/>
            <a:ext cx="1080000" cy="1200329"/>
          </a:xfrm>
          <a:prstGeom prst="flowChartProcess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endParaRPr lang="cs-CZ" sz="32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Ohm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88076" y="3518170"/>
            <a:ext cx="1080000" cy="1200329"/>
          </a:xfrm>
          <a:prstGeom prst="flowChartProcess">
            <a:avLst/>
          </a:prstGeom>
          <a:solidFill>
            <a:schemeClr val="accent5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att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25303" y="716962"/>
            <a:ext cx="1080000" cy="1200329"/>
          </a:xfrm>
          <a:prstGeom prst="flowChartProcess">
            <a:avLst/>
          </a:prstGeom>
          <a:solidFill>
            <a:srgbClr val="A365D1"/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ampér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25303" y="3511287"/>
            <a:ext cx="1080000" cy="1200329"/>
          </a:xfrm>
          <a:prstGeom prst="flowChartProcess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oule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039310" y="716962"/>
            <a:ext cx="1080000" cy="1200329"/>
          </a:xfrm>
          <a:prstGeom prst="flowChart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sekunda</a:t>
            </a: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>
            <a:spLocks/>
          </p:cNvSpPr>
          <p:nvPr/>
        </p:nvSpPr>
        <p:spPr>
          <a:xfrm>
            <a:off x="4405623" y="774473"/>
            <a:ext cx="1080000" cy="1200329"/>
          </a:xfrm>
          <a:prstGeom prst="flowChartProcess">
            <a:avLst/>
          </a:prstGeom>
          <a:solidFill>
            <a:srgbClr val="FFFF00"/>
          </a:solid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V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volt</a:t>
            </a:r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405623" y="3511287"/>
            <a:ext cx="1080000" cy="1231106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kg</a:t>
            </a:r>
          </a:p>
          <a:p>
            <a:pPr algn="ctr"/>
            <a:endParaRPr lang="cs-CZ" sz="9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9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9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kilogram   </a:t>
            </a:r>
          </a:p>
          <a:p>
            <a:pPr algn="ctr"/>
            <a:endParaRPr lang="cs-CZ" sz="15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614716" y="2185009"/>
            <a:ext cx="1080000" cy="120032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newton</a:t>
            </a:r>
            <a:endParaRPr lang="cs-CZ" sz="32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636563" y="3518170"/>
            <a:ext cx="1080000" cy="1200329"/>
          </a:xfrm>
          <a:prstGeom prst="flowChartProcess">
            <a:avLst/>
          </a:prstGeom>
          <a:solidFill>
            <a:srgbClr val="FFFF66"/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200" b="1" spc="300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 algn="ctr"/>
            <a:r>
              <a:rPr lang="cs-CZ" sz="1000" b="1" spc="3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metr krychlový</a:t>
            </a:r>
          </a:p>
          <a:p>
            <a:pPr algn="ctr"/>
            <a:endParaRPr lang="cs-CZ" sz="1000" b="1" spc="3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000" b="1" spc="3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2" name="TextovéPole 41"/>
          <p:cNvSpPr txBox="1">
            <a:spLocks/>
          </p:cNvSpPr>
          <p:nvPr/>
        </p:nvSpPr>
        <p:spPr>
          <a:xfrm>
            <a:off x="3059832" y="2204503"/>
            <a:ext cx="1080000" cy="1200329"/>
          </a:xfrm>
          <a:prstGeom prst="flowChartProcess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A365D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>
              <a:rot lat="300000" lon="0" rev="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cs-CZ"/>
            </a:defPPr>
            <a:lvl1pPr algn="ctr">
              <a:defRPr sz="3200" b="1" spc="3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/>
              <a:t>m</a:t>
            </a:r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metr</a:t>
            </a:r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14" name="Vlna 13">
            <a:hlinkClick r:id="rId3" action="ppaction://hlinksldjump"/>
          </p:cNvPr>
          <p:cNvSpPr/>
          <p:nvPr/>
        </p:nvSpPr>
        <p:spPr>
          <a:xfrm>
            <a:off x="7668344" y="6021288"/>
            <a:ext cx="864096" cy="3693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96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582341"/>
            <a:ext cx="7200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obrázků – galerie Microsoft</a:t>
            </a:r>
          </a:p>
          <a:p>
            <a:endParaRPr lang="cs-CZ" dirty="0"/>
          </a:p>
          <a:p>
            <a:r>
              <a:rPr lang="cs-CZ" dirty="0"/>
              <a:t>Vytvořeno jako DUM do předmětu fyzika na </a:t>
            </a:r>
            <a:r>
              <a:rPr lang="cs-CZ" smtClean="0"/>
              <a:t>Základní škole </a:t>
            </a:r>
            <a:r>
              <a:rPr lang="cs-CZ" smtClean="0"/>
              <a:t>a </a:t>
            </a:r>
            <a:r>
              <a:rPr lang="cs-CZ"/>
              <a:t>M</a:t>
            </a:r>
            <a:r>
              <a:rPr lang="cs-CZ" smtClean="0"/>
              <a:t>ateřské </a:t>
            </a:r>
            <a:r>
              <a:rPr lang="cs-CZ" dirty="0" smtClean="0"/>
              <a:t>škole  </a:t>
            </a:r>
            <a:r>
              <a:rPr lang="en-GB" dirty="0"/>
              <a:t>17.listopadu </a:t>
            </a:r>
            <a:r>
              <a:rPr lang="en-GB" dirty="0" smtClean="0"/>
              <a:t>1325,</a:t>
            </a:r>
            <a:endParaRPr lang="cs-CZ" dirty="0" smtClean="0"/>
          </a:p>
          <a:p>
            <a:r>
              <a:rPr lang="en-GB" dirty="0" err="1" smtClean="0"/>
              <a:t>příspěvková</a:t>
            </a:r>
            <a:r>
              <a:rPr lang="en-GB" dirty="0" smtClean="0"/>
              <a:t> </a:t>
            </a:r>
            <a:r>
              <a:rPr lang="en-GB" dirty="0" err="1" smtClean="0"/>
              <a:t>organizace</a:t>
            </a:r>
            <a:r>
              <a:rPr lang="cs-CZ" dirty="0" smtClean="0"/>
              <a:t>, </a:t>
            </a:r>
            <a:r>
              <a:rPr lang="cs-CZ" dirty="0"/>
              <a:t>Mladá Boleslav pro </a:t>
            </a:r>
            <a:r>
              <a:rPr lang="cs-CZ" dirty="0" smtClean="0"/>
              <a:t>osmý a devátý ročník základní </a:t>
            </a:r>
            <a:r>
              <a:rPr lang="cs-CZ" dirty="0"/>
              <a:t>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zopakování a procvičení probraného učiva zábavnou formu. Při kliknutí na dané políčko se zobrazí veličina  a žáci přiřadí jednotku.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ve I. pololetí školního roku </a:t>
            </a:r>
            <a:r>
              <a:rPr lang="cs-CZ" dirty="0" smtClean="0"/>
              <a:t>2012/2013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191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624</Words>
  <Application>Microsoft Office PowerPoint</Application>
  <PresentationFormat>Předvádění na obrazovce (4:3)</PresentationFormat>
  <Paragraphs>563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Táta</dc:creator>
  <cp:lastModifiedBy>Vlasta Skořepová</cp:lastModifiedBy>
  <cp:revision>52</cp:revision>
  <dcterms:created xsi:type="dcterms:W3CDTF">2011-11-30T20:58:51Z</dcterms:created>
  <dcterms:modified xsi:type="dcterms:W3CDTF">2012-11-22T13:18:05Z</dcterms:modified>
</cp:coreProperties>
</file>