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6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619D35-43AE-4639-AEF9-597072C7D19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6F8BB7-4FDE-4B53-B482-478C15CFDF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3413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6F8BB7-4FDE-4B53-B482-478C15CFDF0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27875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6F8BB7-4FDE-4B53-B482-478C15CFDF0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27875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49FA5D4B-1F67-4736-AFF5-689D6E58299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2F8DDFB3-BA9A-4C2B-877F-24309795BE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A5D4B-1F67-4736-AFF5-689D6E58299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DDFB3-BA9A-4C2B-877F-24309795BE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9FA5D4B-1F67-4736-AFF5-689D6E58299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2F8DDFB3-BA9A-4C2B-877F-24309795BE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9FA5D4B-1F67-4736-AFF5-689D6E58299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2F8DDFB3-BA9A-4C2B-877F-24309795BE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9FA5D4B-1F67-4736-AFF5-689D6E58299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2F8DDFB3-BA9A-4C2B-877F-24309795BEDC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A5D4B-1F67-4736-AFF5-689D6E58299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DDFB3-BA9A-4C2B-877F-24309795BE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A5D4B-1F67-4736-AFF5-689D6E58299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DDFB3-BA9A-4C2B-877F-24309795BE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9FA5D4B-1F67-4736-AFF5-689D6E58299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2F8DDFB3-BA9A-4C2B-877F-24309795BE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9FA5D4B-1F67-4736-AFF5-689D6E58299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2F8DDFB3-BA9A-4C2B-877F-24309795BED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9FA5D4B-1F67-4736-AFF5-689D6E58299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2F8DDFB3-BA9A-4C2B-877F-24309795BE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9FA5D4B-1F67-4736-AFF5-689D6E58299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2F8DDFB3-BA9A-4C2B-877F-24309795BE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A5D4B-1F67-4736-AFF5-689D6E58299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DDFB3-BA9A-4C2B-877F-24309795BE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49FA5D4B-1F67-4736-AFF5-689D6E58299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2F8DDFB3-BA9A-4C2B-877F-24309795BEDC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3" Type="http://schemas.openxmlformats.org/officeDocument/2006/relationships/image" Target="../media/image11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0.png"/><Relationship Id="rId10" Type="http://schemas.openxmlformats.org/officeDocument/2006/relationships/image" Target="../media/image17.png"/><Relationship Id="rId4" Type="http://schemas.openxmlformats.org/officeDocument/2006/relationships/image" Target="../media/image12.pn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Fyzikální hry a úlohy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mtClean="0"/>
              <a:t>VY_32_INOVACE_48_Rychlost </a:t>
            </a:r>
            <a:r>
              <a:rPr lang="cs-CZ" dirty="0" smtClean="0"/>
              <a:t>- úlohy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47388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-243408"/>
            <a:ext cx="7772400" cy="1470025"/>
          </a:xfrm>
        </p:spPr>
        <p:txBody>
          <a:bodyPr/>
          <a:lstStyle/>
          <a:p>
            <a:r>
              <a:rPr lang="cs-CZ" dirty="0" smtClean="0"/>
              <a:t>Pohyb - úlohy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908720"/>
            <a:ext cx="8568952" cy="79208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1. Dvě letadla startují v témže čase ze dvou letišť vzdálených 540 km . Jedno          </a:t>
            </a:r>
          </a:p>
          <a:p>
            <a:pPr algn="l"/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letí 800 km/h, druhé 1 000 km/h. Kdy  se setkají?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028" name="Picture 4" descr="C:\Users\Monika\AppData\Local\Microsoft\Windows\Temporary Internet Files\Content.IE5\NJDATSPA\MP9003998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32944">
            <a:off x="7310127" y="1606107"/>
            <a:ext cx="1345664" cy="896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Monika\AppData\Local\Microsoft\Windows\Temporary Internet Files\Content.IE5\ZWS02MZI\MP9004009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61" b="89844" l="39688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804080" flipH="1">
            <a:off x="475126" y="517401"/>
            <a:ext cx="1721688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899592" y="2060848"/>
            <a:ext cx="2808312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3707904" y="2060848"/>
            <a:ext cx="4320480" cy="0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83568" y="2636912"/>
                <a:ext cx="1368152" cy="48981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v</a:t>
                </a:r>
                <a:r>
                  <a:rPr lang="cs-CZ" baseline="-25000" dirty="0" smtClean="0"/>
                  <a:t>1</a:t>
                </a:r>
                <a:r>
                  <a:rPr lang="cs-CZ" dirty="0" smtClean="0"/>
                  <a:t>= 800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2636912"/>
                <a:ext cx="1368152" cy="489814"/>
              </a:xfrm>
              <a:prstGeom prst="rect">
                <a:avLst/>
              </a:prstGeom>
              <a:blipFill rotWithShape="1">
                <a:blip r:embed="rId6"/>
                <a:stretch>
                  <a:fillRect l="-3556" b="-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683568" y="3140968"/>
                <a:ext cx="1800200" cy="4912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v</a:t>
                </a:r>
                <a:r>
                  <a:rPr lang="cs-CZ" baseline="-25000" dirty="0" smtClean="0"/>
                  <a:t>2</a:t>
                </a:r>
                <a:r>
                  <a:rPr lang="cs-CZ" dirty="0" smtClean="0"/>
                  <a:t>= 1 000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3140968"/>
                <a:ext cx="1800200" cy="491288"/>
              </a:xfrm>
              <a:prstGeom prst="rect">
                <a:avLst/>
              </a:prstGeom>
              <a:blipFill rotWithShape="1">
                <a:blip r:embed="rId7"/>
                <a:stretch>
                  <a:fillRect l="-2712" b="-49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683568" y="364502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 = 540 </a:t>
            </a:r>
            <a:r>
              <a:rPr lang="cs-CZ" i="1" dirty="0" smtClean="0"/>
              <a:t>km</a:t>
            </a:r>
            <a:endParaRPr lang="cs-CZ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55576" y="407707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 =  ?</a:t>
            </a:r>
            <a:endParaRPr lang="cs-CZ" i="1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755576" y="2060848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endCxn id="1028" idx="2"/>
          </p:cNvCxnSpPr>
          <p:nvPr/>
        </p:nvCxnSpPr>
        <p:spPr>
          <a:xfrm>
            <a:off x="8028384" y="2132856"/>
            <a:ext cx="41033" cy="3615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endCxn id="1028" idx="2"/>
          </p:cNvCxnSpPr>
          <p:nvPr/>
        </p:nvCxnSpPr>
        <p:spPr>
          <a:xfrm>
            <a:off x="755576" y="2492896"/>
            <a:ext cx="7313841" cy="1555"/>
          </a:xfrm>
          <a:prstGeom prst="line">
            <a:avLst/>
          </a:prstGeom>
          <a:ln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635896" y="220486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540 km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355976" y="2924944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 = s</a:t>
            </a:r>
            <a:r>
              <a:rPr lang="cs-CZ" sz="2000" baseline="-25000" dirty="0" smtClean="0"/>
              <a:t>1 </a:t>
            </a:r>
            <a:r>
              <a:rPr lang="cs-CZ" sz="2000" dirty="0" smtClean="0"/>
              <a:t>+ s</a:t>
            </a:r>
            <a:r>
              <a:rPr lang="cs-CZ" sz="2000" baseline="-30000" dirty="0" smtClean="0"/>
              <a:t>2</a:t>
            </a:r>
            <a:endParaRPr lang="cs-CZ" sz="2000" baseline="-30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779912" y="3284984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s</a:t>
            </a:r>
            <a:r>
              <a:rPr lang="cs-CZ" sz="2000" baseline="-25000" dirty="0" smtClean="0"/>
              <a:t>1 </a:t>
            </a:r>
            <a:r>
              <a:rPr lang="cs-CZ" sz="2000" dirty="0" smtClean="0"/>
              <a:t>= v</a:t>
            </a:r>
            <a:r>
              <a:rPr lang="cs-CZ" sz="2000" baseline="-30000" dirty="0" smtClean="0"/>
              <a:t>1</a:t>
            </a:r>
            <a:r>
              <a:rPr lang="cs-CZ" sz="2000" dirty="0" smtClean="0"/>
              <a:t>. t</a:t>
            </a:r>
            <a:endParaRPr lang="cs-CZ" sz="2000" baseline="-30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148064" y="3284984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s</a:t>
            </a:r>
            <a:r>
              <a:rPr lang="cs-CZ" sz="2000" baseline="-25000" dirty="0" smtClean="0"/>
              <a:t>2 </a:t>
            </a:r>
            <a:r>
              <a:rPr lang="cs-CZ" sz="2000" dirty="0" smtClean="0"/>
              <a:t>= v</a:t>
            </a:r>
            <a:r>
              <a:rPr lang="cs-CZ" sz="2000" baseline="-30000" dirty="0" smtClean="0"/>
              <a:t>2</a:t>
            </a:r>
            <a:r>
              <a:rPr lang="cs-CZ" sz="2000" dirty="0" smtClean="0"/>
              <a:t>. t</a:t>
            </a:r>
            <a:endParaRPr lang="cs-CZ" sz="2000" baseline="-30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355976" y="3933056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 = v</a:t>
            </a:r>
            <a:r>
              <a:rPr lang="cs-CZ" sz="2000" baseline="-25000" dirty="0" smtClean="0"/>
              <a:t>1 </a:t>
            </a:r>
            <a:r>
              <a:rPr lang="cs-CZ" sz="2000" dirty="0" smtClean="0"/>
              <a:t>.t + v</a:t>
            </a:r>
            <a:r>
              <a:rPr lang="cs-CZ" sz="2000" baseline="-30000" dirty="0" smtClean="0"/>
              <a:t>2</a:t>
            </a:r>
            <a:r>
              <a:rPr lang="cs-CZ" sz="2000" dirty="0" smtClean="0"/>
              <a:t>.t</a:t>
            </a:r>
            <a:endParaRPr lang="cs-CZ" sz="2000" baseline="-30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067944" y="4293096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540 = 800t + 1000t</a:t>
            </a:r>
            <a:endParaRPr lang="cs-CZ" sz="2000" baseline="-30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067944" y="4653136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540 = 1800t</a:t>
            </a:r>
            <a:endParaRPr lang="cs-CZ" sz="2000" baseline="-30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501317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 = 0,3 h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5949280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Letadla se setkají za 18 minut.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427984" y="5301208"/>
            <a:ext cx="11865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t= </a:t>
            </a:r>
            <a:r>
              <a:rPr lang="cs-CZ" dirty="0"/>
              <a:t>18 min </a:t>
            </a:r>
          </a:p>
        </p:txBody>
      </p:sp>
    </p:spTree>
    <p:extLst>
      <p:ext uri="{BB962C8B-B14F-4D97-AF65-F5344CB8AC3E}">
        <p14:creationId xmlns:p14="http://schemas.microsoft.com/office/powerpoint/2010/main" val="1461156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500"/>
                            </p:stCondLst>
                            <p:childTnLst>
                              <p:par>
                                <p:cTn id="9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  <p:bldP spid="19" grpId="0"/>
      <p:bldP spid="10" grpId="0"/>
      <p:bldP spid="21" grpId="0"/>
      <p:bldP spid="20" grpId="0"/>
      <p:bldP spid="23" grpId="0"/>
      <p:bldP spid="33" grpId="0" build="p"/>
      <p:bldP spid="22" grpId="0"/>
      <p:bldP spid="24" grpId="0"/>
      <p:bldP spid="25" grpId="0"/>
      <p:bldP spid="26" grpId="0"/>
      <p:bldP spid="4" grpId="0"/>
      <p:bldP spid="6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-459432"/>
            <a:ext cx="7772400" cy="1470025"/>
          </a:xfrm>
        </p:spPr>
        <p:txBody>
          <a:bodyPr/>
          <a:lstStyle/>
          <a:p>
            <a:r>
              <a:rPr lang="cs-CZ" dirty="0" smtClean="0"/>
              <a:t>Pohyb - úlohy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764704"/>
            <a:ext cx="8892480" cy="79208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2. Motocyklista vyjel na trasu  průměrnou rychlostí 60 km/h.  Po 6 minutách za ním vyjel automobil  rychlostí  70 km/h. Kdy ho dojede.         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83568" y="2636912"/>
                <a:ext cx="1368152" cy="48981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v</a:t>
                </a:r>
                <a:r>
                  <a:rPr lang="cs-CZ" baseline="-25000" dirty="0" smtClean="0"/>
                  <a:t>1</a:t>
                </a:r>
                <a:r>
                  <a:rPr lang="cs-CZ" dirty="0" smtClean="0"/>
                  <a:t>= 60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2636912"/>
                <a:ext cx="1368152" cy="489814"/>
              </a:xfrm>
              <a:prstGeom prst="rect">
                <a:avLst/>
              </a:prstGeom>
              <a:blipFill rotWithShape="1">
                <a:blip r:embed="rId3"/>
                <a:stretch>
                  <a:fillRect l="-3556" b="-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683568" y="3140968"/>
                <a:ext cx="1800200" cy="4912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v</a:t>
                </a:r>
                <a:r>
                  <a:rPr lang="cs-CZ" baseline="-25000" dirty="0" smtClean="0"/>
                  <a:t>2</a:t>
                </a:r>
                <a:r>
                  <a:rPr lang="cs-CZ" dirty="0" smtClean="0"/>
                  <a:t>= 70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3140968"/>
                <a:ext cx="1800200" cy="491288"/>
              </a:xfrm>
              <a:prstGeom prst="rect">
                <a:avLst/>
              </a:prstGeom>
              <a:blipFill rotWithShape="1">
                <a:blip r:embed="rId4"/>
                <a:stretch>
                  <a:fillRect l="-2712" b="-49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683568" y="364502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r>
              <a:rPr lang="cs-CZ" baseline="-25000" dirty="0" smtClean="0"/>
              <a:t>2 </a:t>
            </a:r>
            <a:r>
              <a:rPr lang="cs-CZ" dirty="0" smtClean="0"/>
              <a:t> -t </a:t>
            </a:r>
            <a:r>
              <a:rPr lang="cs-CZ" baseline="-25000" dirty="0" smtClean="0"/>
              <a:t>1</a:t>
            </a:r>
            <a:r>
              <a:rPr lang="cs-CZ" dirty="0" smtClean="0"/>
              <a:t>=  6 </a:t>
            </a:r>
            <a:r>
              <a:rPr lang="cs-CZ" i="1" dirty="0" smtClean="0"/>
              <a:t>min = </a:t>
            </a:r>
            <a:r>
              <a:rPr lang="cs-CZ" dirty="0" smtClean="0"/>
              <a:t>0,1</a:t>
            </a:r>
            <a:r>
              <a:rPr lang="cs-CZ" i="1" dirty="0" smtClean="0"/>
              <a:t> h</a:t>
            </a:r>
            <a:endParaRPr lang="cs-CZ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55576" y="407707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 =  ? </a:t>
            </a:r>
            <a:endParaRPr lang="cs-CZ" i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860032" y="2564904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</a:t>
            </a:r>
            <a:r>
              <a:rPr lang="cs-CZ" sz="2000" baseline="-25000" dirty="0" smtClean="0"/>
              <a:t>1 </a:t>
            </a:r>
            <a:r>
              <a:rPr lang="cs-CZ" sz="2000" dirty="0"/>
              <a:t> </a:t>
            </a:r>
            <a:r>
              <a:rPr lang="cs-CZ" sz="2000" dirty="0" smtClean="0"/>
              <a:t>=  s</a:t>
            </a:r>
            <a:r>
              <a:rPr lang="cs-CZ" sz="2000" baseline="-30000" dirty="0" smtClean="0"/>
              <a:t>2</a:t>
            </a:r>
            <a:endParaRPr lang="cs-CZ" sz="2000" baseline="-30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707904" y="2852936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s</a:t>
            </a:r>
            <a:r>
              <a:rPr lang="cs-CZ" sz="2000" baseline="-25000" dirty="0" smtClean="0"/>
              <a:t>1 </a:t>
            </a:r>
            <a:r>
              <a:rPr lang="cs-CZ" sz="2000" dirty="0" smtClean="0"/>
              <a:t>= v</a:t>
            </a:r>
            <a:r>
              <a:rPr lang="cs-CZ" sz="2000" baseline="-30000" dirty="0" smtClean="0"/>
              <a:t>1</a:t>
            </a:r>
            <a:r>
              <a:rPr lang="cs-CZ" sz="2000" dirty="0" smtClean="0"/>
              <a:t>. t</a:t>
            </a:r>
            <a:r>
              <a:rPr lang="cs-CZ" sz="2000" baseline="-25000" dirty="0" smtClean="0"/>
              <a:t>1</a:t>
            </a:r>
            <a:endParaRPr lang="cs-CZ" sz="2000" baseline="-25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580112" y="2924944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s</a:t>
            </a:r>
            <a:r>
              <a:rPr lang="cs-CZ" sz="2000" baseline="-25000" dirty="0" smtClean="0"/>
              <a:t>2 </a:t>
            </a:r>
            <a:r>
              <a:rPr lang="cs-CZ" sz="2000" dirty="0" smtClean="0"/>
              <a:t>= v</a:t>
            </a:r>
            <a:r>
              <a:rPr lang="cs-CZ" sz="2000" baseline="-30000" dirty="0" smtClean="0"/>
              <a:t>2</a:t>
            </a:r>
            <a:r>
              <a:rPr lang="cs-CZ" sz="2000" dirty="0" smtClean="0"/>
              <a:t>. t</a:t>
            </a:r>
            <a:r>
              <a:rPr lang="cs-CZ" sz="2000" baseline="-25000" dirty="0" smtClean="0"/>
              <a:t>2</a:t>
            </a:r>
            <a:endParaRPr lang="cs-CZ" sz="2000" baseline="-25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427984" y="3356992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v</a:t>
            </a:r>
            <a:r>
              <a:rPr lang="cs-CZ" sz="2000" baseline="-25000" dirty="0" smtClean="0"/>
              <a:t>1 </a:t>
            </a:r>
            <a:r>
              <a:rPr lang="cs-CZ" sz="2000" dirty="0" smtClean="0"/>
              <a:t>.t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 =  v</a:t>
            </a:r>
            <a:r>
              <a:rPr lang="cs-CZ" sz="2000" baseline="-30000" dirty="0" smtClean="0"/>
              <a:t>2</a:t>
            </a:r>
            <a:r>
              <a:rPr lang="cs-CZ" sz="2000" dirty="0" smtClean="0"/>
              <a:t>.t</a:t>
            </a:r>
            <a:r>
              <a:rPr lang="cs-CZ" sz="2000" baseline="-25000" dirty="0" smtClean="0"/>
              <a:t>2</a:t>
            </a:r>
            <a:endParaRPr lang="cs-CZ" sz="2000" baseline="-25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6309320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Dojede ho za 42 minut.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683568" y="2348880"/>
            <a:ext cx="7632848" cy="0"/>
          </a:xfrm>
          <a:prstGeom prst="line">
            <a:avLst/>
          </a:prstGeom>
          <a:ln w="57150">
            <a:solidFill>
              <a:schemeClr val="accent5">
                <a:lumMod val="5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Monika\AppData\Local\Microsoft\Windows\Temporary Internet Files\Content.IE5\XWFDPHQJ\MC90043709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84784"/>
            <a:ext cx="1266501" cy="1266501"/>
          </a:xfrm>
          <a:prstGeom prst="rect">
            <a:avLst/>
          </a:prstGeom>
          <a:noFill/>
          <a:effectLst>
            <a:outerShdw blurRad="50800" dist="254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onika\AppData\Local\Microsoft\Windows\Temporary Internet Files\Content.IE5\ZIDKIGUS\MC900441294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24744"/>
            <a:ext cx="1224136" cy="1224136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" name="Přímá spojnice se šipkou 14"/>
          <p:cNvCxnSpPr/>
          <p:nvPr/>
        </p:nvCxnSpPr>
        <p:spPr>
          <a:xfrm>
            <a:off x="683568" y="2348880"/>
            <a:ext cx="0" cy="288032"/>
          </a:xfrm>
          <a:prstGeom prst="straightConnector1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683568" y="2600908"/>
            <a:ext cx="6768752" cy="36004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683568" y="2564904"/>
            <a:ext cx="6768752" cy="0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6588224" y="3717032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dirty="0"/>
              <a:t>t</a:t>
            </a:r>
            <a:r>
              <a:rPr lang="cs-CZ" sz="2000" baseline="-25000" dirty="0" smtClean="0"/>
              <a:t>2 </a:t>
            </a:r>
            <a:r>
              <a:rPr lang="cs-CZ" sz="2000" dirty="0" smtClean="0"/>
              <a:t>= t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- 0,1</a:t>
            </a:r>
            <a:endParaRPr lang="cs-CZ" sz="2000" baseline="-250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283968" y="3789040"/>
            <a:ext cx="2232248" cy="605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v</a:t>
            </a:r>
            <a:r>
              <a:rPr lang="cs-CZ" sz="2000" baseline="-25000" dirty="0" smtClean="0"/>
              <a:t>1 </a:t>
            </a:r>
            <a:r>
              <a:rPr lang="cs-CZ" sz="2000" dirty="0" smtClean="0"/>
              <a:t>.t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 =  v</a:t>
            </a:r>
            <a:r>
              <a:rPr lang="cs-CZ" sz="2000" baseline="-30000" dirty="0" smtClean="0"/>
              <a:t>2</a:t>
            </a:r>
            <a:r>
              <a:rPr lang="cs-CZ" sz="2000" dirty="0"/>
              <a:t>.(t</a:t>
            </a:r>
            <a:r>
              <a:rPr lang="cs-CZ" sz="2000" baseline="-25000" dirty="0"/>
              <a:t>1</a:t>
            </a:r>
            <a:r>
              <a:rPr lang="cs-CZ" sz="2000" dirty="0"/>
              <a:t>- </a:t>
            </a:r>
            <a:r>
              <a:rPr lang="cs-CZ" sz="2000" dirty="0" smtClean="0"/>
              <a:t>0,1)</a:t>
            </a:r>
            <a:endParaRPr lang="cs-CZ" sz="2000" baseline="-25000" dirty="0"/>
          </a:p>
          <a:p>
            <a:endParaRPr lang="cs-CZ" sz="2000" baseline="-250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283968" y="4221088"/>
            <a:ext cx="2448272" cy="605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60</a:t>
            </a:r>
            <a:r>
              <a:rPr lang="cs-CZ" sz="2000" baseline="-25000" dirty="0" smtClean="0"/>
              <a:t> </a:t>
            </a:r>
            <a:r>
              <a:rPr lang="cs-CZ" sz="2000" dirty="0" smtClean="0"/>
              <a:t>.t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 =  70.(</a:t>
            </a:r>
            <a:r>
              <a:rPr lang="cs-CZ" sz="2000" dirty="0"/>
              <a:t>t</a:t>
            </a:r>
            <a:r>
              <a:rPr lang="cs-CZ" sz="2000" baseline="-25000" dirty="0"/>
              <a:t>1</a:t>
            </a:r>
            <a:r>
              <a:rPr lang="cs-CZ" sz="2000" dirty="0"/>
              <a:t>- </a:t>
            </a:r>
            <a:r>
              <a:rPr lang="cs-CZ" sz="2000" dirty="0" smtClean="0"/>
              <a:t>0,1)</a:t>
            </a:r>
            <a:endParaRPr lang="cs-CZ" sz="2000" baseline="-25000" dirty="0"/>
          </a:p>
          <a:p>
            <a:endParaRPr lang="cs-CZ" sz="2000" baseline="-250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355976" y="4581128"/>
            <a:ext cx="2304256" cy="605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60</a:t>
            </a:r>
            <a:r>
              <a:rPr lang="cs-CZ" sz="2000" baseline="-25000" dirty="0" smtClean="0"/>
              <a:t> </a:t>
            </a:r>
            <a:r>
              <a:rPr lang="cs-CZ" sz="2000" dirty="0" smtClean="0"/>
              <a:t>.t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 =  70.t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- 7</a:t>
            </a:r>
            <a:endParaRPr lang="cs-CZ" sz="2000" baseline="-25000" dirty="0"/>
          </a:p>
          <a:p>
            <a:endParaRPr lang="cs-CZ" sz="2000" baseline="-250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788024" y="4941168"/>
            <a:ext cx="2304256" cy="605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7 =  70t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- 60t</a:t>
            </a:r>
            <a:r>
              <a:rPr lang="cs-CZ" sz="2000" baseline="-25000" dirty="0" smtClean="0"/>
              <a:t>1</a:t>
            </a:r>
            <a:endParaRPr lang="cs-CZ" sz="2000" baseline="-25000" dirty="0"/>
          </a:p>
          <a:p>
            <a:endParaRPr lang="cs-CZ" sz="2000" baseline="-250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788024" y="5301208"/>
            <a:ext cx="2304256" cy="605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7 =  10 t</a:t>
            </a:r>
            <a:r>
              <a:rPr lang="cs-CZ" sz="2000" baseline="-25000" dirty="0" smtClean="0"/>
              <a:t>1</a:t>
            </a:r>
            <a:endParaRPr lang="cs-CZ" sz="2000" baseline="-25000" dirty="0"/>
          </a:p>
          <a:p>
            <a:endParaRPr lang="cs-CZ" sz="2000" baseline="-250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788024" y="5589240"/>
            <a:ext cx="2304256" cy="605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 </a:t>
            </a:r>
            <a:r>
              <a:rPr lang="cs-CZ" sz="2000" dirty="0" smtClean="0"/>
              <a:t>t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 =  0,7 h</a:t>
            </a:r>
            <a:endParaRPr lang="cs-CZ" sz="2000" baseline="-25000" dirty="0"/>
          </a:p>
          <a:p>
            <a:endParaRPr lang="cs-CZ" sz="2000" baseline="-25000" dirty="0"/>
          </a:p>
        </p:txBody>
      </p:sp>
    </p:spTree>
    <p:extLst>
      <p:ext uri="{BB962C8B-B14F-4D97-AF65-F5344CB8AC3E}">
        <p14:creationId xmlns:p14="http://schemas.microsoft.com/office/powerpoint/2010/main" val="1126221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7.40741E-7 L 0.72066 -0.00532 " pathEditMode="relative" rAng="0" ptsTypes="AA">
                                      <p:cBhvr>
                                        <p:cTn id="24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024" y="-278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63" presetClass="path" presetSubtype="0" accel="50000" decel="5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2.77778E-7 -1.11111E-6 L 0.73438 -1.11111E-6 " pathEditMode="relative" rAng="0" ptsTypes="AA">
                                      <p:cBhvr>
                                        <p:cTn id="26" dur="1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71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  <p:bldP spid="19" grpId="0"/>
      <p:bldP spid="10" grpId="0"/>
      <p:bldP spid="21" grpId="0"/>
      <p:bldP spid="23" grpId="0"/>
      <p:bldP spid="33" grpId="0" build="p"/>
      <p:bldP spid="22" grpId="0"/>
      <p:bldP spid="24" grpId="0"/>
      <p:bldP spid="6" grpId="0"/>
      <p:bldP spid="46" grpId="0"/>
      <p:bldP spid="47" grpId="0"/>
      <p:bldP spid="48" grpId="0"/>
      <p:bldP spid="49" grpId="0"/>
      <p:bldP spid="50" grpId="0"/>
      <p:bldP spid="51" grpId="0"/>
      <p:bldP spid="5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-459432"/>
            <a:ext cx="7772400" cy="1470025"/>
          </a:xfrm>
        </p:spPr>
        <p:txBody>
          <a:bodyPr/>
          <a:lstStyle/>
          <a:p>
            <a:r>
              <a:rPr lang="cs-CZ" dirty="0" smtClean="0"/>
              <a:t>Pohyb - úlohy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764704"/>
            <a:ext cx="8892480" cy="79208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3.Motocyklista ujel za 10 min 5,4 km, za dalších 8 min 9,6 km. Jaká je rychlost  v každém úseku dráhy a jaká je průměrná rychlost?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11560" y="4365104"/>
                <a:ext cx="13681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v</a:t>
                </a:r>
                <a:r>
                  <a:rPr lang="cs-CZ" baseline="-25000" dirty="0" smtClean="0"/>
                  <a:t>1</a:t>
                </a:r>
                <a:r>
                  <a:rPr lang="cs-CZ" dirty="0" smtClean="0"/>
                  <a:t>= ?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4365104"/>
                <a:ext cx="1368152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3556" t="-9836" b="-229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611560" y="472514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r>
              <a:rPr lang="cs-CZ" baseline="-25000" dirty="0" smtClean="0"/>
              <a:t>2</a:t>
            </a:r>
            <a:r>
              <a:rPr lang="cs-CZ" dirty="0" smtClean="0"/>
              <a:t>= ? 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3212976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r>
              <a:rPr lang="cs-CZ" baseline="-25000" dirty="0" smtClean="0"/>
              <a:t>2 </a:t>
            </a:r>
            <a:r>
              <a:rPr lang="cs-CZ" dirty="0" smtClean="0"/>
              <a:t> =  8 </a:t>
            </a:r>
            <a:r>
              <a:rPr lang="cs-CZ" i="1" dirty="0" smtClean="0"/>
              <a:t>min = </a:t>
            </a:r>
            <a:r>
              <a:rPr lang="cs-CZ" dirty="0" smtClean="0"/>
              <a:t>480 </a:t>
            </a:r>
            <a:r>
              <a:rPr lang="cs-CZ" i="1" dirty="0" smtClean="0"/>
              <a:t>s</a:t>
            </a:r>
            <a:endParaRPr lang="cs-CZ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7544" y="285293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t</a:t>
            </a:r>
            <a:r>
              <a:rPr lang="cs-CZ" baseline="-25000" dirty="0" smtClean="0"/>
              <a:t>1 </a:t>
            </a:r>
            <a:r>
              <a:rPr lang="cs-CZ" dirty="0" smtClean="0"/>
              <a:t>=  10 </a:t>
            </a:r>
            <a:r>
              <a:rPr lang="cs-CZ" i="1" dirty="0" smtClean="0"/>
              <a:t>min = </a:t>
            </a:r>
            <a:r>
              <a:rPr lang="cs-CZ" dirty="0" smtClean="0"/>
              <a:t>600</a:t>
            </a:r>
            <a:r>
              <a:rPr lang="cs-CZ" i="1" dirty="0" smtClean="0"/>
              <a:t> s</a:t>
            </a:r>
            <a:endParaRPr lang="cs-CZ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3347864" y="2708920"/>
                <a:ext cx="1440160" cy="5310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 v</a:t>
                </a:r>
                <a:r>
                  <a:rPr lang="cs-CZ" sz="2000" baseline="-25000" dirty="0" smtClean="0"/>
                  <a:t>1 </a:t>
                </a:r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dirty="0"/>
                          <m:t>s</m:t>
                        </m:r>
                        <m:r>
                          <m:rPr>
                            <m:nor/>
                          </m:rPr>
                          <a:rPr lang="cs-CZ" sz="2000" baseline="-30000" dirty="0"/>
                          <m:t>1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 dirty="0"/>
                          <m:t>t</m:t>
                        </m:r>
                        <m:r>
                          <m:rPr>
                            <m:nor/>
                          </m:rPr>
                          <a:rPr lang="cs-CZ" sz="2000" baseline="-25000" dirty="0"/>
                          <m:t>1</m:t>
                        </m:r>
                      </m:den>
                    </m:f>
                  </m:oMath>
                </a14:m>
                <a:endParaRPr lang="cs-CZ" sz="2000" baseline="-25000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2708920"/>
                <a:ext cx="1440160" cy="531043"/>
              </a:xfrm>
              <a:prstGeom prst="rect">
                <a:avLst/>
              </a:prstGeom>
              <a:blipFill rotWithShape="1">
                <a:blip r:embed="rId4"/>
                <a:stretch>
                  <a:fillRect l="-424" b="-57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179512" y="6309320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Průměrná rychlost</a:t>
            </a:r>
            <a:r>
              <a:rPr lang="cs-CZ" dirty="0"/>
              <a:t> </a:t>
            </a:r>
            <a:r>
              <a:rPr lang="cs-CZ" dirty="0" smtClean="0"/>
              <a:t>je 13,9 </a:t>
            </a:r>
            <a:r>
              <a:rPr lang="cs-CZ" i="1" dirty="0" smtClean="0"/>
              <a:t>m/s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683568" y="2348880"/>
            <a:ext cx="7632848" cy="0"/>
          </a:xfrm>
          <a:prstGeom prst="line">
            <a:avLst/>
          </a:prstGeom>
          <a:ln w="57150">
            <a:solidFill>
              <a:schemeClr val="accent5">
                <a:lumMod val="5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 descr="C:\Users\Monika\AppData\Local\Microsoft\Windows\Temporary Internet Files\Content.IE5\ZIDKIGUS\MC900441294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40768"/>
            <a:ext cx="1224136" cy="1224136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" name="Přímá spojnice se šipkou 14"/>
          <p:cNvCxnSpPr/>
          <p:nvPr/>
        </p:nvCxnSpPr>
        <p:spPr>
          <a:xfrm>
            <a:off x="683568" y="2348880"/>
            <a:ext cx="0" cy="216024"/>
          </a:xfrm>
          <a:prstGeom prst="straightConnector1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V="1">
            <a:off x="683568" y="2492896"/>
            <a:ext cx="6768752" cy="72008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539552" y="350100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 smtClean="0"/>
              <a:t>1</a:t>
            </a:r>
            <a:r>
              <a:rPr lang="cs-CZ" dirty="0" smtClean="0"/>
              <a:t>= 5,4 </a:t>
            </a:r>
            <a:r>
              <a:rPr lang="cs-CZ" i="1" dirty="0" smtClean="0"/>
              <a:t>km = </a:t>
            </a:r>
            <a:r>
              <a:rPr lang="cs-CZ" dirty="0" smtClean="0"/>
              <a:t>5 400 </a:t>
            </a:r>
            <a:r>
              <a:rPr lang="cs-CZ" i="1" dirty="0" smtClean="0"/>
              <a:t>m</a:t>
            </a:r>
            <a:endParaRPr lang="cs-CZ" i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39552" y="3789040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baseline="-25000" dirty="0" smtClean="0"/>
              <a:t>2</a:t>
            </a:r>
            <a:r>
              <a:rPr lang="cs-CZ" dirty="0" smtClean="0"/>
              <a:t>= 9,6</a:t>
            </a:r>
            <a:r>
              <a:rPr lang="cs-CZ" i="1" dirty="0" smtClean="0"/>
              <a:t> km </a:t>
            </a:r>
            <a:r>
              <a:rPr lang="cs-CZ" dirty="0" smtClean="0"/>
              <a:t>= 9 600 </a:t>
            </a:r>
            <a:r>
              <a:rPr lang="cs-CZ" i="1" dirty="0" smtClean="0"/>
              <a:t>m</a:t>
            </a:r>
            <a:endParaRPr lang="cs-CZ" i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83568" y="508518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 smtClean="0"/>
              <a:t>P</a:t>
            </a:r>
            <a:r>
              <a:rPr lang="cs-CZ" dirty="0" smtClean="0"/>
              <a:t>= ? 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004048" y="2708920"/>
                <a:ext cx="1440160" cy="5310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 v</a:t>
                </a:r>
                <a:r>
                  <a:rPr lang="cs-CZ" sz="2000" baseline="-25000" dirty="0" smtClean="0"/>
                  <a:t>2 </a:t>
                </a:r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dirty="0"/>
                          <m:t>s</m:t>
                        </m:r>
                        <m:r>
                          <m:rPr>
                            <m:nor/>
                          </m:rPr>
                          <a:rPr lang="cs-CZ" sz="2000" b="0" i="0" baseline="-30000" dirty="0" smtClean="0"/>
                          <m:t>2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 dirty="0"/>
                          <m:t>t</m:t>
                        </m:r>
                        <m:r>
                          <m:rPr>
                            <m:nor/>
                          </m:rPr>
                          <a:rPr lang="cs-CZ" sz="2000" b="0" i="0" baseline="-25000" dirty="0" smtClean="0"/>
                          <m:t>2</m:t>
                        </m:r>
                      </m:den>
                    </m:f>
                  </m:oMath>
                </a14:m>
                <a:endParaRPr lang="cs-CZ" sz="2000" baseline="-25000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2708920"/>
                <a:ext cx="1440160" cy="531043"/>
              </a:xfrm>
              <a:prstGeom prst="rect">
                <a:avLst/>
              </a:prstGeom>
              <a:blipFill rotWithShape="1">
                <a:blip r:embed="rId6"/>
                <a:stretch>
                  <a:fillRect l="-847" b="-57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3347864" y="3284984"/>
                <a:ext cx="1440160" cy="5904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 v</a:t>
                </a:r>
                <a:r>
                  <a:rPr lang="cs-CZ" sz="2000" baseline="-25000" dirty="0" smtClean="0"/>
                  <a:t>1 </a:t>
                </a:r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b="0" i="0" dirty="0" smtClean="0"/>
                          <m:t>5 400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600</m:t>
                        </m:r>
                      </m:den>
                    </m:f>
                  </m:oMath>
                </a14:m>
                <a:endParaRPr lang="cs-CZ" sz="2000" baseline="-25000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3284984"/>
                <a:ext cx="1440160" cy="590418"/>
              </a:xfrm>
              <a:prstGeom prst="rect">
                <a:avLst/>
              </a:prstGeom>
              <a:blipFill rotWithShape="1">
                <a:blip r:embed="rId7"/>
                <a:stretch>
                  <a:fillRect l="-424" b="-51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3347864" y="3933056"/>
                <a:ext cx="1440160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 v</a:t>
                </a:r>
                <a:r>
                  <a:rPr lang="cs-CZ" sz="2000" baseline="-25000" dirty="0" smtClean="0"/>
                  <a:t>1 </a:t>
                </a:r>
                <a:r>
                  <a:rPr lang="cs-CZ" sz="2000" dirty="0" smtClean="0"/>
                  <a:t>= 9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b="0" i="1" dirty="0" smtClean="0"/>
                          <m:t>m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 b="0" i="1" smtClean="0">
                            <a:latin typeface="Cambria Math"/>
                          </a:rPr>
                          <m:t>s</m:t>
                        </m:r>
                      </m:den>
                    </m:f>
                  </m:oMath>
                </a14:m>
                <a:endParaRPr lang="cs-CZ" sz="2000" i="1" baseline="-25000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3933056"/>
                <a:ext cx="1440160" cy="532966"/>
              </a:xfrm>
              <a:prstGeom prst="rect">
                <a:avLst/>
              </a:prstGeom>
              <a:blipFill rotWithShape="1">
                <a:blip r:embed="rId8"/>
                <a:stretch>
                  <a:fillRect l="-424" b="-45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5004048" y="3284984"/>
                <a:ext cx="1872208" cy="5841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 v</a:t>
                </a:r>
                <a:r>
                  <a:rPr lang="cs-CZ" sz="2000" baseline="-25000" dirty="0" smtClean="0"/>
                  <a:t>2 </a:t>
                </a:r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b="0" i="0" dirty="0" smtClean="0"/>
                          <m:t>9 600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 b="0" i="0" dirty="0" smtClean="0"/>
                          <m:t>480</m:t>
                        </m:r>
                      </m:den>
                    </m:f>
                  </m:oMath>
                </a14:m>
                <a:endParaRPr lang="cs-CZ" sz="2000" baseline="-25000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3284984"/>
                <a:ext cx="1872208" cy="584134"/>
              </a:xfrm>
              <a:prstGeom prst="rect">
                <a:avLst/>
              </a:prstGeom>
              <a:blipFill rotWithShape="1">
                <a:blip r:embed="rId9"/>
                <a:stretch>
                  <a:fillRect l="-651" b="-52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5004048" y="3933056"/>
                <a:ext cx="1440160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 v</a:t>
                </a:r>
                <a:r>
                  <a:rPr lang="cs-CZ" sz="2000" baseline="-25000" dirty="0" smtClean="0"/>
                  <a:t>1 </a:t>
                </a:r>
                <a:r>
                  <a:rPr lang="cs-CZ" sz="2000" dirty="0" smtClean="0"/>
                  <a:t>= 20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b="0" i="1" dirty="0" smtClean="0"/>
                          <m:t>m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 b="0" i="1" smtClean="0">
                            <a:latin typeface="Cambria Math"/>
                          </a:rPr>
                          <m:t>s</m:t>
                        </m:r>
                      </m:den>
                    </m:f>
                  </m:oMath>
                </a14:m>
                <a:endParaRPr lang="cs-CZ" sz="2000" i="1" baseline="-25000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3933056"/>
                <a:ext cx="1440160" cy="532966"/>
              </a:xfrm>
              <a:prstGeom prst="rect">
                <a:avLst/>
              </a:prstGeom>
              <a:blipFill rotWithShape="1">
                <a:blip r:embed="rId10"/>
                <a:stretch>
                  <a:fillRect l="-847" b="-45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6804248" y="2852936"/>
                <a:ext cx="1440160" cy="5841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 </a:t>
                </a:r>
                <a:r>
                  <a:rPr lang="cs-CZ" sz="2000" dirty="0" err="1" smtClean="0"/>
                  <a:t>v</a:t>
                </a:r>
                <a:r>
                  <a:rPr lang="cs-CZ" sz="2000" baseline="-25000" dirty="0" err="1" smtClean="0"/>
                  <a:t>P</a:t>
                </a:r>
                <a:r>
                  <a:rPr lang="cs-CZ" sz="2000" baseline="-25000" dirty="0" smtClean="0"/>
                  <a:t> </a:t>
                </a:r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s</m:t>
                        </m:r>
                        <m:r>
                          <m:rPr>
                            <m:nor/>
                          </m:rPr>
                          <a:rPr lang="cs-CZ" sz="2000" b="0" i="0" baseline="-25000" smtClean="0">
                            <a:latin typeface="Cambria Math"/>
                          </a:rPr>
                          <m:t>1</m:t>
                        </m:r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+</m:t>
                        </m:r>
                        <m:r>
                          <m:rPr>
                            <m:nor/>
                          </m:rPr>
                          <a:rPr lang="cs-CZ" sz="2000" dirty="0"/>
                          <m:t>s</m:t>
                        </m:r>
                        <m:r>
                          <m:rPr>
                            <m:nor/>
                          </m:rPr>
                          <a:rPr lang="cs-CZ" sz="2000" b="0" i="0" baseline="-30000" dirty="0" smtClean="0"/>
                          <m:t>2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  </m:t>
                        </m:r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t</m:t>
                        </m:r>
                        <m:r>
                          <m:rPr>
                            <m:nor/>
                          </m:rPr>
                          <a:rPr lang="cs-CZ" sz="2000" b="0" i="0" baseline="-25000" smtClean="0">
                            <a:latin typeface="Cambria Math"/>
                          </a:rPr>
                          <m:t>1</m:t>
                        </m:r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+</m:t>
                        </m:r>
                        <m:r>
                          <m:rPr>
                            <m:nor/>
                          </m:rPr>
                          <a:rPr lang="cs-CZ" sz="2000" dirty="0"/>
                          <m:t>t</m:t>
                        </m:r>
                        <m:r>
                          <m:rPr>
                            <m:nor/>
                          </m:rPr>
                          <a:rPr lang="cs-CZ" sz="2000" b="0" i="0" baseline="-25000" dirty="0" smtClean="0"/>
                          <m:t>2</m:t>
                        </m:r>
                      </m:den>
                    </m:f>
                  </m:oMath>
                </a14:m>
                <a:endParaRPr lang="cs-CZ" sz="2000" baseline="-25000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4248" y="2852936"/>
                <a:ext cx="1440160" cy="584134"/>
              </a:xfrm>
              <a:prstGeom prst="rect">
                <a:avLst/>
              </a:prstGeom>
              <a:blipFill rotWithShape="1">
                <a:blip r:embed="rId11"/>
                <a:stretch>
                  <a:fillRect l="-424" b="-20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6804248" y="3429000"/>
                <a:ext cx="2232248" cy="5904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 </a:t>
                </a:r>
                <a:r>
                  <a:rPr lang="cs-CZ" sz="2000" dirty="0" err="1" smtClean="0"/>
                  <a:t>v</a:t>
                </a:r>
                <a:r>
                  <a:rPr lang="cs-CZ" sz="2000" baseline="-25000" dirty="0" err="1" smtClean="0"/>
                  <a:t>P</a:t>
                </a:r>
                <a:r>
                  <a:rPr lang="cs-CZ" sz="2000" baseline="-25000" dirty="0" smtClean="0"/>
                  <a:t> </a:t>
                </a:r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b="0" i="0" smtClean="0">
                            <a:latin typeface="Cambria Math"/>
                          </a:rPr>
                          <m:t>5400 +</m:t>
                        </m:r>
                        <m:r>
                          <m:rPr>
                            <m:nor/>
                          </m:rPr>
                          <a:rPr lang="cs-CZ" sz="2000" b="0" i="0" dirty="0" smtClean="0"/>
                          <m:t>9 600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 b="0" i="0" dirty="0" smtClean="0"/>
                          <m:t>600 +480</m:t>
                        </m:r>
                      </m:den>
                    </m:f>
                  </m:oMath>
                </a14:m>
                <a:endParaRPr lang="cs-CZ" sz="2000" baseline="-25000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4248" y="3429000"/>
                <a:ext cx="2232248" cy="590483"/>
              </a:xfrm>
              <a:prstGeom prst="rect">
                <a:avLst/>
              </a:prstGeom>
              <a:blipFill rotWithShape="1">
                <a:blip r:embed="rId12"/>
                <a:stretch>
                  <a:fillRect l="-273" b="-52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6948264" y="4077072"/>
                <a:ext cx="1440160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 </a:t>
                </a:r>
                <a:r>
                  <a:rPr lang="cs-CZ" sz="2000" dirty="0" err="1" smtClean="0"/>
                  <a:t>v</a:t>
                </a:r>
                <a:r>
                  <a:rPr lang="cs-CZ" sz="2000" baseline="-25000" dirty="0" err="1" smtClean="0"/>
                  <a:t>P</a:t>
                </a:r>
                <a:r>
                  <a:rPr lang="cs-CZ" sz="2000" dirty="0" smtClean="0"/>
                  <a:t>= 13,9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000" b="0" i="1" dirty="0" smtClean="0"/>
                          <m:t>m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000" b="0" i="1" smtClean="0">
                            <a:latin typeface="Cambria Math"/>
                          </a:rPr>
                          <m:t>s</m:t>
                        </m:r>
                      </m:den>
                    </m:f>
                  </m:oMath>
                </a14:m>
                <a:endParaRPr lang="cs-CZ" sz="2000" i="1" baseline="-25000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48264" y="4077072"/>
                <a:ext cx="1440160" cy="532966"/>
              </a:xfrm>
              <a:prstGeom prst="rect">
                <a:avLst/>
              </a:prstGeom>
              <a:blipFill rotWithShape="1">
                <a:blip r:embed="rId13"/>
                <a:stretch>
                  <a:fillRect l="-847" b="-57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1159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2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5 -2.22222E-6 L 0.71268 -0.00532 " pathEditMode="relative" rAng="0" ptsTypes="AA">
                                      <p:cBhvr>
                                        <p:cTn id="2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125" y="-278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9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9" dur="5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  <p:bldP spid="19" grpId="0"/>
      <p:bldP spid="10" grpId="0"/>
      <p:bldP spid="21" grpId="0"/>
      <p:bldP spid="33" grpId="0" build="p"/>
      <p:bldP spid="6" grpId="0"/>
      <p:bldP spid="28" grpId="0"/>
      <p:bldP spid="29" grpId="0"/>
      <p:bldP spid="30" grpId="0"/>
      <p:bldP spid="31" grpId="0" build="p"/>
      <p:bldP spid="32" grpId="0" build="p"/>
      <p:bldP spid="34" grpId="0" build="p"/>
      <p:bldP spid="36" grpId="0" build="p"/>
      <p:bldP spid="37" grpId="0" build="p"/>
      <p:bldP spid="38" grpId="0" build="p"/>
      <p:bldP spid="39" grpId="0" build="p"/>
      <p:bldP spid="4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galerie Microsoft</a:t>
            </a:r>
          </a:p>
          <a:p>
            <a:endParaRPr lang="cs-CZ" dirty="0"/>
          </a:p>
          <a:p>
            <a:r>
              <a:rPr lang="cs-CZ" dirty="0"/>
              <a:t>Vytvořeno jako DUM do předmětu fyzika na </a:t>
            </a:r>
            <a:r>
              <a:rPr lang="cs-CZ" smtClean="0"/>
              <a:t>Základní  škole a </a:t>
            </a:r>
            <a:r>
              <a:rPr lang="cs-CZ" dirty="0" smtClean="0"/>
              <a:t>Mateřské škole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devátý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doplnění  </a:t>
            </a:r>
            <a:r>
              <a:rPr lang="cs-CZ" dirty="0" smtClean="0"/>
              <a:t>a procvičení úloh o pohybu.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  <p:pic>
        <p:nvPicPr>
          <p:cNvPr id="5" name="Picture 7" descr="C:\Users\Monika\AppData\Local\Microsoft\Windows\Temporary Internet Files\Content.IE5\OAAP8X8Y\MC9000193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221088"/>
            <a:ext cx="1567897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2743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668</TotalTime>
  <Words>496</Words>
  <Application>Microsoft Office PowerPoint</Application>
  <PresentationFormat>Předvádění na obrazovce (4:3)</PresentationFormat>
  <Paragraphs>75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Brooklet</vt:lpstr>
      <vt:lpstr>     </vt:lpstr>
      <vt:lpstr>Pohyb - úlohy</vt:lpstr>
      <vt:lpstr>Pohyb - úlohy</vt:lpstr>
      <vt:lpstr>Pohyb - úlohy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Monika</cp:lastModifiedBy>
  <cp:revision>32</cp:revision>
  <dcterms:created xsi:type="dcterms:W3CDTF">2012-08-24T12:52:29Z</dcterms:created>
  <dcterms:modified xsi:type="dcterms:W3CDTF">2012-11-22T15:12:27Z</dcterms:modified>
</cp:coreProperties>
</file>