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91" r:id="rId2"/>
    <p:sldId id="290" r:id="rId3"/>
    <p:sldId id="256" r:id="rId4"/>
    <p:sldId id="265" r:id="rId5"/>
    <p:sldId id="279" r:id="rId6"/>
    <p:sldId id="285" r:id="rId7"/>
    <p:sldId id="288" r:id="rId8"/>
    <p:sldId id="284" r:id="rId9"/>
    <p:sldId id="287" r:id="rId10"/>
    <p:sldId id="289" r:id="rId11"/>
    <p:sldId id="282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672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2672" autoAdjust="0"/>
    <p:restoredTop sz="94718" autoAdjust="0"/>
  </p:normalViewPr>
  <p:slideViewPr>
    <p:cSldViewPr>
      <p:cViewPr>
        <p:scale>
          <a:sx n="66" d="100"/>
          <a:sy n="66" d="100"/>
        </p:scale>
        <p:origin x="-64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E33D83-D719-490B-B0BF-5F32036D2194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F91A49-8622-469D-B914-4188377DCA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1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upload.wikimedia.org/wikipedia/commons/0/05/Abies_alba_Orjen.jpg" TargetMode="Externa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1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1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5.wmf"/><Relationship Id="rId4" Type="http://schemas.openxmlformats.org/officeDocument/2006/relationships/image" Target="../media/image10.wmf"/><Relationship Id="rId9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4.jpeg"/><Relationship Id="rId3" Type="http://schemas.openxmlformats.org/officeDocument/2006/relationships/audio" Target="../media/audio4.wav"/><Relationship Id="rId7" Type="http://schemas.openxmlformats.org/officeDocument/2006/relationships/image" Target="../media/image23.jpeg"/><Relationship Id="rId12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5.wmf"/><Relationship Id="rId5" Type="http://schemas.openxmlformats.org/officeDocument/2006/relationships/image" Target="../media/image10.wmf"/><Relationship Id="rId10" Type="http://schemas.openxmlformats.org/officeDocument/2006/relationships/image" Target="../media/image26.wmf"/><Relationship Id="rId4" Type="http://schemas.openxmlformats.org/officeDocument/2006/relationships/image" Target="../media/image21.jpeg"/><Relationship Id="rId9" Type="http://schemas.openxmlformats.org/officeDocument/2006/relationships/image" Target="../media/image2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stration_Abies_alba0.jpg" TargetMode="External"/><Relationship Id="rId2" Type="http://schemas.openxmlformats.org/officeDocument/2006/relationships/hyperlink" Target="http://cs.wikipedia.org/wiki/Soubor:Abies_alba_Orj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icrosoft.offi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NÁZEV: </a:t>
              </a:r>
              <a:r>
                <a:rPr lang="cs-CZ" sz="1600" b="1" kern="1200" dirty="0" smtClean="0">
                  <a:solidFill>
                    <a:schemeClr val="bg2">
                      <a:lumMod val="25000"/>
                    </a:schemeClr>
                  </a:solidFill>
                  <a:latin typeface="Century Gothic" pitchFamily="34" charset="0"/>
                </a:rPr>
                <a:t>VY_32_INOVACE_193_NÁŠ </a:t>
              </a:r>
              <a:r>
                <a:rPr lang="cs-CZ" sz="1600" b="1" kern="1200" smtClean="0">
                  <a:solidFill>
                    <a:schemeClr val="bg2">
                      <a:lumMod val="25000"/>
                    </a:schemeClr>
                  </a:solidFill>
                  <a:latin typeface="Century Gothic" pitchFamily="34" charset="0"/>
                </a:rPr>
                <a:t>SVĚT_PODZIM (STROMY JEHLIČNATÉ)</a:t>
              </a:r>
              <a:r>
                <a:rPr lang="cs-CZ" sz="1600" b="1" kern="120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 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</a:t>
              </a:r>
              <a:r>
                <a:rPr lang="cs-CZ" sz="1600" b="1" smtClean="0">
                  <a:solidFill>
                    <a:schemeClr val="bg2">
                      <a:lumMod val="25000"/>
                    </a:schemeClr>
                  </a:solidFill>
                  <a:latin typeface="Century Gothic" pitchFamily="34" charset="0"/>
                </a:rPr>
                <a:t>PODZIM (STROMY JEHLIČNATÉ)</a:t>
              </a:r>
              <a:r>
                <a:rPr lang="cs-CZ" sz="1600" b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</a:t>
              </a:r>
              <a:r>
                <a:rPr lang="cs-CZ" sz="1600" b="1" kern="1200" dirty="0" smtClean="0">
                  <a:solidFill>
                    <a:schemeClr val="bg2">
                      <a:lumMod val="25000"/>
                    </a:schemeClr>
                  </a:solidFill>
                  <a:latin typeface="Century Gothic" pitchFamily="34" charset="0"/>
                </a:rPr>
                <a:t>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</a:t>
            </a:r>
            <a:r>
              <a:rPr lang="cs-CZ" dirty="0" smtClean="0">
                <a:cs typeface="Arial" pitchFamily="34" charset="0"/>
              </a:rPr>
              <a:t>charakteristika: strom, podzim, jehličnaté stromy, jehličí, šiška 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žáci popisují obrázky, za pomoci názoru určují druhy jehličnatých stromů, uvědomují si změny v přírodě na podzim – po kliknutí zpětná vazba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křížovka – zpětná vazba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cvičení motivuje žáky k upevňování dané látky, za pomoci obrázků a animací k lepší představě o daném </a:t>
            </a:r>
            <a:r>
              <a:rPr lang="cs-CZ" dirty="0" smtClean="0"/>
              <a:t>tématu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Možno využít i k výkladu nové látky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Využití pro samostatnou i skupinovou práci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aktivně popisovali obrázky, plnili snaživě zadané úkoly, měli radost z úspěchu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28. 10.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STROMY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JEHLIČNATÉ</a:t>
            </a:r>
          </a:p>
          <a:p>
            <a:pPr>
              <a:buNone/>
            </a:pPr>
            <a:endParaRPr lang="cs-CZ" sz="2400" dirty="0" smtClean="0"/>
          </a:p>
        </p:txBody>
      </p:sp>
      <p:pic>
        <p:nvPicPr>
          <p:cNvPr id="1027" name="Picture 3" descr="C:\Users\Petr\AppData\Local\Microsoft\Windows\Temporary Internet Files\Content.IE5\D9HVCLLB\MP900399625[1].jpg"/>
          <p:cNvPicPr>
            <a:picLocks noChangeAspect="1" noChangeArrowheads="1"/>
          </p:cNvPicPr>
          <p:nvPr/>
        </p:nvPicPr>
        <p:blipFill>
          <a:blip r:embed="rId4" cstate="print"/>
          <a:srcRect b="8847"/>
          <a:stretch>
            <a:fillRect/>
          </a:stretch>
        </p:blipFill>
        <p:spPr bwMode="auto">
          <a:xfrm>
            <a:off x="3286116" y="2143116"/>
            <a:ext cx="5084999" cy="3708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1143000"/>
          </a:xfrm>
        </p:spPr>
        <p:txBody>
          <a:bodyPr/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5286388"/>
            <a:ext cx="561372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 1</a:t>
            </a:r>
            <a:endParaRPr lang="cs-CZ" sz="1000" dirty="0"/>
          </a:p>
        </p:txBody>
      </p:sp>
      <p:pic>
        <p:nvPicPr>
          <p:cNvPr id="2050" name="Picture 2" descr="C:\Users\Petr\AppData\Local\Microsoft\Windows\Temporary Internet Files\Content.IE5\D9HVCLLB\MP9004341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3429000"/>
            <a:ext cx="1802250" cy="2700000"/>
          </a:xfrm>
          <a:prstGeom prst="rect">
            <a:avLst/>
          </a:prstGeom>
          <a:noFill/>
        </p:spPr>
      </p:pic>
      <p:pic>
        <p:nvPicPr>
          <p:cNvPr id="2051" name="Picture 3" descr="C:\Users\Petr\AppData\Local\Microsoft\Windows\Temporary Internet Files\Content.IE5\0ZVA10VV\MC90033127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785926"/>
            <a:ext cx="1804657" cy="1638677"/>
          </a:xfrm>
          <a:prstGeom prst="rect">
            <a:avLst/>
          </a:prstGeom>
          <a:noFill/>
        </p:spPr>
      </p:pic>
      <p:pic>
        <p:nvPicPr>
          <p:cNvPr id="3" name="Picture 2" descr="C:\Users\Petr\Desktop\podzim\DSCN4639.JPG"/>
          <p:cNvPicPr>
            <a:picLocks noChangeAspect="1" noChangeArrowheads="1"/>
          </p:cNvPicPr>
          <p:nvPr/>
        </p:nvPicPr>
        <p:blipFill>
          <a:blip r:embed="rId6" cstate="print"/>
          <a:srcRect l="14961" r="24409" b="13878"/>
          <a:stretch>
            <a:fillRect/>
          </a:stretch>
        </p:blipFill>
        <p:spPr bwMode="auto">
          <a:xfrm>
            <a:off x="428596" y="571480"/>
            <a:ext cx="2756299" cy="52200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28596" y="5500702"/>
            <a:ext cx="5277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0br. 1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3074" name="Picture 2" descr="C:\Users\Petr\Desktop\podzim\DSCN4597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23622" r="39567"/>
          <a:stretch>
            <a:fillRect/>
          </a:stretch>
        </p:blipFill>
        <p:spPr bwMode="auto">
          <a:xfrm>
            <a:off x="500034" y="642918"/>
            <a:ext cx="2561946" cy="5220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28596" y="5500702"/>
            <a:ext cx="5277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0br. 2</a:t>
            </a:r>
            <a:endParaRPr lang="cs-CZ" sz="1000" dirty="0">
              <a:solidFill>
                <a:schemeClr val="bg1"/>
              </a:solidFill>
            </a:endParaRPr>
          </a:p>
        </p:txBody>
      </p:sp>
      <p:grpSp>
        <p:nvGrpSpPr>
          <p:cNvPr id="12" name="Skupina 11"/>
          <p:cNvGrpSpPr>
            <a:grpSpLocks noChangeAspect="1"/>
          </p:cNvGrpSpPr>
          <p:nvPr/>
        </p:nvGrpSpPr>
        <p:grpSpPr>
          <a:xfrm>
            <a:off x="4000496" y="1571612"/>
            <a:ext cx="2815386" cy="2196000"/>
            <a:chOff x="4214810" y="1500174"/>
            <a:chExt cx="2400000" cy="1800000"/>
          </a:xfrm>
        </p:grpSpPr>
        <p:pic>
          <p:nvPicPr>
            <p:cNvPr id="3075" name="Picture 3" descr="C:\Users\Petr\Desktop\podzim\DSCN4625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214810" y="1500174"/>
              <a:ext cx="2400000" cy="1800000"/>
            </a:xfrm>
            <a:prstGeom prst="rect">
              <a:avLst/>
            </a:prstGeom>
            <a:noFill/>
          </p:spPr>
        </p:pic>
        <p:sp>
          <p:nvSpPr>
            <p:cNvPr id="10" name="TextovéPole 9"/>
            <p:cNvSpPr txBox="1"/>
            <p:nvPr/>
          </p:nvSpPr>
          <p:spPr>
            <a:xfrm>
              <a:off x="4214810" y="1500174"/>
              <a:ext cx="5277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solidFill>
                    <a:schemeClr val="bg1"/>
                  </a:solidFill>
                </a:rPr>
                <a:t>0br. 3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286512" y="4429132"/>
            <a:ext cx="1813593" cy="1656000"/>
            <a:chOff x="5786446" y="4214818"/>
            <a:chExt cx="1813593" cy="1656000"/>
          </a:xfrm>
        </p:grpSpPr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6" cstate="print"/>
            <a:srcRect l="12697" t="42913" r="43701" b="3937"/>
            <a:stretch>
              <a:fillRect/>
            </a:stretch>
          </p:blipFill>
          <p:spPr bwMode="auto">
            <a:xfrm>
              <a:off x="5786446" y="4214818"/>
              <a:ext cx="1811264" cy="1656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11" name="TextovéPole 10"/>
            <p:cNvSpPr txBox="1"/>
            <p:nvPr/>
          </p:nvSpPr>
          <p:spPr>
            <a:xfrm>
              <a:off x="7072330" y="5572140"/>
              <a:ext cx="5277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solidFill>
                    <a:schemeClr val="bg1"/>
                  </a:solidFill>
                </a:rPr>
                <a:t>0br. 4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</p:grpSp>
      <p:cxnSp>
        <p:nvCxnSpPr>
          <p:cNvPr id="15" name="Přímá spojovací šipka 14"/>
          <p:cNvCxnSpPr/>
          <p:nvPr/>
        </p:nvCxnSpPr>
        <p:spPr>
          <a:xfrm rot="5400000">
            <a:off x="4322761" y="4749809"/>
            <a:ext cx="1500198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3428992" y="5357826"/>
            <a:ext cx="12858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1143000"/>
          </a:xfrm>
        </p:spPr>
        <p:txBody>
          <a:bodyPr/>
          <a:lstStyle/>
          <a:p>
            <a:r>
              <a:rPr lang="cs-CZ" dirty="0" smtClean="0"/>
              <a:t>JEDLE</a:t>
            </a:r>
            <a:endParaRPr lang="cs-CZ" dirty="0"/>
          </a:p>
        </p:txBody>
      </p:sp>
      <p:pic>
        <p:nvPicPr>
          <p:cNvPr id="4098" name="Picture 2" descr="C:\Users\Petr\AppData\Local\Microsoft\Windows\Temporary Internet Files\Content.IE5\0ZVA10VV\MC9000364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1500174"/>
            <a:ext cx="946404" cy="1911096"/>
          </a:xfrm>
          <a:prstGeom prst="rect">
            <a:avLst/>
          </a:prstGeom>
          <a:noFill/>
        </p:spPr>
      </p:pic>
      <p:pic>
        <p:nvPicPr>
          <p:cNvPr id="11" name="Obrázek 10" descr="Soubor:Abies alba Orjen.jpg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357166"/>
            <a:ext cx="3771900" cy="5705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86" name="Picture 2" descr="Soubor:Illustration Abies alba0.jpg"/>
          <p:cNvPicPr>
            <a:picLocks noChangeAspect="1" noChangeArrowheads="1"/>
          </p:cNvPicPr>
          <p:nvPr/>
        </p:nvPicPr>
        <p:blipFill>
          <a:blip r:embed="rId7"/>
          <a:srcRect t="21690" r="63273" b="7887"/>
          <a:stretch>
            <a:fillRect/>
          </a:stretch>
        </p:blipFill>
        <p:spPr bwMode="auto">
          <a:xfrm>
            <a:off x="6357950" y="2357430"/>
            <a:ext cx="1289937" cy="378000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28596" y="5715016"/>
            <a:ext cx="5277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0br. 5</a:t>
            </a:r>
            <a:endParaRPr lang="cs-CZ" sz="1000" dirty="0">
              <a:solidFill>
                <a:schemeClr val="bg1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rot="5400000" flipH="1" flipV="1">
            <a:off x="4287042" y="5571346"/>
            <a:ext cx="1571636" cy="15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4429124" y="3714752"/>
            <a:ext cx="164307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NAHORU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43768" y="5857892"/>
            <a:ext cx="5277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0br. 6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etr\AppData\Local\Microsoft\Windows\Temporary Internet Files\Content.IE5\IECZPRKG\MP90044831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500042"/>
            <a:ext cx="3816000" cy="5724000"/>
          </a:xfrm>
          <a:prstGeom prst="rect">
            <a:avLst/>
          </a:prstGeom>
          <a:noFill/>
        </p:spPr>
      </p:pic>
      <p:pic>
        <p:nvPicPr>
          <p:cNvPr id="32770" name="Picture 2" descr="C:\Users\Petr\AppData\Local\Microsoft\Windows\Temporary Internet Files\Content.IE5\D9HVCLLB\MP9004017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500042"/>
            <a:ext cx="2496312" cy="3121152"/>
          </a:xfrm>
          <a:prstGeom prst="rect">
            <a:avLst/>
          </a:prstGeom>
          <a:noFill/>
        </p:spPr>
      </p:pic>
      <p:sp>
        <p:nvSpPr>
          <p:cNvPr id="4" name="Vývojový diagram: postup 3"/>
          <p:cNvSpPr/>
          <p:nvPr/>
        </p:nvSpPr>
        <p:spPr>
          <a:xfrm>
            <a:off x="1071538" y="3929066"/>
            <a:ext cx="2143140" cy="612648"/>
          </a:xfrm>
          <a:prstGeom prst="flowChartProcess">
            <a:avLst/>
          </a:prstGeom>
          <a:solidFill>
            <a:srgbClr val="EA672C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</a:t>
            </a:r>
            <a:endParaRPr lang="cs-CZ" sz="4000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1000100" y="5000636"/>
            <a:ext cx="2143140" cy="612648"/>
          </a:xfrm>
          <a:prstGeom prst="flowChartProces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ZIMA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pic>
        <p:nvPicPr>
          <p:cNvPr id="3079" name="Picture 7" descr="C:\Users\Petr\AppData\Local\Microsoft\Windows\Temporary Internet Files\Content.IE5\IECZPRKG\MC900350636[1].wmf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357686" y="1071546"/>
            <a:ext cx="1510420" cy="1794095"/>
          </a:xfrm>
          <a:prstGeom prst="rect">
            <a:avLst/>
          </a:prstGeom>
          <a:noFill/>
        </p:spPr>
      </p:pic>
      <p:pic>
        <p:nvPicPr>
          <p:cNvPr id="17410" name="Picture 2" descr="C:\Users\Petr\Desktop\podzim\DSCN4601.JPG"/>
          <p:cNvPicPr>
            <a:picLocks noChangeAspect="1" noChangeArrowheads="1"/>
          </p:cNvPicPr>
          <p:nvPr/>
        </p:nvPicPr>
        <p:blipFill>
          <a:blip r:embed="rId5" cstate="print"/>
          <a:srcRect l="19291" t="9744" r="26772" b="4134"/>
          <a:stretch>
            <a:fillRect/>
          </a:stretch>
        </p:blipFill>
        <p:spPr bwMode="auto">
          <a:xfrm>
            <a:off x="785786" y="428604"/>
            <a:ext cx="2774340" cy="59061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000364" y="6072206"/>
            <a:ext cx="5277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0br. 7</a:t>
            </a:r>
            <a:endParaRPr lang="cs-CZ" sz="1000" dirty="0">
              <a:solidFill>
                <a:schemeClr val="bg1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43372" y="4071942"/>
            <a:ext cx="2400000" cy="1800000"/>
            <a:chOff x="4143372" y="4071942"/>
            <a:chExt cx="2400000" cy="1800000"/>
          </a:xfrm>
        </p:grpSpPr>
        <p:pic>
          <p:nvPicPr>
            <p:cNvPr id="17412" name="Picture 4" descr="C:\Users\Petr\Desktop\podzim\DSCN4604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143372" y="4071942"/>
              <a:ext cx="2400000" cy="1800000"/>
            </a:xfrm>
            <a:prstGeom prst="rect">
              <a:avLst/>
            </a:prstGeom>
            <a:noFill/>
          </p:spPr>
        </p:pic>
        <p:sp>
          <p:nvSpPr>
            <p:cNvPr id="10" name="TextovéPole 9"/>
            <p:cNvSpPr txBox="1"/>
            <p:nvPr/>
          </p:nvSpPr>
          <p:spPr>
            <a:xfrm>
              <a:off x="6000760" y="5572140"/>
              <a:ext cx="5277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solidFill>
                    <a:schemeClr val="bg1"/>
                  </a:solidFill>
                </a:rPr>
                <a:t>0br. 8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643702" y="2143116"/>
            <a:ext cx="2042931" cy="2105935"/>
            <a:chOff x="6643702" y="2143116"/>
            <a:chExt cx="2042931" cy="2105935"/>
          </a:xfrm>
        </p:grpSpPr>
        <p:pic>
          <p:nvPicPr>
            <p:cNvPr id="17413" name="Picture 5" descr="C:\Users\Petr\Desktop\podzim\DSCN4605.JPG"/>
            <p:cNvPicPr>
              <a:picLocks noChangeAspect="1" noChangeArrowheads="1"/>
            </p:cNvPicPr>
            <p:nvPr/>
          </p:nvPicPr>
          <p:blipFill>
            <a:blip r:embed="rId7" cstate="print"/>
            <a:srcRect l="29528" t="20866" r="48130" b="48425"/>
            <a:stretch>
              <a:fillRect/>
            </a:stretch>
          </p:blipFill>
          <p:spPr bwMode="auto">
            <a:xfrm>
              <a:off x="6643702" y="2143116"/>
              <a:ext cx="2042931" cy="2105935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6643702" y="4000504"/>
              <a:ext cx="527709" cy="24622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000" dirty="0" smtClean="0">
                  <a:solidFill>
                    <a:schemeClr val="bg1"/>
                  </a:solidFill>
                </a:rPr>
                <a:t>0br. 9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1143000"/>
          </a:xfrm>
        </p:spPr>
        <p:txBody>
          <a:bodyPr/>
          <a:lstStyle/>
          <a:p>
            <a:r>
              <a:rPr lang="cs-CZ" dirty="0" smtClean="0"/>
              <a:t>MODŘÍN</a:t>
            </a:r>
            <a:endParaRPr lang="cs-CZ" dirty="0"/>
          </a:p>
        </p:txBody>
      </p:sp>
      <p:pic>
        <p:nvPicPr>
          <p:cNvPr id="17412" name="Picture 4" descr="C:\Users\Petr\Desktop\podzim\DSCN460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31546" y="1367299"/>
            <a:ext cx="3984000" cy="2988000"/>
          </a:xfrm>
          <a:prstGeom prst="rect">
            <a:avLst/>
          </a:prstGeom>
          <a:noFill/>
        </p:spPr>
      </p:pic>
      <p:pic>
        <p:nvPicPr>
          <p:cNvPr id="31752" name="Picture 8" descr="C:\Users\Petr\AppData\Local\Microsoft\Windows\Temporary Internet Files\Content.IE5\D9HVCLLB\MP90031372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4929198"/>
            <a:ext cx="7215238" cy="1643050"/>
          </a:xfrm>
          <a:prstGeom prst="rect">
            <a:avLst/>
          </a:prstGeom>
          <a:noFill/>
        </p:spPr>
      </p:pic>
      <p:sp>
        <p:nvSpPr>
          <p:cNvPr id="22" name="Vývojový diagram: postup 21"/>
          <p:cNvSpPr/>
          <p:nvPr/>
        </p:nvSpPr>
        <p:spPr>
          <a:xfrm>
            <a:off x="5786446" y="2714620"/>
            <a:ext cx="2143140" cy="612648"/>
          </a:xfrm>
          <a:prstGeom prst="flowChartProcess">
            <a:avLst/>
          </a:prstGeom>
          <a:solidFill>
            <a:srgbClr val="EA672C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PODZIM</a:t>
            </a:r>
            <a:endParaRPr lang="cs-CZ" sz="40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142976" y="1357298"/>
            <a:ext cx="3984000" cy="2988000"/>
            <a:chOff x="3143240" y="2214554"/>
            <a:chExt cx="3984000" cy="2988000"/>
          </a:xfrm>
        </p:grpSpPr>
        <p:pic>
          <p:nvPicPr>
            <p:cNvPr id="31746" name="Picture 2" descr="C:\Users\Petr\Desktop\podzim\DSCN4609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143240" y="2214554"/>
              <a:ext cx="3984000" cy="2988000"/>
            </a:xfrm>
            <a:prstGeom prst="rect">
              <a:avLst/>
            </a:prstGeom>
            <a:noFill/>
          </p:spPr>
        </p:pic>
        <p:sp>
          <p:nvSpPr>
            <p:cNvPr id="24" name="TextovéPole 23"/>
            <p:cNvSpPr txBox="1"/>
            <p:nvPr/>
          </p:nvSpPr>
          <p:spPr>
            <a:xfrm>
              <a:off x="6357950" y="4929198"/>
              <a:ext cx="742023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solidFill>
                    <a:schemeClr val="bg1"/>
                  </a:solidFill>
                </a:rPr>
                <a:t>0br. 10</a:t>
              </a:r>
              <a:endParaRPr lang="cs-CZ" sz="1000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4643438"/>
            <a:ext cx="8183562" cy="1714500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0" y="857250"/>
          <a:ext cx="6786610" cy="60007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</a:tblGrid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Ů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4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571472" y="0"/>
            <a:ext cx="245585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72A376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KŘÍŽOVKA</a:t>
            </a:r>
            <a:r>
              <a:rPr lang="cs-CZ" sz="1600" dirty="0" smtClean="0">
                <a:solidFill>
                  <a:prstClr val="white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 dirty="0" smtClean="0">
                <a:solidFill>
                  <a:prstClr val="white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</a:br>
            <a:endParaRPr lang="cs-CZ" dirty="0"/>
          </a:p>
        </p:txBody>
      </p:sp>
      <p:pic>
        <p:nvPicPr>
          <p:cNvPr id="5136" name="Picture 16" descr="C:\Users\Petr\AppData\Local\Microsoft\Windows\Temporary Internet Files\Content.IE5\D9HVCLLB\MP900448278[1].jpg"/>
          <p:cNvPicPr>
            <a:picLocks noChangeAspect="1" noChangeArrowheads="1"/>
          </p:cNvPicPr>
          <p:nvPr/>
        </p:nvPicPr>
        <p:blipFill>
          <a:blip r:embed="rId3" cstate="print"/>
          <a:srcRect l="46688" t="27092" b="4014"/>
          <a:stretch>
            <a:fillRect/>
          </a:stretch>
        </p:blipFill>
        <p:spPr bwMode="auto">
          <a:xfrm>
            <a:off x="6286512" y="285728"/>
            <a:ext cx="1466765" cy="1260000"/>
          </a:xfrm>
          <a:prstGeom prst="rect">
            <a:avLst/>
          </a:prstGeom>
          <a:noFill/>
        </p:spPr>
      </p:pic>
      <p:pic>
        <p:nvPicPr>
          <p:cNvPr id="28" name="Picture 2" descr="C:\Users\Petr\AppData\Local\Microsoft\Windows\Temporary Internet Files\Content.IE5\0ZVA10VV\MC9000364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01024" y="500042"/>
            <a:ext cx="802247" cy="1620000"/>
          </a:xfrm>
          <a:prstGeom prst="rect">
            <a:avLst/>
          </a:prstGeom>
          <a:noFill/>
        </p:spPr>
      </p:pic>
      <p:pic>
        <p:nvPicPr>
          <p:cNvPr id="29" name="Picture 13" descr="C:\Users\Petr\AppData\Local\Microsoft\Windows\Temporary Internet Files\Content.IE5\IECZPRKG\MP900424417[1].jpg"/>
          <p:cNvPicPr>
            <a:picLocks noChangeAspect="1" noChangeArrowheads="1"/>
          </p:cNvPicPr>
          <p:nvPr/>
        </p:nvPicPr>
        <p:blipFill>
          <a:blip r:embed="rId5" cstate="print"/>
          <a:srcRect l="24360" t="8151" r="26575" b="29282"/>
          <a:stretch>
            <a:fillRect/>
          </a:stretch>
        </p:blipFill>
        <p:spPr bwMode="auto">
          <a:xfrm>
            <a:off x="6286512" y="2000240"/>
            <a:ext cx="1154445" cy="1080000"/>
          </a:xfrm>
          <a:prstGeom prst="rect">
            <a:avLst/>
          </a:prstGeom>
          <a:noFill/>
        </p:spPr>
      </p:pic>
      <p:pic>
        <p:nvPicPr>
          <p:cNvPr id="30" name="Picture 2" descr="C:\Users\Petr\Documents\Fota\fota 2012\podzim\DSCN454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3834" y="2285992"/>
            <a:ext cx="1215000" cy="1620000"/>
          </a:xfrm>
          <a:prstGeom prst="rect">
            <a:avLst/>
          </a:prstGeom>
          <a:noFill/>
        </p:spPr>
      </p:pic>
      <p:pic>
        <p:nvPicPr>
          <p:cNvPr id="31" name="Picture 2" descr="C:\Users\Petr\Documents\Fota\fota 2012\fotak\DSCN2196.jpg"/>
          <p:cNvPicPr>
            <a:picLocks noChangeAspect="1" noChangeArrowheads="1"/>
          </p:cNvPicPr>
          <p:nvPr/>
        </p:nvPicPr>
        <p:blipFill>
          <a:blip r:embed="rId7" cstate="print"/>
          <a:srcRect l="16702" r="55476" b="71582"/>
          <a:stretch>
            <a:fillRect/>
          </a:stretch>
        </p:blipFill>
        <p:spPr bwMode="auto">
          <a:xfrm>
            <a:off x="6286512" y="3643314"/>
            <a:ext cx="1409718" cy="1080000"/>
          </a:xfrm>
          <a:prstGeom prst="rect">
            <a:avLst/>
          </a:prstGeom>
          <a:noFill/>
        </p:spPr>
      </p:pic>
      <p:pic>
        <p:nvPicPr>
          <p:cNvPr id="5139" name="Picture 19" descr="C:\Users\Petr\AppData\Local\Microsoft\Windows\Temporary Internet Files\Content.IE5\IECZPRKG\MC9003054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072462" y="4357694"/>
            <a:ext cx="663821" cy="756000"/>
          </a:xfrm>
          <a:prstGeom prst="rect">
            <a:avLst/>
          </a:prstGeom>
          <a:noFill/>
        </p:spPr>
      </p:pic>
      <p:pic>
        <p:nvPicPr>
          <p:cNvPr id="5140" name="Picture 20" descr="C:\Users\Petr\AppData\Local\Microsoft\Windows\Temporary Internet Files\Content.IE5\700RZ1RK\MC90033236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8" y="4857760"/>
            <a:ext cx="1701637" cy="1188000"/>
          </a:xfrm>
          <a:prstGeom prst="rect">
            <a:avLst/>
          </a:prstGeom>
          <a:noFill/>
        </p:spPr>
      </p:pic>
      <p:pic>
        <p:nvPicPr>
          <p:cNvPr id="35" name="Picture 3" descr="C:\Users\Petr\AppData\Local\Microsoft\Windows\Temporary Internet Files\Content.IE5\0ZVA10VV\MC900331275[1].wmf"/>
          <p:cNvPicPr>
            <a:picLocks noChangeAspect="1" noChangeArrowheads="1"/>
          </p:cNvPicPr>
          <p:nvPr/>
        </p:nvPicPr>
        <p:blipFill>
          <a:blip r:embed="rId10"/>
          <a:srcRect b="4394"/>
          <a:stretch>
            <a:fillRect/>
          </a:stretch>
        </p:blipFill>
        <p:spPr bwMode="auto">
          <a:xfrm>
            <a:off x="7786710" y="5715016"/>
            <a:ext cx="1070456" cy="92927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8358214" y="3643314"/>
            <a:ext cx="5277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0br. 11</a:t>
            </a:r>
            <a:endParaRPr lang="cs-CZ" sz="8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86512" y="4500570"/>
            <a:ext cx="5277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/>
                </a:solidFill>
              </a:rPr>
              <a:t>0br. 12</a:t>
            </a:r>
            <a:endParaRPr lang="cs-CZ" sz="800" dirty="0">
              <a:solidFill>
                <a:schemeClr val="bg1"/>
              </a:solidFill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rot="16200000" flipH="1">
            <a:off x="7893867" y="392885"/>
            <a:ext cx="428628" cy="21431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>
            <a:off x="8286776" y="5286388"/>
            <a:ext cx="500066" cy="35719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643446"/>
            <a:ext cx="8183880" cy="1714512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6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857232"/>
          <a:ext cx="6786610" cy="60007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  <a:gridCol w="678661"/>
              </a:tblGrid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Ů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4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750096">
                <a:tc>
                  <a:txBody>
                    <a:bodyPr/>
                    <a:lstStyle/>
                    <a:p>
                      <a:endParaRPr lang="cs-CZ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4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Obdélník 16"/>
          <p:cNvSpPr/>
          <p:nvPr/>
        </p:nvSpPr>
        <p:spPr>
          <a:xfrm>
            <a:off x="571472" y="0"/>
            <a:ext cx="2455852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72A376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KŘÍŽOVKA</a:t>
            </a:r>
            <a:r>
              <a:rPr lang="cs-CZ" sz="1600" dirty="0" smtClean="0">
                <a:solidFill>
                  <a:prstClr val="white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lang="cs-CZ" sz="1600" dirty="0" smtClean="0">
                <a:solidFill>
                  <a:prstClr val="white"/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</a:br>
            <a:endParaRPr lang="cs-CZ" dirty="0"/>
          </a:p>
        </p:txBody>
      </p:sp>
      <p:pic>
        <p:nvPicPr>
          <p:cNvPr id="5136" name="Picture 16" descr="C:\Users\Petr\AppData\Local\Microsoft\Windows\Temporary Internet Files\Content.IE5\D9HVCLLB\MP900448278[1].jpg"/>
          <p:cNvPicPr>
            <a:picLocks noChangeAspect="1" noChangeArrowheads="1"/>
          </p:cNvPicPr>
          <p:nvPr/>
        </p:nvPicPr>
        <p:blipFill>
          <a:blip r:embed="rId4" cstate="print"/>
          <a:srcRect l="46688" t="27092" b="4014"/>
          <a:stretch>
            <a:fillRect/>
          </a:stretch>
        </p:blipFill>
        <p:spPr bwMode="auto">
          <a:xfrm>
            <a:off x="6286512" y="285728"/>
            <a:ext cx="1466765" cy="1260000"/>
          </a:xfrm>
          <a:prstGeom prst="rect">
            <a:avLst/>
          </a:prstGeom>
          <a:noFill/>
        </p:spPr>
      </p:pic>
      <p:pic>
        <p:nvPicPr>
          <p:cNvPr id="28" name="Picture 2" descr="C:\Users\Petr\AppData\Local\Microsoft\Windows\Temporary Internet Files\Content.IE5\0ZVA10VV\MC90003644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001024" y="500042"/>
            <a:ext cx="802247" cy="1620000"/>
          </a:xfrm>
          <a:prstGeom prst="rect">
            <a:avLst/>
          </a:prstGeom>
          <a:noFill/>
        </p:spPr>
      </p:pic>
      <p:pic>
        <p:nvPicPr>
          <p:cNvPr id="29" name="Picture 13" descr="C:\Users\Petr\AppData\Local\Microsoft\Windows\Temporary Internet Files\Content.IE5\IECZPRKG\MP900424417[1].jpg"/>
          <p:cNvPicPr>
            <a:picLocks noChangeAspect="1" noChangeArrowheads="1"/>
          </p:cNvPicPr>
          <p:nvPr/>
        </p:nvPicPr>
        <p:blipFill>
          <a:blip r:embed="rId6" cstate="print"/>
          <a:srcRect l="24360" t="8151" r="26575" b="29282"/>
          <a:stretch>
            <a:fillRect/>
          </a:stretch>
        </p:blipFill>
        <p:spPr bwMode="auto">
          <a:xfrm>
            <a:off x="6286512" y="2000240"/>
            <a:ext cx="1154445" cy="1080000"/>
          </a:xfrm>
          <a:prstGeom prst="rect">
            <a:avLst/>
          </a:prstGeom>
          <a:noFill/>
        </p:spPr>
      </p:pic>
      <p:pic>
        <p:nvPicPr>
          <p:cNvPr id="30" name="Picture 2" descr="C:\Users\Petr\Documents\Fota\fota 2012\podzim\DSCN4546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43834" y="2285992"/>
            <a:ext cx="1215000" cy="1620000"/>
          </a:xfrm>
          <a:prstGeom prst="rect">
            <a:avLst/>
          </a:prstGeom>
          <a:noFill/>
        </p:spPr>
      </p:pic>
      <p:pic>
        <p:nvPicPr>
          <p:cNvPr id="31" name="Picture 2" descr="C:\Users\Petr\Documents\Fota\fota 2012\fotak\DSCN2196.jpg"/>
          <p:cNvPicPr>
            <a:picLocks noChangeAspect="1" noChangeArrowheads="1"/>
          </p:cNvPicPr>
          <p:nvPr/>
        </p:nvPicPr>
        <p:blipFill>
          <a:blip r:embed="rId8" cstate="print"/>
          <a:srcRect l="16702" r="55476" b="71582"/>
          <a:stretch>
            <a:fillRect/>
          </a:stretch>
        </p:blipFill>
        <p:spPr bwMode="auto">
          <a:xfrm>
            <a:off x="6286512" y="3643314"/>
            <a:ext cx="1409718" cy="1080000"/>
          </a:xfrm>
          <a:prstGeom prst="rect">
            <a:avLst/>
          </a:prstGeom>
          <a:noFill/>
        </p:spPr>
      </p:pic>
      <p:pic>
        <p:nvPicPr>
          <p:cNvPr id="5139" name="Picture 19" descr="C:\Users\Petr\AppData\Local\Microsoft\Windows\Temporary Internet Files\Content.IE5\IECZPRKG\MC900305461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072462" y="4357694"/>
            <a:ext cx="663821" cy="756000"/>
          </a:xfrm>
          <a:prstGeom prst="rect">
            <a:avLst/>
          </a:prstGeom>
          <a:noFill/>
        </p:spPr>
      </p:pic>
      <p:pic>
        <p:nvPicPr>
          <p:cNvPr id="5140" name="Picture 20" descr="C:\Users\Petr\AppData\Local\Microsoft\Windows\Temporary Internet Files\Content.IE5\700RZ1RK\MC90033236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072198" y="4857760"/>
            <a:ext cx="1701637" cy="1188000"/>
          </a:xfrm>
          <a:prstGeom prst="rect">
            <a:avLst/>
          </a:prstGeom>
          <a:noFill/>
        </p:spPr>
      </p:pic>
      <p:pic>
        <p:nvPicPr>
          <p:cNvPr id="35" name="Picture 3" descr="C:\Users\Petr\AppData\Local\Microsoft\Windows\Temporary Internet Files\Content.IE5\0ZVA10VV\MC900331275[1].wmf"/>
          <p:cNvPicPr>
            <a:picLocks noChangeAspect="1" noChangeArrowheads="1"/>
          </p:cNvPicPr>
          <p:nvPr/>
        </p:nvPicPr>
        <p:blipFill>
          <a:blip r:embed="rId11"/>
          <a:srcRect b="4394"/>
          <a:stretch>
            <a:fillRect/>
          </a:stretch>
        </p:blipFill>
        <p:spPr bwMode="auto">
          <a:xfrm>
            <a:off x="7786710" y="5715016"/>
            <a:ext cx="1070456" cy="929277"/>
          </a:xfrm>
          <a:prstGeom prst="rect">
            <a:avLst/>
          </a:prstGeom>
          <a:noFill/>
        </p:spPr>
      </p:pic>
      <p:pic>
        <p:nvPicPr>
          <p:cNvPr id="14" name="Picture 2" descr="C:\Users\Petr\Desktop\podzim\DSCN4639.JPG"/>
          <p:cNvPicPr>
            <a:picLocks noChangeAspect="1" noChangeArrowheads="1"/>
          </p:cNvPicPr>
          <p:nvPr/>
        </p:nvPicPr>
        <p:blipFill>
          <a:blip r:embed="rId12" cstate="print"/>
          <a:srcRect l="14961" r="24409" b="13878"/>
          <a:stretch>
            <a:fillRect/>
          </a:stretch>
        </p:blipFill>
        <p:spPr bwMode="auto">
          <a:xfrm>
            <a:off x="642910" y="0"/>
            <a:ext cx="3611704" cy="6840000"/>
          </a:xfrm>
          <a:prstGeom prst="rect">
            <a:avLst/>
          </a:prstGeom>
          <a:noFill/>
        </p:spPr>
      </p:pic>
      <p:pic>
        <p:nvPicPr>
          <p:cNvPr id="13" name="Picture 2" descr="C:\Users\Petr\AppData\Local\Microsoft\Windows\Temporary Internet Files\Content.IE5\D9HVCLLB\MP900434157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929190" y="857232"/>
            <a:ext cx="3571900" cy="485778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Obr. 1-4, 7-12: autor</a:t>
            </a:r>
          </a:p>
          <a:p>
            <a:r>
              <a:rPr lang="cs-CZ" sz="1400" dirty="0" smtClean="0"/>
              <a:t>Obr. 5: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smtClean="0"/>
              <a:t>Soubor:</a:t>
            </a:r>
            <a:r>
              <a:rPr lang="cs-CZ" sz="1400" dirty="0" err="1" smtClean="0"/>
              <a:t>Abies</a:t>
            </a:r>
            <a:r>
              <a:rPr lang="cs-CZ" sz="1400" dirty="0" smtClean="0"/>
              <a:t> alba </a:t>
            </a:r>
            <a:r>
              <a:rPr lang="cs-CZ" sz="1400" dirty="0" err="1" smtClean="0"/>
              <a:t>Orjen.jpg</a:t>
            </a:r>
            <a:r>
              <a:rPr lang="cs-CZ" sz="1400" dirty="0" smtClean="0"/>
              <a:t>. In:</a:t>
            </a:r>
            <a:r>
              <a:rPr lang="cs-CZ" sz="1400" dirty="0" err="1" smtClean="0">
                <a:cs typeface="Arial" charset="0"/>
              </a:rPr>
              <a:t>Orien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from</a:t>
            </a:r>
            <a:r>
              <a:rPr lang="cs-CZ" sz="1400" dirty="0" smtClean="0">
                <a:cs typeface="Arial" charset="0"/>
              </a:rPr>
              <a:t> de.</a:t>
            </a:r>
            <a:r>
              <a:rPr lang="cs-CZ" sz="1400" dirty="0" err="1" smtClean="0">
                <a:cs typeface="Arial" charset="0"/>
              </a:rPr>
              <a:t>wikipedia.org</a:t>
            </a:r>
            <a:r>
              <a:rPr lang="cs-CZ" sz="1400" dirty="0" smtClean="0">
                <a:cs typeface="Arial" charset="0"/>
              </a:rPr>
              <a:t>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11. 3. 2012, 22:58</a:t>
            </a:r>
            <a:r>
              <a:rPr lang="cs-CZ" sz="1400" dirty="0" smtClean="0">
                <a:cs typeface="Arial" charset="0"/>
              </a:rPr>
              <a:t> [cit. 2012-10-28]. Dostupný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 www: </a:t>
            </a:r>
            <a:r>
              <a:rPr lang="cs-CZ" sz="1400" u="sng" dirty="0" smtClean="0">
                <a:hlinkClick r:id="rId2"/>
              </a:rPr>
              <a:t>http://cs.wikipedia.org/wiki/Soubor:Abies_alba_Orjen.jpg</a:t>
            </a:r>
            <a:endParaRPr lang="cs-CZ" sz="1400" u="sng" dirty="0" smtClean="0"/>
          </a:p>
          <a:p>
            <a:r>
              <a:rPr lang="cs-CZ" sz="1400" dirty="0" smtClean="0"/>
              <a:t>Obr. 6: Soubor:</a:t>
            </a:r>
            <a:r>
              <a:rPr lang="cs-CZ" sz="1400" dirty="0" err="1" smtClean="0"/>
              <a:t>Illustration</a:t>
            </a:r>
            <a:r>
              <a:rPr lang="cs-CZ" sz="1400" dirty="0" smtClean="0"/>
              <a:t> </a:t>
            </a:r>
            <a:r>
              <a:rPr lang="cs-CZ" sz="1400" dirty="0" err="1" smtClean="0"/>
              <a:t>Abies</a:t>
            </a:r>
            <a:r>
              <a:rPr lang="cs-CZ" sz="1400" dirty="0" smtClean="0"/>
              <a:t> alba0.jpg.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29. 10. 2004, 19:40</a:t>
            </a:r>
            <a:r>
              <a:rPr lang="cs-CZ" sz="1400" dirty="0" smtClean="0">
                <a:cs typeface="Arial" charset="0"/>
              </a:rPr>
              <a:t> [cit. 2012-10-28]. Dostupný jako volné dílo na www: </a:t>
            </a:r>
            <a:r>
              <a:rPr lang="cs-CZ" sz="1400" dirty="0" smtClean="0">
                <a:hlinkClick r:id="rId3"/>
              </a:rPr>
              <a:t>http://cs.wikipedia.org/wiki/Soubor:Illustration_Abies_alba0.jpg</a:t>
            </a:r>
            <a:endParaRPr lang="cs-CZ" sz="1400" dirty="0" smtClean="0"/>
          </a:p>
          <a:p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2012-10-28] </a:t>
            </a:r>
            <a:r>
              <a:rPr lang="cs-CZ" sz="1400" dirty="0" smtClean="0">
                <a:hlinkClick r:id="rId4"/>
              </a:rPr>
              <a:t>www.</a:t>
            </a:r>
            <a:r>
              <a:rPr lang="cs-CZ" sz="1400" dirty="0" err="1" smtClean="0">
                <a:hlinkClick r:id="rId4"/>
              </a:rPr>
              <a:t>microsoft.office.com</a:t>
            </a:r>
            <a:r>
              <a:rPr lang="cs-CZ" sz="1400" dirty="0" smtClean="0">
                <a:cs typeface="Arial" charset="0"/>
              </a:rPr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568</TotalTime>
  <Words>270</Words>
  <PresentationFormat>Předvádění na obrazovce (4:3)</PresentationFormat>
  <Paragraphs>107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Anotace</vt:lpstr>
      <vt:lpstr>PODZIM</vt:lpstr>
      <vt:lpstr>BOROVICE</vt:lpstr>
      <vt:lpstr>SMRK</vt:lpstr>
      <vt:lpstr>JEDLE</vt:lpstr>
      <vt:lpstr>Snímek 7</vt:lpstr>
      <vt:lpstr>MODŘÍN</vt:lpstr>
      <vt:lpstr>MODŘÍN</vt:lpstr>
      <vt:lpstr>  </vt:lpstr>
      <vt:lpstr> 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Petr</dc:creator>
  <cp:lastModifiedBy>Petr</cp:lastModifiedBy>
  <cp:revision>90</cp:revision>
  <dcterms:created xsi:type="dcterms:W3CDTF">2012-10-16T16:52:38Z</dcterms:created>
  <dcterms:modified xsi:type="dcterms:W3CDTF">2012-12-08T15:39:10Z</dcterms:modified>
</cp:coreProperties>
</file>