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8" r:id="rId2"/>
    <p:sldId id="256" r:id="rId3"/>
    <p:sldId id="259" r:id="rId4"/>
    <p:sldId id="264" r:id="rId5"/>
    <p:sldId id="263" r:id="rId6"/>
    <p:sldId id="262" r:id="rId7"/>
    <p:sldId id="261" r:id="rId8"/>
    <p:sldId id="265" r:id="rId9"/>
    <p:sldId id="266" r:id="rId10"/>
    <p:sldId id="267" r:id="rId11"/>
    <p:sldId id="268" r:id="rId12"/>
    <p:sldId id="260" r:id="rId13"/>
  </p:sldIdLst>
  <p:sldSz cx="100838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520950" y="3442406"/>
            <a:ext cx="6806565" cy="2087306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520950" y="5512920"/>
            <a:ext cx="6806565" cy="151130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3710" y="1293505"/>
            <a:ext cx="2518833" cy="42015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6348" y="4607402"/>
            <a:ext cx="4030133" cy="42352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420159" y="0"/>
            <a:ext cx="672253" cy="7556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304737" y="0"/>
            <a:ext cx="115421" cy="7556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1092412" y="0"/>
            <a:ext cx="200564" cy="7556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258622" y="0"/>
            <a:ext cx="253948" cy="7556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17274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1008380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941896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904100" y="0"/>
            <a:ext cx="0" cy="7556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176443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10050558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344507" y="0"/>
            <a:ext cx="84032" cy="7556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72254" y="3778250"/>
            <a:ext cx="1428538" cy="1427339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444233" y="5362440"/>
            <a:ext cx="707348" cy="70675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203219" y="6060882"/>
            <a:ext cx="151257" cy="15113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835252" y="6377686"/>
            <a:ext cx="302514" cy="3022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2100792" y="4953706"/>
            <a:ext cx="403352" cy="403013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461781" y="5430699"/>
            <a:ext cx="672253" cy="57023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8235103" cy="5370153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0950" y="3190522"/>
            <a:ext cx="6806565" cy="2262752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20950" y="5520443"/>
            <a:ext cx="6806565" cy="1511300"/>
          </a:xfrm>
        </p:spPr>
        <p:txBody>
          <a:bodyPr anchor="t"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2205" y="1289466"/>
            <a:ext cx="2518833" cy="42015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6555" y="4604249"/>
            <a:ext cx="4030133" cy="42352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420159" y="0"/>
            <a:ext cx="672253" cy="7556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04737" y="0"/>
            <a:ext cx="115421" cy="7556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1092412" y="0"/>
            <a:ext cx="200564" cy="7556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258622" y="0"/>
            <a:ext cx="253948" cy="7556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17274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1008380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941896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904100" y="0"/>
            <a:ext cx="0" cy="7556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176443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344507" y="0"/>
            <a:ext cx="84032" cy="7556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72254" y="3778250"/>
            <a:ext cx="1428538" cy="1427339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460854" y="5362440"/>
            <a:ext cx="707348" cy="70675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203219" y="6060882"/>
            <a:ext cx="151257" cy="15113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835252" y="6381044"/>
            <a:ext cx="302514" cy="3022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2072164" y="4936173"/>
            <a:ext cx="403352" cy="403013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10033010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478402" y="5430699"/>
            <a:ext cx="672253" cy="57023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4033520" cy="503766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709135" y="1763183"/>
            <a:ext cx="4033520" cy="503766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190" y="300860"/>
            <a:ext cx="8319135" cy="1259417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04190" y="2602794"/>
            <a:ext cx="4033520" cy="428201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21317" y="2602794"/>
            <a:ext cx="4033520" cy="428201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504190" y="1729599"/>
            <a:ext cx="4033520" cy="7254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789805" y="1729599"/>
            <a:ext cx="4033520" cy="7254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721322" y="3526155"/>
            <a:ext cx="6951980" cy="504190"/>
          </a:xfrm>
        </p:spPr>
        <p:txBody>
          <a:bodyPr anchor="b"/>
          <a:lstStyle>
            <a:lvl1pPr algn="l">
              <a:buNone/>
              <a:defRPr sz="22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7512431" y="302260"/>
            <a:ext cx="1683995" cy="5491057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890597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828726" y="0"/>
            <a:ext cx="0" cy="7556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36127" y="302260"/>
            <a:ext cx="6218343" cy="697213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697373" y="3526155"/>
            <a:ext cx="6951980" cy="504190"/>
          </a:xfrm>
        </p:spPr>
        <p:txBody>
          <a:bodyPr anchor="b"/>
          <a:lstStyle>
            <a:lvl1pPr algn="l">
              <a:buNone/>
              <a:defRPr sz="22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806565" cy="75565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5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461172" y="291765"/>
            <a:ext cx="1680633" cy="5460831"/>
          </a:xfrm>
        </p:spPr>
        <p:txBody>
          <a:bodyPr rot="0" spcFirstLastPara="0" vertOverflow="overflow" horzOverflow="overflow" vert="horz" wrap="square" lIns="100794" tIns="50397" rIns="100794" bIns="50397" numCol="1" spcCol="302383" rtlCol="0" fromWordArt="0" anchor="t" anchorCtr="0" forceAA="0" compatLnSpc="1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890597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828726" y="0"/>
            <a:ext cx="0" cy="7556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10755" y="302612"/>
            <a:ext cx="1848697" cy="6447514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190" y="302611"/>
            <a:ext cx="6638502" cy="644751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504190" y="503767"/>
            <a:ext cx="9075420" cy="5961239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970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504190" y="302610"/>
            <a:ext cx="8235103" cy="125941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504190" y="1763183"/>
            <a:ext cx="8235103" cy="5370153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8370486" y="1191862"/>
            <a:ext cx="2216573" cy="423520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7710103" y="4117715"/>
            <a:ext cx="3526367" cy="403352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84032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964498" y="6318074"/>
            <a:ext cx="672253" cy="574294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eaLnBrk="1" latinLnBrk="0" hangingPunct="1">
        <a:spcBef>
          <a:spcPct val="0"/>
        </a:spcBef>
        <a:buNone/>
        <a:defRPr kumimoji="0" sz="33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02383" indent="-302383" algn="l" rtl="0" eaLnBrk="1" latinLnBrk="0" hangingPunct="1">
        <a:spcBef>
          <a:spcPts val="661"/>
        </a:spcBef>
        <a:buClr>
          <a:schemeClr val="accent1"/>
        </a:buClr>
        <a:buSzPct val="70000"/>
        <a:buFont typeface="Wingdings"/>
        <a:buChar char="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5560" indent="-302383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326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2709" indent="-201589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-GQmtITMdas&amp;feature=related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Soubor:AM486_DX2-80_and_i486_DX2-66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01416378"/>
              </p:ext>
            </p:extLst>
          </p:nvPr>
        </p:nvGraphicFramePr>
        <p:xfrm>
          <a:off x="357135" y="1397603"/>
          <a:ext cx="9392290" cy="4408402"/>
        </p:xfrm>
        <a:graphic>
          <a:graphicData uri="http://schemas.openxmlformats.org/drawingml/2006/table">
            <a:tbl>
              <a:tblPr/>
              <a:tblGrid>
                <a:gridCol w="2300966"/>
                <a:gridCol w="7091324"/>
              </a:tblGrid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0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VY_32_INOVACE_IVT_1_KOT_04_PROCESOR</a:t>
                      </a:r>
                      <a:endParaRPr kumimoji="0" lang="cs-CZ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Mgr. Miroslav Kotlas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Hardware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 ročník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6.10.2012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Seznámení žáků s procesorem jeho funkcí v počítači a parametry.</a:t>
                      </a:r>
                      <a:endParaRPr kumimoji="0" lang="cs-CZ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037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samostudium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376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307" y="286867"/>
            <a:ext cx="945356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2183073" y="683934"/>
            <a:ext cx="5558344" cy="378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94" tIns="50397" rIns="100794" bIns="50397"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983" y="5761831"/>
            <a:ext cx="6706777" cy="163724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52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Procesor (CPU)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Hardware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288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Co je to procesor?</a:t>
            </a:r>
          </a:p>
          <a:p>
            <a:r>
              <a:rPr lang="cs-CZ" dirty="0" smtClean="0"/>
              <a:t>Charakteristika</a:t>
            </a:r>
          </a:p>
          <a:p>
            <a:r>
              <a:rPr lang="cs-CZ" dirty="0" smtClean="0"/>
              <a:t>Instrukční sada</a:t>
            </a:r>
          </a:p>
          <a:p>
            <a:r>
              <a:rPr lang="cs-CZ" dirty="0" smtClean="0"/>
              <a:t>Mikroprocesory</a:t>
            </a:r>
          </a:p>
          <a:p>
            <a:r>
              <a:rPr lang="cs-CZ" dirty="0" smtClean="0"/>
              <a:t>Součásti procesoru</a:t>
            </a:r>
          </a:p>
          <a:p>
            <a:r>
              <a:rPr lang="cs-CZ" dirty="0" smtClean="0"/>
              <a:t>Základní parametry </a:t>
            </a:r>
          </a:p>
          <a:p>
            <a:r>
              <a:rPr lang="cs-CZ" dirty="0" smtClean="0"/>
              <a:t>Výrobci</a:t>
            </a:r>
          </a:p>
          <a:p>
            <a:r>
              <a:rPr lang="cs-CZ" dirty="0" smtClean="0"/>
              <a:t>Výroba procesoru</a:t>
            </a:r>
          </a:p>
          <a:p>
            <a:r>
              <a:rPr lang="cs-CZ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58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je to procesor?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CPU = </a:t>
            </a:r>
            <a:r>
              <a:rPr lang="cs-CZ" dirty="0" err="1" smtClean="0"/>
              <a:t>Central</a:t>
            </a:r>
            <a:r>
              <a:rPr lang="cs-CZ" dirty="0" smtClean="0"/>
              <a:t> </a:t>
            </a:r>
            <a:r>
              <a:rPr lang="cs-CZ" dirty="0" err="1" smtClean="0"/>
              <a:t>Processing</a:t>
            </a:r>
            <a:r>
              <a:rPr lang="cs-CZ" dirty="0" smtClean="0"/>
              <a:t> Unit</a:t>
            </a:r>
          </a:p>
          <a:p>
            <a:r>
              <a:rPr lang="cs-CZ" dirty="0" smtClean="0"/>
              <a:t>„Mozek počítače“</a:t>
            </a:r>
          </a:p>
          <a:p>
            <a:r>
              <a:rPr lang="cs-CZ" dirty="0" smtClean="0"/>
              <a:t>Nezbytná </a:t>
            </a:r>
            <a:r>
              <a:rPr lang="cs-CZ" dirty="0"/>
              <a:t>část </a:t>
            </a:r>
            <a:r>
              <a:rPr lang="cs-CZ" dirty="0" smtClean="0"/>
              <a:t>počítače – bez něj nelze počítač spustit</a:t>
            </a:r>
          </a:p>
          <a:p>
            <a:r>
              <a:rPr lang="cs-CZ" dirty="0" smtClean="0"/>
              <a:t>Provádí </a:t>
            </a:r>
            <a:r>
              <a:rPr lang="cs-CZ" dirty="0"/>
              <a:t>základní </a:t>
            </a:r>
            <a:r>
              <a:rPr lang="cs-CZ" dirty="0" smtClean="0"/>
              <a:t>aritmetické, logické </a:t>
            </a:r>
            <a:r>
              <a:rPr lang="cs-CZ" dirty="0"/>
              <a:t>a vstupně/výstupní </a:t>
            </a:r>
            <a:r>
              <a:rPr lang="cs-CZ" dirty="0" smtClean="0"/>
              <a:t>operace</a:t>
            </a:r>
            <a:endParaRPr lang="cs-CZ" dirty="0"/>
          </a:p>
          <a:p>
            <a:r>
              <a:rPr lang="cs-CZ" dirty="0"/>
              <a:t>Vykonává strojový kód uložený v operační </a:t>
            </a:r>
            <a:r>
              <a:rPr lang="cs-CZ" dirty="0" smtClean="0"/>
              <a:t>paměti</a:t>
            </a:r>
          </a:p>
          <a:p>
            <a:r>
              <a:rPr lang="cs-CZ" dirty="0" smtClean="0"/>
              <a:t>Nachází se na základní desce – vložen do </a:t>
            </a:r>
            <a:r>
              <a:rPr lang="cs-CZ" dirty="0" err="1" smtClean="0"/>
              <a:t>socketu</a:t>
            </a:r>
            <a:endParaRPr lang="cs-CZ" dirty="0" smtClean="0"/>
          </a:p>
          <a:p>
            <a:r>
              <a:rPr lang="cs-CZ" dirty="0" smtClean="0"/>
              <a:t>Významně ovlivňuje výkon celého počítače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789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První </a:t>
            </a:r>
            <a:r>
              <a:rPr lang="cs-CZ" dirty="0"/>
              <a:t>procesory z elektronek, rezistorů a kondenzátorů </a:t>
            </a:r>
            <a:r>
              <a:rPr lang="cs-CZ" dirty="0">
                <a:sym typeface="Symbol"/>
              </a:rPr>
              <a:t></a:t>
            </a:r>
            <a:r>
              <a:rPr lang="cs-CZ" dirty="0" smtClean="0"/>
              <a:t> obrovské </a:t>
            </a:r>
            <a:r>
              <a:rPr lang="cs-CZ" dirty="0"/>
              <a:t>velikosti</a:t>
            </a:r>
          </a:p>
          <a:p>
            <a:r>
              <a:rPr lang="cs-CZ" dirty="0"/>
              <a:t>Nutnost </a:t>
            </a:r>
            <a:r>
              <a:rPr lang="cs-CZ" dirty="0" smtClean="0"/>
              <a:t>miniaturizace </a:t>
            </a:r>
            <a:r>
              <a:rPr lang="cs-CZ" dirty="0" smtClean="0">
                <a:sym typeface="Symbol"/>
              </a:rPr>
              <a:t></a:t>
            </a:r>
            <a:r>
              <a:rPr lang="cs-CZ" dirty="0" smtClean="0"/>
              <a:t> </a:t>
            </a:r>
            <a:r>
              <a:rPr lang="cs-CZ" dirty="0"/>
              <a:t>vznik integrovaných </a:t>
            </a:r>
            <a:r>
              <a:rPr lang="cs-CZ" dirty="0" smtClean="0"/>
              <a:t>obvodů </a:t>
            </a:r>
            <a:r>
              <a:rPr lang="cs-CZ" dirty="0" smtClean="0">
                <a:sym typeface="Symbol"/>
              </a:rPr>
              <a:t></a:t>
            </a:r>
            <a:r>
              <a:rPr lang="cs-CZ" dirty="0" smtClean="0"/>
              <a:t> mikroprocesory </a:t>
            </a:r>
            <a:r>
              <a:rPr lang="cs-CZ" dirty="0"/>
              <a:t>(redukcí počtu obvodů</a:t>
            </a:r>
            <a:r>
              <a:rPr lang="cs-CZ" dirty="0" smtClean="0"/>
              <a:t>)</a:t>
            </a:r>
          </a:p>
          <a:p>
            <a:r>
              <a:rPr lang="cs-CZ" dirty="0"/>
              <a:t>Každý procesor má svůj strojový jazyk </a:t>
            </a:r>
            <a:r>
              <a:rPr lang="cs-CZ" dirty="0" smtClean="0"/>
              <a:t>(v </a:t>
            </a:r>
            <a:r>
              <a:rPr lang="cs-CZ" dirty="0"/>
              <a:t>závislosti na architektuře </a:t>
            </a:r>
            <a:r>
              <a:rPr lang="cs-CZ" dirty="0" smtClean="0"/>
              <a:t>procesoru)</a:t>
            </a:r>
          </a:p>
          <a:p>
            <a:r>
              <a:rPr lang="cs-CZ" dirty="0" smtClean="0"/>
              <a:t>Procesor ukládá </a:t>
            </a:r>
            <a:r>
              <a:rPr lang="cs-CZ" dirty="0" err="1" smtClean="0"/>
              <a:t>mezivýpočty</a:t>
            </a:r>
            <a:r>
              <a:rPr lang="cs-CZ" dirty="0" smtClean="0"/>
              <a:t> do operační paměti (bez ní nemůže pracovat)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9550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Instrukční sada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Jednoduché instrukce pro manipulaci s pamětí a řízení toku</a:t>
            </a:r>
          </a:p>
          <a:p>
            <a:r>
              <a:rPr lang="cs-CZ" dirty="0" smtClean="0"/>
              <a:t>RISC</a:t>
            </a:r>
          </a:p>
          <a:p>
            <a:pPr lvl="1"/>
            <a:r>
              <a:rPr lang="cs-CZ" dirty="0" smtClean="0"/>
              <a:t>Neúplná instrukční sada</a:t>
            </a:r>
          </a:p>
          <a:p>
            <a:pPr lvl="1"/>
            <a:r>
              <a:rPr lang="cs-CZ" dirty="0" smtClean="0"/>
              <a:t>Menší počet strojových instrukcí</a:t>
            </a:r>
          </a:p>
          <a:p>
            <a:pPr lvl="1"/>
            <a:r>
              <a:rPr lang="cs-CZ" dirty="0" smtClean="0"/>
              <a:t>Nevýhodou větší spotřeba paměti</a:t>
            </a:r>
          </a:p>
          <a:p>
            <a:r>
              <a:rPr lang="cs-CZ" dirty="0" smtClean="0"/>
              <a:t>CISC</a:t>
            </a:r>
          </a:p>
          <a:p>
            <a:pPr lvl="1"/>
            <a:r>
              <a:rPr lang="cs-CZ" dirty="0" smtClean="0"/>
              <a:t>Úplná instrukční sada</a:t>
            </a:r>
          </a:p>
          <a:p>
            <a:pPr lvl="1"/>
            <a:r>
              <a:rPr lang="cs-CZ" dirty="0" smtClean="0"/>
              <a:t>Potřebuje více času pro zpracování strojové instrukce</a:t>
            </a:r>
          </a:p>
          <a:p>
            <a:r>
              <a:rPr lang="cs-CZ" dirty="0" smtClean="0"/>
              <a:t>Dnešní procesory kombinují obě možnosti</a:t>
            </a:r>
          </a:p>
        </p:txBody>
      </p:sp>
    </p:spTree>
    <p:extLst>
      <p:ext uri="{BB962C8B-B14F-4D97-AF65-F5344CB8AC3E}">
        <p14:creationId xmlns:p14="http://schemas.microsoft.com/office/powerpoint/2010/main" val="151334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Mikroprocesory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Realizovaný jako jeden obvod s vysokou hustotou integrace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3092450"/>
            <a:ext cx="4876800" cy="255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1400" y="5709503"/>
            <a:ext cx="4495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MIRACETI. </a:t>
            </a:r>
            <a:r>
              <a:rPr lang="cs-CZ" sz="1200" i="1" dirty="0"/>
              <a:t>Procesor</a:t>
            </a:r>
            <a:r>
              <a:rPr lang="cs-CZ" sz="1200" dirty="0"/>
              <a:t> [online]. [cit. 6.10.2012].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http://cs.wikipedia.org/wiki/Soubor:AM486_DX2-80_and_i486_DX2-66.jpg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261100" y="5718574"/>
            <a:ext cx="243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AIDA. </a:t>
            </a:r>
            <a:r>
              <a:rPr lang="cs-CZ" sz="1200" i="1" dirty="0"/>
              <a:t>Procesor</a:t>
            </a:r>
            <a:r>
              <a:rPr lang="cs-CZ" sz="1200" dirty="0"/>
              <a:t> [online]. [cit. </a:t>
            </a:r>
            <a:r>
              <a:rPr lang="cs-CZ" sz="1200" dirty="0" smtClean="0"/>
              <a:t>6.10.2012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http://cs.wikipedia.org/wiki/Soubor:Intel_Celeron_D.jpg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164363"/>
            <a:ext cx="2426494" cy="241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023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Součásti procesoru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ALU</a:t>
            </a:r>
          </a:p>
          <a:p>
            <a:pPr lvl="1"/>
            <a:r>
              <a:rPr lang="cs-CZ" dirty="0" smtClean="0"/>
              <a:t>Aritmeticko-logická jednotka</a:t>
            </a:r>
          </a:p>
          <a:p>
            <a:pPr lvl="1"/>
            <a:r>
              <a:rPr lang="cs-CZ" dirty="0" smtClean="0"/>
              <a:t>Provádí aritmetické a logické operace</a:t>
            </a:r>
          </a:p>
          <a:p>
            <a:r>
              <a:rPr lang="cs-CZ" dirty="0" smtClean="0"/>
              <a:t>Řadič</a:t>
            </a:r>
          </a:p>
          <a:p>
            <a:pPr lvl="1"/>
            <a:r>
              <a:rPr lang="cs-CZ" dirty="0" smtClean="0"/>
              <a:t>Řídící jednotka</a:t>
            </a:r>
          </a:p>
          <a:p>
            <a:pPr lvl="1"/>
            <a:r>
              <a:rPr lang="cs-CZ" dirty="0" smtClean="0"/>
              <a:t>Zajišťuje řízení součinnosti částí procesoru </a:t>
            </a:r>
          </a:p>
          <a:p>
            <a:r>
              <a:rPr lang="cs-CZ" dirty="0" smtClean="0"/>
              <a:t>FPU (</a:t>
            </a:r>
            <a:r>
              <a:rPr lang="cs-CZ" dirty="0" err="1" smtClean="0"/>
              <a:t>Floating</a:t>
            </a:r>
            <a:r>
              <a:rPr lang="cs-CZ" dirty="0" smtClean="0"/>
              <a:t> Point Unit)</a:t>
            </a:r>
          </a:p>
          <a:p>
            <a:pPr lvl="1"/>
            <a:r>
              <a:rPr lang="cs-CZ" dirty="0" smtClean="0"/>
              <a:t>Matematický koprocesor</a:t>
            </a:r>
          </a:p>
          <a:p>
            <a:pPr lvl="1"/>
            <a:r>
              <a:rPr lang="cs-CZ" dirty="0" smtClean="0"/>
              <a:t>Provádí operace v plovoucí řádové čárce</a:t>
            </a:r>
          </a:p>
          <a:p>
            <a:r>
              <a:rPr lang="cs-CZ" dirty="0" smtClean="0"/>
              <a:t>Registry</a:t>
            </a:r>
          </a:p>
          <a:p>
            <a:pPr lvl="1"/>
            <a:r>
              <a:rPr lang="cs-CZ" dirty="0" smtClean="0"/>
              <a:t>Slouží k uchování operandů a mezivýsledků</a:t>
            </a:r>
          </a:p>
          <a:p>
            <a:r>
              <a:rPr lang="cs-CZ" dirty="0" err="1" smtClean="0"/>
              <a:t>Cache</a:t>
            </a:r>
            <a:endParaRPr lang="cs-CZ" dirty="0" smtClean="0"/>
          </a:p>
          <a:p>
            <a:pPr lvl="1"/>
            <a:r>
              <a:rPr lang="cs-CZ" dirty="0" smtClean="0"/>
              <a:t>Rychlá vyrovnávací paměť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8679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Taktovací frekvence</a:t>
            </a:r>
          </a:p>
          <a:p>
            <a:pPr lvl="1"/>
            <a:r>
              <a:rPr lang="cs-CZ" dirty="0" smtClean="0"/>
              <a:t>Udávána v Hz</a:t>
            </a:r>
          </a:p>
          <a:p>
            <a:pPr lvl="1"/>
            <a:r>
              <a:rPr lang="cs-CZ" dirty="0" smtClean="0"/>
              <a:t>Počet operací, které zvládne CPU za jednu sekundu</a:t>
            </a:r>
          </a:p>
          <a:p>
            <a:pPr lvl="1"/>
            <a:r>
              <a:rPr lang="cs-CZ" dirty="0" smtClean="0"/>
              <a:t>Dnešní procesory 1,5 – 4 GHz</a:t>
            </a:r>
          </a:p>
          <a:p>
            <a:r>
              <a:rPr lang="cs-CZ" dirty="0" smtClean="0"/>
              <a:t>Počet jader</a:t>
            </a:r>
          </a:p>
          <a:p>
            <a:pPr lvl="1"/>
            <a:r>
              <a:rPr lang="cs-CZ" dirty="0" smtClean="0"/>
              <a:t>Počet procesorů na jednom čipu</a:t>
            </a:r>
          </a:p>
          <a:p>
            <a:pPr lvl="1"/>
            <a:r>
              <a:rPr lang="cs-CZ" dirty="0" smtClean="0"/>
              <a:t>Dnes 1 – 16 jader</a:t>
            </a:r>
          </a:p>
          <a:p>
            <a:r>
              <a:rPr lang="cs-CZ" dirty="0" smtClean="0"/>
              <a:t>Velikost </a:t>
            </a:r>
            <a:r>
              <a:rPr lang="cs-CZ" dirty="0" err="1" smtClean="0"/>
              <a:t>Cache</a:t>
            </a:r>
            <a:r>
              <a:rPr lang="cs-CZ" dirty="0" smtClean="0"/>
              <a:t> paměti</a:t>
            </a:r>
          </a:p>
          <a:p>
            <a:pPr lvl="1"/>
            <a:r>
              <a:rPr lang="cs-CZ" dirty="0" smtClean="0"/>
              <a:t>1 – 6 MB</a:t>
            </a:r>
          </a:p>
          <a:p>
            <a:r>
              <a:rPr lang="cs-CZ" dirty="0" smtClean="0"/>
              <a:t>Délka </a:t>
            </a:r>
            <a:r>
              <a:rPr lang="cs-CZ" dirty="0"/>
              <a:t>operandu v </a:t>
            </a:r>
            <a:r>
              <a:rPr lang="cs-CZ" dirty="0" smtClean="0"/>
              <a:t>bitech</a:t>
            </a:r>
          </a:p>
          <a:p>
            <a:pPr lvl="1"/>
            <a:r>
              <a:rPr lang="cs-CZ" dirty="0"/>
              <a:t>počet bitů, tj. šířka operandu, který je procesor schopen zpracovat v jednom </a:t>
            </a:r>
            <a:r>
              <a:rPr lang="cs-CZ" dirty="0" smtClean="0"/>
              <a:t>kroku</a:t>
            </a:r>
          </a:p>
          <a:p>
            <a:pPr lvl="1"/>
            <a:r>
              <a:rPr lang="cs-CZ" dirty="0"/>
              <a:t>x</a:t>
            </a:r>
            <a:r>
              <a:rPr lang="cs-CZ" dirty="0" smtClean="0"/>
              <a:t>86 = 32 bitů, x64 = 64 bitů</a:t>
            </a:r>
          </a:p>
          <a:p>
            <a:pPr lvl="1"/>
            <a:r>
              <a:rPr lang="cs-CZ" dirty="0" smtClean="0"/>
              <a:t>8 bitový procesor = 2</a:t>
            </a:r>
            <a:r>
              <a:rPr lang="cs-CZ" sz="2200" baseline="30000" dirty="0" smtClean="0"/>
              <a:t>8</a:t>
            </a:r>
            <a:r>
              <a:rPr lang="cs-CZ" sz="2200" dirty="0" smtClean="0"/>
              <a:t> bitů = umí pracovat s čísly 0 - 255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717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Intel</a:t>
            </a:r>
          </a:p>
          <a:p>
            <a:pPr lvl="1"/>
            <a:r>
              <a:rPr lang="cs-CZ" dirty="0" smtClean="0"/>
              <a:t>Intel Core-i3</a:t>
            </a:r>
          </a:p>
          <a:p>
            <a:pPr lvl="1"/>
            <a:r>
              <a:rPr lang="cs-CZ" dirty="0"/>
              <a:t>Intel </a:t>
            </a:r>
            <a:r>
              <a:rPr lang="cs-CZ" dirty="0" smtClean="0"/>
              <a:t>Core-i5</a:t>
            </a:r>
          </a:p>
          <a:p>
            <a:pPr lvl="1"/>
            <a:r>
              <a:rPr lang="cs-CZ" dirty="0"/>
              <a:t>Intel </a:t>
            </a:r>
            <a:r>
              <a:rPr lang="cs-CZ" dirty="0" smtClean="0"/>
              <a:t>Core-i7</a:t>
            </a:r>
          </a:p>
          <a:p>
            <a:r>
              <a:rPr lang="cs-CZ" dirty="0" smtClean="0"/>
              <a:t>AMD</a:t>
            </a:r>
          </a:p>
          <a:p>
            <a:pPr lvl="1"/>
            <a:r>
              <a:rPr lang="cs-CZ" dirty="0" smtClean="0"/>
              <a:t>AMD </a:t>
            </a:r>
            <a:r>
              <a:rPr lang="cs-CZ" dirty="0" err="1" smtClean="0"/>
              <a:t>Athlon</a:t>
            </a:r>
            <a:endParaRPr lang="cs-CZ" dirty="0" smtClean="0"/>
          </a:p>
          <a:p>
            <a:pPr lvl="1"/>
            <a:r>
              <a:rPr lang="cs-CZ" dirty="0" smtClean="0"/>
              <a:t>AMD </a:t>
            </a:r>
            <a:r>
              <a:rPr lang="cs-CZ" dirty="0" err="1" smtClean="0"/>
              <a:t>Phenom</a:t>
            </a:r>
            <a:endParaRPr lang="cs-CZ" dirty="0" smtClean="0"/>
          </a:p>
          <a:p>
            <a:pPr lvl="1"/>
            <a:r>
              <a:rPr lang="cs-CZ" dirty="0" smtClean="0"/>
              <a:t>AMD </a:t>
            </a:r>
            <a:r>
              <a:rPr lang="cs-CZ" dirty="0" err="1" smtClean="0"/>
              <a:t>Sempron</a:t>
            </a:r>
            <a:endParaRPr lang="cs-CZ" dirty="0" smtClean="0"/>
          </a:p>
          <a:p>
            <a:r>
              <a:rPr lang="cs-CZ" dirty="0" smtClean="0"/>
              <a:t>Motorola</a:t>
            </a:r>
          </a:p>
          <a:p>
            <a:r>
              <a:rPr lang="cs-CZ" dirty="0" smtClean="0"/>
              <a:t>IBM</a:t>
            </a:r>
          </a:p>
          <a:p>
            <a:r>
              <a:rPr lang="cs-CZ" dirty="0" smtClean="0"/>
              <a:t>Apple</a:t>
            </a:r>
          </a:p>
        </p:txBody>
      </p:sp>
    </p:spTree>
    <p:extLst>
      <p:ext uri="{BB962C8B-B14F-4D97-AF65-F5344CB8AC3E}">
        <p14:creationId xmlns:p14="http://schemas.microsoft.com/office/powerpoint/2010/main" val="240688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procesoru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10 minutové video z továrny AMD v Drážďanech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>
                <a:hlinkClick r:id="rId2"/>
              </a:rPr>
              <a:t>ZDE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8589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Procesor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2001-2012, 4. 12. 2012 [cit. 2012-10-06]. </a:t>
            </a:r>
            <a:r>
              <a:rPr lang="en-US" dirty="0" err="1"/>
              <a:t>Dostupné</a:t>
            </a:r>
            <a:r>
              <a:rPr lang="en-US" dirty="0"/>
              <a:t> z: http://cs.wikipedia.org/wiki/Procesor1kladn%C3%AD_deska</a:t>
            </a:r>
            <a:endParaRPr lang="cs-CZ" dirty="0" smtClean="0"/>
          </a:p>
          <a:p>
            <a:r>
              <a:rPr lang="cs-CZ" dirty="0" smtClean="0"/>
              <a:t>MIRACETI</a:t>
            </a:r>
            <a:r>
              <a:rPr lang="cs-CZ" dirty="0"/>
              <a:t>. </a:t>
            </a:r>
            <a:r>
              <a:rPr lang="cs-CZ" i="1" dirty="0"/>
              <a:t>Procesor</a:t>
            </a:r>
            <a:r>
              <a:rPr lang="cs-CZ" dirty="0"/>
              <a:t> [online]. [cit. </a:t>
            </a:r>
            <a:r>
              <a:rPr lang="cs-CZ" dirty="0" smtClean="0"/>
              <a:t>6.10.2012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cs.wikipedia.org/wiki/Soubor:AM486_DX2-80_and_i486_DX2-66.jpg</a:t>
            </a:r>
            <a:endParaRPr lang="cs-CZ" dirty="0" smtClean="0"/>
          </a:p>
          <a:p>
            <a:r>
              <a:rPr lang="cs-CZ" sz="2800" dirty="0"/>
              <a:t>AIDA. </a:t>
            </a:r>
            <a:r>
              <a:rPr lang="cs-CZ" sz="2800" i="1" dirty="0"/>
              <a:t>Procesor</a:t>
            </a:r>
            <a:r>
              <a:rPr lang="cs-CZ" sz="2800" dirty="0"/>
              <a:t> [online]. [cit. 6.10.2012]. Dostupný pod licencí </a:t>
            </a:r>
            <a:r>
              <a:rPr lang="cs-CZ" sz="2800" dirty="0" err="1"/>
              <a:t>Creative</a:t>
            </a:r>
            <a:r>
              <a:rPr lang="cs-CZ" sz="2800" dirty="0"/>
              <a:t> </a:t>
            </a:r>
            <a:r>
              <a:rPr lang="cs-CZ" sz="2800" dirty="0" err="1"/>
              <a:t>Commons</a:t>
            </a:r>
            <a:r>
              <a:rPr lang="cs-CZ" sz="2800" dirty="0"/>
              <a:t> na WWW: http://</a:t>
            </a:r>
            <a:r>
              <a:rPr lang="cs-CZ" sz="2800" dirty="0" smtClean="0"/>
              <a:t>cs.wikipedia.org/wiki/Soubor:Intel_Celeron_D.jpg</a:t>
            </a:r>
            <a:endParaRPr lang="cs-CZ" sz="2800" dirty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307" y="286867"/>
            <a:ext cx="945356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138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81</TotalTime>
  <Words>536</Words>
  <Application>Microsoft Office PowerPoint</Application>
  <PresentationFormat>Vlastní</PresentationFormat>
  <Paragraphs>111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Prezentace aplikace PowerPoint</vt:lpstr>
      <vt:lpstr>Procesor (CPU)</vt:lpstr>
      <vt:lpstr>Obsah</vt:lpstr>
      <vt:lpstr>Co je to procesor?</vt:lpstr>
      <vt:lpstr>Charakteristika</vt:lpstr>
      <vt:lpstr>Instrukční sada</vt:lpstr>
      <vt:lpstr>Mikroprocesory</vt:lpstr>
      <vt:lpstr>Součásti procesoru</vt:lpstr>
      <vt:lpstr>Základní parametry</vt:lpstr>
      <vt:lpstr>Výrobci</vt:lpstr>
      <vt:lpstr>Výroba procesoru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Kotli</dc:creator>
  <cp:lastModifiedBy>Mirda Kotli</cp:lastModifiedBy>
  <cp:revision>21</cp:revision>
  <dcterms:created xsi:type="dcterms:W3CDTF">2006-08-16T00:00:00Z</dcterms:created>
  <dcterms:modified xsi:type="dcterms:W3CDTF">2012-12-08T15:47:11Z</dcterms:modified>
</cp:coreProperties>
</file>