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305" r:id="rId2"/>
    <p:sldId id="286" r:id="rId3"/>
    <p:sldId id="256" r:id="rId4"/>
    <p:sldId id="289" r:id="rId5"/>
    <p:sldId id="291" r:id="rId6"/>
    <p:sldId id="265" r:id="rId7"/>
    <p:sldId id="264" r:id="rId8"/>
    <p:sldId id="263" r:id="rId9"/>
    <p:sldId id="298" r:id="rId10"/>
    <p:sldId id="284" r:id="rId11"/>
    <p:sldId id="300" r:id="rId12"/>
    <p:sldId id="262" r:id="rId13"/>
    <p:sldId id="301" r:id="rId14"/>
    <p:sldId id="259" r:id="rId15"/>
    <p:sldId id="261" r:id="rId16"/>
    <p:sldId id="260" r:id="rId17"/>
    <p:sldId id="258" r:id="rId18"/>
    <p:sldId id="302" r:id="rId19"/>
    <p:sldId id="275" r:id="rId20"/>
    <p:sldId id="303" r:id="rId21"/>
    <p:sldId id="257" r:id="rId22"/>
    <p:sldId id="304" r:id="rId23"/>
    <p:sldId id="29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CE01B-628A-40CB-A91D-CCD230067A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41B3F-6BC9-4BB8-8A1B-A1AE9E09C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392659-6C52-49C3-B7EE-3A30B5BBFDEB}" type="slidenum">
              <a:rPr lang="cs-CZ" smtClean="0">
                <a:solidFill>
                  <a:prstClr val="black"/>
                </a:solidFill>
              </a:rPr>
              <a:pPr/>
              <a:t>23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openxmlformats.org/officeDocument/2006/relationships/image" Target="../media/image2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Lascau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NÁZEV: VY_32_INOVACE_195_NÁŠ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SVĚT_TEPLICE (ORIENTACE V OKOLÍ ŠKOLY) 2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 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TÉMA: TEPLICE (ORIENTACE V OKOLÍ ŠKOLY) 2 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ČÍSLO PROJEKTU: CZ.1.07./1.4.00/21.2257 </a:t>
              </a:r>
              <a: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rgbClr val="92D050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Výklad nové </a:t>
            </a:r>
            <a:r>
              <a:rPr lang="cs-CZ" dirty="0" smtClean="0"/>
              <a:t>látky – charakteristika: obec - orientace, významné budovy, památky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zpětná vazba – žáci pojmenovávají objekty, po kliknutí se objeví správná odpověď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</a:t>
            </a:r>
            <a:r>
              <a:rPr lang="cs-CZ" dirty="0" smtClean="0"/>
              <a:t>látky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samostatná nebo skupinová práce, možno formou </a:t>
            </a:r>
            <a:r>
              <a:rPr lang="cs-CZ" dirty="0" smtClean="0"/>
              <a:t>soutěže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obrázky objektů jsou doplněny cvičením, které žákům dané objekty více přiblíží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žáci vybírají správnou odpověď, zpětná vazba po </a:t>
            </a:r>
            <a:r>
              <a:rPr lang="cs-CZ" dirty="0" smtClean="0"/>
              <a:t>kliknutí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interaktivní otázky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Použití v hodině žáky zaujalo, pracovali aktivně, snažili se o správnou odpověď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4. 11. 2012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2963396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ORIENTACE V OKOLÍ ŠKOLY 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část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14423"/>
            <a:ext cx="7772400" cy="2386028"/>
          </a:xfrm>
          <a:solidFill>
            <a:srgbClr val="FFFF99"/>
          </a:solidFill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TEPLICE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4643446"/>
            <a:ext cx="57839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ORIENTACE V OKOLÍ ŠKOLY</a:t>
            </a:r>
          </a:p>
          <a:p>
            <a:pPr algn="ctr"/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SMĚR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>
                <a:solidFill>
                  <a:schemeClr val="accent4">
                    <a:lumMod val="75000"/>
                  </a:schemeClr>
                </a:solidFill>
              </a:rPr>
              <a:t>KNIHOVNA</a:t>
            </a:r>
            <a:endParaRPr lang="cs-CZ" sz="80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ARKADIE ŠKOLA</a:t>
            </a:r>
            <a:endParaRPr lang="cs-CZ" dirty="0"/>
          </a:p>
        </p:txBody>
      </p:sp>
      <p:pic>
        <p:nvPicPr>
          <p:cNvPr id="11266" name="Picture 2" descr="C:\Users\Petr\Documents\Fota\fota 2012\DSCN211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VOJENSKÉ LÁZNĚ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Petr\Documents\Fota\fota 2012\DSCN21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1643050"/>
            <a:ext cx="5974080" cy="44805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43042" y="5715016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HADÍ LÁZNĚ</a:t>
            </a:r>
            <a:endParaRPr lang="cs-CZ" dirty="0"/>
          </a:p>
        </p:txBody>
      </p:sp>
      <p:pic>
        <p:nvPicPr>
          <p:cNvPr id="8194" name="Picture 2" descr="C:\Users\Petr\Documents\Fota\fota 2012\DSCN210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MUŠLE</a:t>
            </a:r>
            <a:endParaRPr lang="cs-CZ" dirty="0"/>
          </a:p>
        </p:txBody>
      </p:sp>
      <p:pic>
        <p:nvPicPr>
          <p:cNvPr id="7170" name="Picture 2" descr="C:\Users\Petr\Documents\Fota\fota 2012\DSCN210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KONAJÍ SE ZDE: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D9HVCLLB\MC9002953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928802"/>
            <a:ext cx="2302598" cy="1557196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700RZ1RK\MC900054007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214414" y="1643050"/>
            <a:ext cx="2389327" cy="3375965"/>
          </a:xfrm>
          <a:prstGeom prst="rect">
            <a:avLst/>
          </a:prstGeom>
          <a:noFill/>
        </p:spPr>
      </p:pic>
      <p:pic>
        <p:nvPicPr>
          <p:cNvPr id="1032" name="Picture 8" descr="C:\Users\Petr\AppData\Local\Microsoft\Windows\Temporary Internet Files\Content.IE5\IECZPRKG\MC9003974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57620" y="3643314"/>
            <a:ext cx="1261872" cy="183520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6286520"/>
            <a:ext cx="3635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ŠKRTNI NESPRÁVNÝ OBRÁZEK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T. G. MASARYK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C:\Users\Petr\Documents\Fota\fota 2012\fotak\DSCN21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1571612"/>
            <a:ext cx="6033600" cy="45252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43042" y="5715016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ZAKROUŽKUJ SPRÁVNOU ODPOVĚĎ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2143116"/>
            <a:ext cx="3000396" cy="1714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T. G. MASARYK BYL: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715008" y="1500174"/>
            <a:ext cx="2643206" cy="914400"/>
          </a:xfrm>
          <a:prstGeom prst="roundRect">
            <a:avLst>
              <a:gd name="adj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PREZIDENT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5643570" y="3500438"/>
            <a:ext cx="235745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MALÍŘ</a:t>
            </a:r>
            <a:endParaRPr lang="cs-CZ" sz="3200" dirty="0"/>
          </a:p>
        </p:txBody>
      </p:sp>
      <p:cxnSp>
        <p:nvCxnSpPr>
          <p:cNvPr id="9" name="Přímá spojovací šipka 8"/>
          <p:cNvCxnSpPr>
            <a:stCxn id="4" idx="3"/>
          </p:cNvCxnSpPr>
          <p:nvPr/>
        </p:nvCxnSpPr>
        <p:spPr>
          <a:xfrm flipV="1">
            <a:off x="3500430" y="2000242"/>
            <a:ext cx="2143140" cy="1000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428992" y="3000372"/>
            <a:ext cx="2071702" cy="885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C:\Users\Petr\Documents\Fota\fota 2012\fotak\DSCN219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 l="42353" t="28633" r="43546" b="56470"/>
          <a:stretch>
            <a:fillRect/>
          </a:stretch>
        </p:blipFill>
        <p:spPr bwMode="auto">
          <a:xfrm>
            <a:off x="1428728" y="4357694"/>
            <a:ext cx="2726624" cy="2160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HOTEL PAYER</a:t>
            </a:r>
            <a:endParaRPr lang="cs-CZ" dirty="0"/>
          </a:p>
        </p:txBody>
      </p:sp>
      <p:pic>
        <p:nvPicPr>
          <p:cNvPr id="6146" name="Picture 2" descr="C:\Users\Petr\Documents\Fota\fota 2012\DSCN210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KAM CESTOVAL?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2143116"/>
            <a:ext cx="3000396" cy="1714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JULIUS PAYER BYL: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715008" y="1500174"/>
            <a:ext cx="2928958" cy="914400"/>
          </a:xfrm>
          <a:prstGeom prst="roundRect">
            <a:avLst>
              <a:gd name="adj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CESTOVATEL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5643570" y="3500438"/>
            <a:ext cx="235745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MALÍŘ</a:t>
            </a:r>
            <a:endParaRPr lang="cs-CZ" sz="3200" dirty="0"/>
          </a:p>
        </p:txBody>
      </p:sp>
      <p:cxnSp>
        <p:nvCxnSpPr>
          <p:cNvPr id="9" name="Přímá spojovací šipka 8"/>
          <p:cNvCxnSpPr>
            <a:stCxn id="4" idx="3"/>
          </p:cNvCxnSpPr>
          <p:nvPr/>
        </p:nvCxnSpPr>
        <p:spPr>
          <a:xfrm flipV="1">
            <a:off x="3500430" y="2000242"/>
            <a:ext cx="2143140" cy="1000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428992" y="3000372"/>
            <a:ext cx="2071702" cy="885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Users\Petr\AppData\Local\Microsoft\Windows\Temporary Internet Files\Content.IE5\700RZ1RK\MC9004060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286256"/>
            <a:ext cx="1841500" cy="116205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ŠANOVSKÝ KOSTEL</a:t>
            </a:r>
            <a:endParaRPr lang="cs-CZ" dirty="0"/>
          </a:p>
        </p:txBody>
      </p:sp>
      <p:pic>
        <p:nvPicPr>
          <p:cNvPr id="3074" name="Picture 2" descr="C:\Users\Petr\Documents\Fota\fota 2012\DSCN208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KAMENNÉ LÁZNĚ</a:t>
            </a:r>
            <a:endParaRPr lang="cs-CZ" dirty="0"/>
          </a:p>
        </p:txBody>
      </p:sp>
      <p:pic>
        <p:nvPicPr>
          <p:cNvPr id="5122" name="Picture 2" descr="C:\Users\Petr\Documents\Fota\fota 2012\DSCN210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LÁZNĚ JIRÁSEK</a:t>
            </a:r>
            <a:endParaRPr lang="cs-CZ" dirty="0"/>
          </a:p>
        </p:txBody>
      </p:sp>
      <p:pic>
        <p:nvPicPr>
          <p:cNvPr id="4098" name="Picture 2" descr="C:\Users\Petr\Documents\Fota\fota 2012\DSCN209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AKADEMIE</a:t>
            </a:r>
            <a:endParaRPr lang="cs-CZ" dirty="0"/>
          </a:p>
        </p:txBody>
      </p:sp>
      <p:pic>
        <p:nvPicPr>
          <p:cNvPr id="2050" name="Picture 2" descr="C:\Users\Petr\Documents\Fota\fota 2012\DSCN208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ZAKROUŽKUJ SPRÁVNOU ODPOVĚĎ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2143116"/>
            <a:ext cx="3000396" cy="1714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 JE OBCHODNÍ AKADEMIE</a:t>
            </a:r>
            <a:r>
              <a:rPr lang="cs-CZ" sz="4000" dirty="0" smtClean="0"/>
              <a:t>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715008" y="1500174"/>
            <a:ext cx="2643206" cy="914400"/>
          </a:xfrm>
          <a:prstGeom prst="roundRect">
            <a:avLst>
              <a:gd name="adj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ŠKOLA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5643570" y="3500438"/>
            <a:ext cx="235745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ZÁMEK</a:t>
            </a:r>
            <a:endParaRPr lang="cs-CZ" sz="3200" dirty="0"/>
          </a:p>
        </p:txBody>
      </p:sp>
      <p:cxnSp>
        <p:nvCxnSpPr>
          <p:cNvPr id="9" name="Přímá spojovací šipka 8"/>
          <p:cNvCxnSpPr>
            <a:stCxn id="4" idx="3"/>
          </p:cNvCxnSpPr>
          <p:nvPr/>
        </p:nvCxnSpPr>
        <p:spPr>
          <a:xfrm flipV="1">
            <a:off x="3500430" y="2000242"/>
            <a:ext cx="2143140" cy="1000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428992" y="3000372"/>
            <a:ext cx="2071702" cy="885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 descr="C:\Users\Petr\Documents\Fota\fota 2012\DSCN208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643042" y="4214818"/>
            <a:ext cx="2592000" cy="1944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PAMÁTNÍK HOLOKAUSTU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 descr="C:\Users\Petr\Documents\Fota\fota 2012\fotak\DSCN22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1643050"/>
            <a:ext cx="6033600" cy="4525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500166" y="5715016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PAMÁTNÍK HOLOKAUSTU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2143116"/>
            <a:ext cx="3000396" cy="1714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ČEHO JE PAMÁTNÍK</a:t>
            </a:r>
            <a:r>
              <a:rPr lang="cs-CZ" sz="4000" dirty="0" smtClean="0"/>
              <a:t>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715008" y="1500174"/>
            <a:ext cx="3000396" cy="914400"/>
          </a:xfrm>
          <a:prstGeom prst="roundRect">
            <a:avLst>
              <a:gd name="adj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UMUČENÝCH ŽIDŮ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5643570" y="3500438"/>
            <a:ext cx="235745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POVODNĚ</a:t>
            </a:r>
            <a:endParaRPr lang="cs-CZ" sz="3200" dirty="0"/>
          </a:p>
        </p:txBody>
      </p:sp>
      <p:cxnSp>
        <p:nvCxnSpPr>
          <p:cNvPr id="9" name="Přímá spojovací šipka 8"/>
          <p:cNvCxnSpPr>
            <a:stCxn id="4" idx="3"/>
          </p:cNvCxnSpPr>
          <p:nvPr/>
        </p:nvCxnSpPr>
        <p:spPr>
          <a:xfrm flipV="1">
            <a:off x="3500430" y="2000242"/>
            <a:ext cx="2143140" cy="1000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428992" y="3000372"/>
            <a:ext cx="2071702" cy="885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C:\Users\Petr\Documents\Fota\fota 2012\fotak\DSCN220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rcRect l="22071" r="13123" b="10340"/>
          <a:stretch>
            <a:fillRect/>
          </a:stretch>
        </p:blipFill>
        <p:spPr bwMode="auto">
          <a:xfrm>
            <a:off x="1643042" y="4143380"/>
            <a:ext cx="1908253" cy="19800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57158" y="6286520"/>
            <a:ext cx="3884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ŠKRTNI NESPRÁVNOU ODPOVĚĎ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KNIHOVNA</a:t>
            </a:r>
            <a:endParaRPr lang="cs-CZ" dirty="0"/>
          </a:p>
        </p:txBody>
      </p:sp>
      <p:pic>
        <p:nvPicPr>
          <p:cNvPr id="1026" name="Picture 2" descr="C:\Users\Petr\Documents\Fota\fota 2012\DSCN208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SI TU MŮŽEŠ PŮJČIT?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6286520"/>
            <a:ext cx="3635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ŠKRTNI NESPRÁVNÝ OBRÁZEK</a:t>
            </a:r>
            <a:endParaRPr lang="cs-CZ" dirty="0"/>
          </a:p>
        </p:txBody>
      </p:sp>
      <p:pic>
        <p:nvPicPr>
          <p:cNvPr id="3074" name="Picture 2" descr="C:\Users\Petr\AppData\Local\Microsoft\Windows\Temporary Internet Files\Content.IE5\700RZ1RK\MP900448290[1].jpg"/>
          <p:cNvPicPr>
            <a:picLocks noChangeAspect="1" noChangeArrowheads="1"/>
          </p:cNvPicPr>
          <p:nvPr/>
        </p:nvPicPr>
        <p:blipFill>
          <a:blip r:embed="rId4" cstate="print"/>
          <a:srcRect t="7337" b="5336"/>
          <a:stretch>
            <a:fillRect/>
          </a:stretch>
        </p:blipFill>
        <p:spPr bwMode="auto">
          <a:xfrm>
            <a:off x="6000760" y="1785926"/>
            <a:ext cx="2345055" cy="3080702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700RZ1RK\MP90017839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55" y="1714488"/>
            <a:ext cx="2574091" cy="1656000"/>
          </a:xfrm>
          <a:prstGeom prst="rect">
            <a:avLst/>
          </a:prstGeom>
          <a:noFill/>
        </p:spPr>
      </p:pic>
      <p:pic>
        <p:nvPicPr>
          <p:cNvPr id="3085" name="Picture 13" descr="C:\Users\Petr\AppData\Local\Microsoft\Windows\Temporary Internet Files\Content.IE5\IECZPRKG\MC90011326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1928802"/>
            <a:ext cx="2316412" cy="4248000"/>
          </a:xfrm>
          <a:prstGeom prst="rect">
            <a:avLst/>
          </a:prstGeom>
          <a:noFill/>
        </p:spPr>
      </p:pic>
      <p:pic>
        <p:nvPicPr>
          <p:cNvPr id="3087" name="Picture 15" descr="C:\Users\Petr\AppData\Local\Microsoft\Windows\Temporary Internet Files\Content.IE5\0ZVA10VV\MC90025098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1538" y="3786190"/>
            <a:ext cx="2088333" cy="219546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endParaRPr lang="cs-CZ" sz="1100" dirty="0" smtClean="0">
              <a:cs typeface="Arial" charset="0"/>
            </a:endParaRPr>
          </a:p>
          <a:p>
            <a:pPr>
              <a:buNone/>
            </a:pPr>
            <a:r>
              <a:rPr lang="cs-CZ" sz="1400" dirty="0" smtClean="0"/>
              <a:t>Obr. 1 – 12: autor</a:t>
            </a:r>
          </a:p>
          <a:p>
            <a:pPr>
              <a:buNone/>
            </a:pPr>
            <a:r>
              <a:rPr lang="cs-CZ" sz="1400" dirty="0" smtClean="0"/>
              <a:t>Ostatní obr.: </a:t>
            </a:r>
            <a:r>
              <a:rPr lang="cs-CZ" sz="1400" dirty="0" smtClean="0">
                <a:cs typeface="Arial" charset="0"/>
              </a:rPr>
              <a:t>[cit. 2012-11-4]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>
              <a:hlinkClick r:id="rId4"/>
            </a:endParaRP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="" xmlns:p14="http://schemas.microsoft.com/office/powerpoint/2010/main" val="215874780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358</TotalTime>
  <Words>271</Words>
  <Application>Microsoft Office PowerPoint</Application>
  <PresentationFormat>Předvádění na obrazovce (4:3)</PresentationFormat>
  <Paragraphs>82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Administrativní</vt:lpstr>
      <vt:lpstr>Snímek 1</vt:lpstr>
      <vt:lpstr>Anotace</vt:lpstr>
      <vt:lpstr>TEPLICE </vt:lpstr>
      <vt:lpstr>SMĚR</vt:lpstr>
      <vt:lpstr>ARKADIE ŠKOLA</vt:lpstr>
      <vt:lpstr>VOJENSKÉ LÁZNĚ</vt:lpstr>
      <vt:lpstr>HADÍ LÁZNĚ</vt:lpstr>
      <vt:lpstr>MUŠLE</vt:lpstr>
      <vt:lpstr>KONAJÍ SE ZDE:</vt:lpstr>
      <vt:lpstr>T. G. MASARYK</vt:lpstr>
      <vt:lpstr>ZAKROUŽKUJ SPRÁVNOU ODPOVĚĎ</vt:lpstr>
      <vt:lpstr>HOTEL PAYER</vt:lpstr>
      <vt:lpstr>KAM CESTOVAL?</vt:lpstr>
      <vt:lpstr>ŠANOVSKÝ KOSTEL</vt:lpstr>
      <vt:lpstr>KAMENNÉ LÁZNĚ</vt:lpstr>
      <vt:lpstr>LÁZNĚ JIRÁSEK</vt:lpstr>
      <vt:lpstr>OBCHODNÍ AKADEMIE</vt:lpstr>
      <vt:lpstr>ZAKROUŽKUJ SPRÁVNOU ODPOVĚĎ</vt:lpstr>
      <vt:lpstr>PAMÁTNÍK HOLOKAUSTU</vt:lpstr>
      <vt:lpstr>PAMÁTNÍK HOLOKAUSTU</vt:lpstr>
      <vt:lpstr>KNIHOVNA</vt:lpstr>
      <vt:lpstr>CO SI TU MŮŽEŠ PŮJČIT?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OKOLÍ ŠKOLY</dc:title>
  <dc:creator>Petr</dc:creator>
  <cp:lastModifiedBy>Petr</cp:lastModifiedBy>
  <cp:revision>66</cp:revision>
  <dcterms:created xsi:type="dcterms:W3CDTF">2012-09-24T19:39:57Z</dcterms:created>
  <dcterms:modified xsi:type="dcterms:W3CDTF">2012-12-08T15:58:26Z</dcterms:modified>
</cp:coreProperties>
</file>