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72" r:id="rId2"/>
    <p:sldId id="271" r:id="rId3"/>
    <p:sldId id="265" r:id="rId4"/>
    <p:sldId id="257" r:id="rId5"/>
    <p:sldId id="266" r:id="rId6"/>
    <p:sldId id="267" r:id="rId7"/>
    <p:sldId id="258" r:id="rId8"/>
    <p:sldId id="260" r:id="rId9"/>
    <p:sldId id="268" r:id="rId10"/>
    <p:sldId id="269" r:id="rId11"/>
    <p:sldId id="270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BBBF83DC-6598-4A75-AC76-BB9D2BC93340}" type="presOf" srcId="{ACB088F6-9FD4-4D56-9008-662AD047F4C4}" destId="{0E54988E-55F7-4212-84AE-C422C955B3E7}" srcOrd="0" destOrd="0" presId="urn:microsoft.com/office/officeart/2005/8/layout/process2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1279857D-264B-44AD-90A2-63E042BD4D11}" type="presOf" srcId="{ACB088F6-9FD4-4D56-9008-662AD047F4C4}" destId="{0E54988E-55F7-4212-84AE-C422C955B3E7}" srcOrd="0" destOrd="0" presId="urn:microsoft.com/office/officeart/2005/8/layout/process2"/>
  </dgm:cxnLst>
  <dgm:bg/>
  <dgm:whole/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EF779C31-ADC4-48DD-8E76-F6EBB424948D}" type="presOf" srcId="{ACB088F6-9FD4-4D56-9008-662AD047F4C4}" destId="{0E54988E-55F7-4212-84AE-C422C955B3E7}" srcOrd="0" destOrd="0" presId="urn:microsoft.com/office/officeart/2005/8/layout/process2"/>
  </dgm:cxnLst>
  <dgm:bg/>
  <dgm:whole/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CB088F6-9FD4-4D56-9008-662AD047F4C4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0E54988E-55F7-4212-84AE-C422C955B3E7}" type="pres">
      <dgm:prSet presAssocID="{ACB088F6-9FD4-4D56-9008-662AD047F4C4}" presName="linearFlow" presStyleCnt="0">
        <dgm:presLayoutVars>
          <dgm:resizeHandles val="exact"/>
        </dgm:presLayoutVars>
      </dgm:prSet>
      <dgm:spPr/>
    </dgm:pt>
  </dgm:ptLst>
  <dgm:cxnLst>
    <dgm:cxn modelId="{1A8FE133-47B1-449A-93A4-B36DD4DCE748}" type="presOf" srcId="{ACB088F6-9FD4-4D56-9008-662AD047F4C4}" destId="{0E54988E-55F7-4212-84AE-C422C955B3E7}" srcOrd="0" destOrd="0" presId="urn:microsoft.com/office/officeart/2005/8/layout/process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CD8933-5B4F-4968-BB90-8D9FB70B681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31C52-0ACC-4F96-A86B-B15AE2BF1C4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wmf"/><Relationship Id="rId7" Type="http://schemas.openxmlformats.org/officeDocument/2006/relationships/image" Target="../media/image1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6.jpeg"/><Relationship Id="rId9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13" Type="http://schemas.openxmlformats.org/officeDocument/2006/relationships/image" Target="../media/image9.png"/><Relationship Id="rId18" Type="http://schemas.openxmlformats.org/officeDocument/2006/relationships/image" Target="../media/image14.jpeg"/><Relationship Id="rId3" Type="http://schemas.openxmlformats.org/officeDocument/2006/relationships/diagramData" Target="../diagrams/data1.xml"/><Relationship Id="rId7" Type="http://schemas.openxmlformats.org/officeDocument/2006/relationships/image" Target="../media/image2.png"/><Relationship Id="rId12" Type="http://schemas.openxmlformats.org/officeDocument/2006/relationships/image" Target="../media/image8.png"/><Relationship Id="rId17" Type="http://schemas.openxmlformats.org/officeDocument/2006/relationships/image" Target="../media/image12.png"/><Relationship Id="rId2" Type="http://schemas.openxmlformats.org/officeDocument/2006/relationships/audio" Target="../media/audio2.wav"/><Relationship Id="rId16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7.wmf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11.png"/><Relationship Id="rId10" Type="http://schemas.openxmlformats.org/officeDocument/2006/relationships/image" Target="../media/image6.jpeg"/><Relationship Id="rId4" Type="http://schemas.openxmlformats.org/officeDocument/2006/relationships/diagramLayout" Target="../diagrams/layout1.xml"/><Relationship Id="rId9" Type="http://schemas.openxmlformats.org/officeDocument/2006/relationships/image" Target="../media/image5.wmf"/><Relationship Id="rId1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2.xml"/><Relationship Id="rId7" Type="http://schemas.openxmlformats.org/officeDocument/2006/relationships/image" Target="../media/image16.png"/><Relationship Id="rId12" Type="http://schemas.openxmlformats.org/officeDocument/2006/relationships/image" Target="../media/image20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9.wmf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8.jpeg"/><Relationship Id="rId4" Type="http://schemas.openxmlformats.org/officeDocument/2006/relationships/diagramLayout" Target="../diagrams/layout2.xml"/><Relationship Id="rId9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13" Type="http://schemas.openxmlformats.org/officeDocument/2006/relationships/image" Target="../media/image12.png"/><Relationship Id="rId3" Type="http://schemas.openxmlformats.org/officeDocument/2006/relationships/diagramData" Target="../diagrams/data3.xml"/><Relationship Id="rId7" Type="http://schemas.openxmlformats.org/officeDocument/2006/relationships/image" Target="../media/image4.wmf"/><Relationship Id="rId12" Type="http://schemas.openxmlformats.org/officeDocument/2006/relationships/image" Target="../media/image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image" Target="../media/image8.png"/><Relationship Id="rId5" Type="http://schemas.openxmlformats.org/officeDocument/2006/relationships/diagramQuickStyle" Target="../diagrams/quickStyle3.xml"/><Relationship Id="rId10" Type="http://schemas.openxmlformats.org/officeDocument/2006/relationships/image" Target="../media/image7.wmf"/><Relationship Id="rId4" Type="http://schemas.openxmlformats.org/officeDocument/2006/relationships/diagramLayout" Target="../diagrams/layout3.xml"/><Relationship Id="rId9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Data" Target="../diagrams/data4.xml"/><Relationship Id="rId7" Type="http://schemas.openxmlformats.org/officeDocument/2006/relationships/image" Target="../media/image4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12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7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om/" TargetMode="External"/><Relationship Id="rId2" Type="http://schemas.openxmlformats.org/officeDocument/2006/relationships/hyperlink" Target="http://cs.wikipedia.org/wiki/Soubor:Teplice,_%C5%A0koda_14Tr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</a:t>
              </a:r>
              <a:r>
                <a:rPr lang="cs-CZ" sz="1600" b="1" kern="120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: VY_32_INOVACE_197_NÁŠ 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SVĚT_DOPRAVNÍ PROSTŘEDKY  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DOPRAVNÍ PROSTŘEDKY 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Anotace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7. třídě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Výklad nové látky – charakteristika: dopravní prostředky, doprava osobní, nákladní,  hromadná, městská hromadná doprava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žák pojmenovává podle obrázků druhy dopravních prostředků a způsob přepravy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zpětná vazba při </a:t>
            </a:r>
            <a:r>
              <a:rPr lang="cs-CZ" dirty="0" smtClean="0"/>
              <a:t>kliknutí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interaktivní otázky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Možno užít i k upevňování a opakování dané látky jako skupinová nebo samostatná práce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 </a:t>
            </a:r>
            <a:r>
              <a:rPr lang="cs-CZ" dirty="0" smtClean="0"/>
              <a:t>byli aktivní, dobře spolupracovali, s pomocí docházeli ke správným závěrům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Vytvořeno  16. 11.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6700" dirty="0" smtClean="0"/>
              <a:t> </a:t>
            </a:r>
            <a:br>
              <a:rPr lang="cs-CZ" sz="6700" dirty="0" smtClean="0"/>
            </a:br>
            <a:r>
              <a:rPr lang="cs-CZ" sz="6000" dirty="0" smtClean="0"/>
              <a:t>DOPRAVNÍ PROSTŘEDKY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opisek se šipkou dolů 3"/>
          <p:cNvSpPr/>
          <p:nvPr/>
        </p:nvSpPr>
        <p:spPr>
          <a:xfrm>
            <a:off x="3212944" y="1988840"/>
            <a:ext cx="2430625" cy="403244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POJMENUJ OBRÁZKY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69722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1643050"/>
            <a:ext cx="143986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hampejsova\AppData\Local\Microsoft\Windows\Temporary Internet Files\Content.IE5\03Y1KJ13\MC9004417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190" y="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2143116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527" y="4689641"/>
            <a:ext cx="205750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1" t="3558" r="12705" b="18098"/>
          <a:stretch/>
        </p:blipFill>
        <p:spPr bwMode="auto">
          <a:xfrm>
            <a:off x="2571736" y="214290"/>
            <a:ext cx="2052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702" y="2143116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0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50727"/>
            <a:ext cx="276158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357694"/>
            <a:ext cx="1079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2330" y="500042"/>
            <a:ext cx="1627187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4393702" y="2213557"/>
            <a:ext cx="2124637" cy="1395413"/>
            <a:chOff x="4400434" y="2092277"/>
            <a:chExt cx="2124637" cy="1395413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4400434" y="3272246"/>
              <a:ext cx="40908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  <p:pic>
        <p:nvPicPr>
          <p:cNvPr id="1031" name="Picture 7" descr="C:\Users\hampejsova\AppData\Local\Microsoft\Windows\Temporary Internet Files\Content.IE5\OPAJKCM5\MC90009039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96033"/>
            <a:ext cx="1647731" cy="218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467890" y="3429000"/>
            <a:ext cx="1776691" cy="904552"/>
            <a:chOff x="467890" y="3429000"/>
            <a:chExt cx="1776691" cy="904552"/>
          </a:xfrm>
        </p:grpSpPr>
        <p:pic>
          <p:nvPicPr>
            <p:cNvPr id="2" name="Picture 2" descr="C:\Users\Petr\Desktop\svoz\DSCN4701.JPG"/>
            <p:cNvPicPr>
              <a:picLocks noChangeAspect="1" noChangeArrowheads="1"/>
            </p:cNvPicPr>
            <p:nvPr/>
          </p:nvPicPr>
          <p:blipFill>
            <a:blip r:embed="rId14" cstate="print"/>
            <a:srcRect l="2067" t="15354" b="18504"/>
            <a:stretch>
              <a:fillRect/>
            </a:stretch>
          </p:blipFill>
          <p:spPr bwMode="auto">
            <a:xfrm>
              <a:off x="467890" y="3429000"/>
              <a:ext cx="1776691" cy="900000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1643042" y="4071942"/>
              <a:ext cx="566181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2</a:t>
              </a:r>
              <a:endParaRPr lang="cs-CZ" sz="11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35673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KTERÉ DOPRAVNÍ PROSTŘEDKY JEZDÍ VE VAŠEM MĚSTĚ?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Popisek se šipkou dolů 3"/>
          <p:cNvSpPr/>
          <p:nvPr/>
        </p:nvSpPr>
        <p:spPr>
          <a:xfrm>
            <a:off x="3212944" y="1988840"/>
            <a:ext cx="2430625" cy="4032448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ZAKROUŽKUJ 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3697222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1643050"/>
            <a:ext cx="143986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hampejsova\AppData\Local\Microsoft\Windows\Temporary Internet Files\Content.IE5\03Y1KJ13\MC9004417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29190" y="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71670" y="2143116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527" y="4689641"/>
            <a:ext cx="205750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1" t="3558" r="12705" b="18098"/>
          <a:stretch/>
        </p:blipFill>
        <p:spPr bwMode="auto">
          <a:xfrm>
            <a:off x="2571736" y="214290"/>
            <a:ext cx="2052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702" y="2214554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0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50727"/>
            <a:ext cx="276158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286256"/>
            <a:ext cx="1079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2330" y="500042"/>
            <a:ext cx="1627187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3"/>
          <p:cNvGrpSpPr/>
          <p:nvPr/>
        </p:nvGrpSpPr>
        <p:grpSpPr>
          <a:xfrm>
            <a:off x="4393702" y="2213557"/>
            <a:ext cx="2124637" cy="1395413"/>
            <a:chOff x="4400434" y="2092277"/>
            <a:chExt cx="2124637" cy="1395413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4400434" y="3236282"/>
              <a:ext cx="40908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  <p:pic>
        <p:nvPicPr>
          <p:cNvPr id="1031" name="Picture 7" descr="C:\Users\hampejsova\AppData\Local\Microsoft\Windows\Temporary Internet Files\Content.IE5\OPAJKCM5\MC90009039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96033"/>
            <a:ext cx="1647731" cy="218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467890" y="3429000"/>
            <a:ext cx="1776691" cy="900000"/>
            <a:chOff x="467890" y="3429000"/>
            <a:chExt cx="1776691" cy="900000"/>
          </a:xfrm>
        </p:grpSpPr>
        <p:pic>
          <p:nvPicPr>
            <p:cNvPr id="19" name="Picture 2" descr="C:\Users\Petr\Desktop\svoz\DSCN4701.JPG"/>
            <p:cNvPicPr>
              <a:picLocks noChangeAspect="1" noChangeArrowheads="1"/>
            </p:cNvPicPr>
            <p:nvPr/>
          </p:nvPicPr>
          <p:blipFill>
            <a:blip r:embed="rId14" cstate="print"/>
            <a:srcRect l="2067" t="15354" b="18504"/>
            <a:stretch>
              <a:fillRect/>
            </a:stretch>
          </p:blipFill>
          <p:spPr bwMode="auto">
            <a:xfrm>
              <a:off x="467890" y="3429000"/>
              <a:ext cx="1776691" cy="900000"/>
            </a:xfrm>
            <a:prstGeom prst="rect">
              <a:avLst/>
            </a:prstGeom>
            <a:noFill/>
          </p:spPr>
        </p:pic>
        <p:sp>
          <p:nvSpPr>
            <p:cNvPr id="17" name="TextovéPole 16"/>
            <p:cNvSpPr txBox="1"/>
            <p:nvPr/>
          </p:nvSpPr>
          <p:spPr>
            <a:xfrm>
              <a:off x="1785918" y="4071942"/>
              <a:ext cx="409086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/>
                <a:t>0br.2</a:t>
              </a:r>
              <a:endParaRPr lang="cs-CZ" sz="8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35673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72330" y="4572008"/>
            <a:ext cx="143986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1538" y="1643050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1" t="3558" r="12705" b="18098"/>
          <a:stretch/>
        </p:blipFill>
        <p:spPr bwMode="auto">
          <a:xfrm>
            <a:off x="6215074" y="2428868"/>
            <a:ext cx="2052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0628" y="4643446"/>
            <a:ext cx="1627187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3"/>
          <p:cNvGrpSpPr/>
          <p:nvPr/>
        </p:nvGrpSpPr>
        <p:grpSpPr>
          <a:xfrm>
            <a:off x="3571868" y="2143116"/>
            <a:ext cx="2124637" cy="1395413"/>
            <a:chOff x="4400434" y="2092277"/>
            <a:chExt cx="2124637" cy="1395413"/>
          </a:xfrm>
        </p:grpSpPr>
        <p:pic>
          <p:nvPicPr>
            <p:cNvPr id="9" name="Picture 5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400434" y="3272246"/>
              <a:ext cx="40908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400" dirty="0" smtClean="0"/>
              <a:t>JAK SE DOPRAVUJEŠ DO ŠKOLY? </a:t>
            </a:r>
            <a:r>
              <a:rPr lang="cs-CZ" sz="3100" dirty="0" smtClean="0"/>
              <a:t>ZAKROUŽKUJ NEBO DOPLŇ:</a:t>
            </a:r>
            <a:endParaRPr lang="cs-CZ" sz="3100" dirty="0"/>
          </a:p>
        </p:txBody>
      </p:sp>
      <p:pic>
        <p:nvPicPr>
          <p:cNvPr id="1034" name="Picture 10" descr="C:\Users\Petr\AppData\Local\Microsoft\Windows\Temporary Internet Files\Content.IE5\0ZVA10VV\MP900439398[1].jpg"/>
          <p:cNvPicPr>
            <a:picLocks noChangeAspect="1" noChangeArrowheads="1"/>
          </p:cNvPicPr>
          <p:nvPr/>
        </p:nvPicPr>
        <p:blipFill>
          <a:blip r:embed="rId7" cstate="print"/>
          <a:srcRect l="41620" r="14061"/>
          <a:stretch>
            <a:fillRect/>
          </a:stretch>
        </p:blipFill>
        <p:spPr bwMode="auto">
          <a:xfrm>
            <a:off x="1428728" y="4714884"/>
            <a:ext cx="754937" cy="1332000"/>
          </a:xfrm>
          <a:prstGeom prst="rect">
            <a:avLst/>
          </a:prstGeom>
          <a:noFill/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0430" y="4071942"/>
            <a:ext cx="1079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" descr="C:\Users\Petr\Desktop\svoz\DSCN4701.JPG"/>
          <p:cNvPicPr>
            <a:picLocks noChangeAspect="1" noChangeArrowheads="1"/>
          </p:cNvPicPr>
          <p:nvPr/>
        </p:nvPicPr>
        <p:blipFill>
          <a:blip r:embed="rId9" cstate="print"/>
          <a:srcRect l="2067" t="15354" b="18504"/>
          <a:stretch>
            <a:fillRect/>
          </a:stretch>
        </p:blipFill>
        <p:spPr bwMode="auto">
          <a:xfrm>
            <a:off x="467890" y="3429000"/>
            <a:ext cx="1776691" cy="900000"/>
          </a:xfrm>
          <a:prstGeom prst="rect">
            <a:avLst/>
          </a:prstGeom>
          <a:noFill/>
        </p:spPr>
      </p:pic>
      <p:sp>
        <p:nvSpPr>
          <p:cNvPr id="21" name="Zástupný symbol pro obsah 20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785918" y="4071942"/>
            <a:ext cx="40908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0br.2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85967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CO VOZÍ TYTO DOPRAVNÍ PROSTŘEDKY?</a:t>
            </a:r>
            <a:endParaRPr lang="cs-CZ" sz="4000" dirty="0"/>
          </a:p>
        </p:txBody>
      </p:sp>
      <p:graphicFrame>
        <p:nvGraphicFramePr>
          <p:cNvPr id="19" name="Zástupný symbol pro obsah 18"/>
          <p:cNvGraphicFramePr>
            <a:graphicFrameLocks noGrp="1"/>
          </p:cNvGraphicFramePr>
          <p:nvPr>
            <p:ph idx="1"/>
          </p:nvPr>
        </p:nvGraphicFramePr>
        <p:xfrm>
          <a:off x="285720" y="171448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282" y="1357298"/>
            <a:ext cx="143986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57422" y="2643182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3857628"/>
            <a:ext cx="205750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1" t="3558" r="12705" b="18098"/>
          <a:stretch/>
        </p:blipFill>
        <p:spPr bwMode="auto">
          <a:xfrm>
            <a:off x="6858016" y="285728"/>
            <a:ext cx="2052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3702" y="2285992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28728" y="1071546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15074" y="4572008"/>
            <a:ext cx="276158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14744" y="928670"/>
            <a:ext cx="1079500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6248" y="5241925"/>
            <a:ext cx="1627187" cy="1616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7" descr="C:\Users\hampejsova\AppData\Local\Microsoft\Windows\Temporary Internet Files\Content.IE5\OPAJKCM5\MC90009039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857496"/>
            <a:ext cx="1647731" cy="218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Zaoblený obdélník 19"/>
          <p:cNvSpPr/>
          <p:nvPr/>
        </p:nvSpPr>
        <p:spPr>
          <a:xfrm>
            <a:off x="2857488" y="4143380"/>
            <a:ext cx="1428760" cy="914400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OSOBY (LIDI)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500034" y="5643578"/>
            <a:ext cx="35719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OSOBNÍ DOPRAVA</a:t>
            </a:r>
            <a:endParaRPr lang="cs-CZ" sz="2800" b="1" dirty="0"/>
          </a:p>
        </p:txBody>
      </p:sp>
      <p:sp>
        <p:nvSpPr>
          <p:cNvPr id="22" name="Šipka dolů 21"/>
          <p:cNvSpPr/>
          <p:nvPr/>
        </p:nvSpPr>
        <p:spPr>
          <a:xfrm>
            <a:off x="2857488" y="5000636"/>
            <a:ext cx="484632" cy="714380"/>
          </a:xfrm>
          <a:prstGeom prst="down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3"/>
          <p:cNvGrpSpPr/>
          <p:nvPr/>
        </p:nvGrpSpPr>
        <p:grpSpPr>
          <a:xfrm>
            <a:off x="4786314" y="1357298"/>
            <a:ext cx="2124637" cy="1395413"/>
            <a:chOff x="4400434" y="2092277"/>
            <a:chExt cx="2124637" cy="1395413"/>
          </a:xfrm>
        </p:grpSpPr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400434" y="3272246"/>
              <a:ext cx="40908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  <p:pic>
        <p:nvPicPr>
          <p:cNvPr id="26" name="Picture 2" descr="C:\Users\Petr\Desktop\svoz\DSCN4701.JPG"/>
          <p:cNvPicPr>
            <a:picLocks noChangeAspect="1" noChangeArrowheads="1"/>
          </p:cNvPicPr>
          <p:nvPr/>
        </p:nvPicPr>
        <p:blipFill>
          <a:blip r:embed="rId18" cstate="print"/>
          <a:srcRect l="2067" t="15354" b="18504"/>
          <a:stretch>
            <a:fillRect/>
          </a:stretch>
        </p:blipFill>
        <p:spPr bwMode="auto">
          <a:xfrm>
            <a:off x="428596" y="2857496"/>
            <a:ext cx="1776691" cy="900000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1785918" y="3500438"/>
            <a:ext cx="40908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0br.2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" name="Zástupný symbol pro obsah 18"/>
          <p:cNvGraphicFramePr>
            <a:graphicFrameLocks noGrp="1"/>
          </p:cNvGraphicFramePr>
          <p:nvPr>
            <p:ph idx="1"/>
          </p:nvPr>
        </p:nvGraphicFramePr>
        <p:xfrm>
          <a:off x="285720" y="171448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CO VOZÍ TYTO DOPRAVNÍ PROSTŘEDKY?</a:t>
            </a:r>
            <a:endParaRPr lang="cs-CZ" sz="40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2857488" y="4143380"/>
            <a:ext cx="1428760" cy="914400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NÁKLAD (VĚCI)</a:t>
            </a:r>
            <a:endParaRPr lang="cs-CZ" b="1" dirty="0"/>
          </a:p>
        </p:txBody>
      </p:sp>
      <p:sp>
        <p:nvSpPr>
          <p:cNvPr id="21" name="Obdélník 20"/>
          <p:cNvSpPr/>
          <p:nvPr/>
        </p:nvSpPr>
        <p:spPr>
          <a:xfrm>
            <a:off x="500034" y="5643578"/>
            <a:ext cx="35719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NÁKLADNÍ DOPRAVA</a:t>
            </a:r>
            <a:endParaRPr lang="cs-CZ" sz="2800" b="1" dirty="0"/>
          </a:p>
        </p:txBody>
      </p:sp>
      <p:sp>
        <p:nvSpPr>
          <p:cNvPr id="22" name="Šipka dolů 21"/>
          <p:cNvSpPr/>
          <p:nvPr/>
        </p:nvSpPr>
        <p:spPr>
          <a:xfrm>
            <a:off x="2857488" y="5000636"/>
            <a:ext cx="484632" cy="714380"/>
          </a:xfrm>
          <a:prstGeom prst="downArrow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0424" b="12446"/>
          <a:stretch>
            <a:fillRect/>
          </a:stretch>
        </p:blipFill>
        <p:spPr bwMode="auto">
          <a:xfrm>
            <a:off x="5000628" y="928670"/>
            <a:ext cx="3712302" cy="140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4" name="Picture 3" descr="C:\Users\hampejsova\AppData\Local\Microsoft\Windows\Temporary Internet Files\Content.IE5\03Y1KJ13\MC90044174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158" y="3429000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0ZVA10VV\MP900399529[1].jpg"/>
          <p:cNvPicPr>
            <a:picLocks noChangeAspect="1" noChangeArrowheads="1"/>
          </p:cNvPicPr>
          <p:nvPr/>
        </p:nvPicPr>
        <p:blipFill>
          <a:blip r:embed="rId9" cstate="print"/>
          <a:srcRect l="5536" t="34616" r="8305" b="22154"/>
          <a:stretch>
            <a:fillRect/>
          </a:stretch>
        </p:blipFill>
        <p:spPr bwMode="auto">
          <a:xfrm>
            <a:off x="2285984" y="2857496"/>
            <a:ext cx="3768285" cy="1260000"/>
          </a:xfrm>
          <a:prstGeom prst="rect">
            <a:avLst/>
          </a:prstGeom>
          <a:noFill/>
        </p:spPr>
      </p:pic>
      <p:pic>
        <p:nvPicPr>
          <p:cNvPr id="2055" name="Picture 7" descr="C:\Users\Petr\AppData\Local\Microsoft\Windows\Temporary Internet Files\Content.IE5\D9HVCLLB\MP900401492[1].jpg"/>
          <p:cNvPicPr>
            <a:picLocks noChangeAspect="1" noChangeArrowheads="1"/>
          </p:cNvPicPr>
          <p:nvPr/>
        </p:nvPicPr>
        <p:blipFill>
          <a:blip r:embed="rId10"/>
          <a:srcRect l="8305" t="55386" r="27682" b="16616"/>
          <a:stretch>
            <a:fillRect/>
          </a:stretch>
        </p:blipFill>
        <p:spPr bwMode="auto">
          <a:xfrm>
            <a:off x="571472" y="1428736"/>
            <a:ext cx="4075667" cy="1188000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IECZPRKG\MC900320996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643702" y="2786058"/>
            <a:ext cx="1816913" cy="1409090"/>
          </a:xfrm>
          <a:prstGeom prst="rect">
            <a:avLst/>
          </a:prstGeom>
          <a:noFill/>
        </p:spPr>
      </p:pic>
      <p:pic>
        <p:nvPicPr>
          <p:cNvPr id="2059" name="Picture 11" descr="C:\Users\Petr\AppData\Local\Microsoft\Windows\Temporary Internet Files\Content.IE5\0ZVA10VV\MC900290304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143504" y="4786322"/>
            <a:ext cx="3040054" cy="1800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JAK SE NAZÝVÁ TENTO </a:t>
            </a:r>
            <a:br>
              <a:rPr lang="cs-CZ" sz="4000" dirty="0" smtClean="0"/>
            </a:br>
            <a:r>
              <a:rPr lang="cs-CZ" sz="4000" dirty="0" smtClean="0"/>
              <a:t>DRUH OSOBNÍ DOPRAVY?</a:t>
            </a:r>
            <a:endParaRPr lang="cs-CZ" sz="4000" dirty="0"/>
          </a:p>
        </p:txBody>
      </p:sp>
      <p:graphicFrame>
        <p:nvGraphicFramePr>
          <p:cNvPr id="19" name="Zástupný symbol pro obsah 18"/>
          <p:cNvGraphicFramePr>
            <a:graphicFrameLocks noGrp="1"/>
          </p:cNvGraphicFramePr>
          <p:nvPr>
            <p:ph idx="1"/>
          </p:nvPr>
        </p:nvGraphicFramePr>
        <p:xfrm>
          <a:off x="285720" y="171448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1714488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4810" y="2500306"/>
            <a:ext cx="205750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Users\hampejsova\AppData\Local\Microsoft\Windows\Temporary Internet Files\Content.IE5\8GHL81DL\MP900227586[1].jpg"/>
          <p:cNvPicPr>
            <a:picLocks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001" t="3558" r="12705" b="18098"/>
          <a:stretch/>
        </p:blipFill>
        <p:spPr bwMode="auto">
          <a:xfrm>
            <a:off x="6858016" y="2714620"/>
            <a:ext cx="2052000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43636" y="428604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hampejsova\AppData\Local\Microsoft\Windows\Temporary Internet Files\Content.IE5\03Y1KJ13\MC900441707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1736" y="1142984"/>
            <a:ext cx="2160000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3438" y="4714884"/>
            <a:ext cx="2761586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42910" y="5357826"/>
            <a:ext cx="35719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HROMADNÁ DOPRAVA</a:t>
            </a:r>
            <a:endParaRPr lang="cs-CZ" sz="2800" b="1" dirty="0"/>
          </a:p>
        </p:txBody>
      </p:sp>
      <p:grpSp>
        <p:nvGrpSpPr>
          <p:cNvPr id="23" name="Skupina 3"/>
          <p:cNvGrpSpPr/>
          <p:nvPr/>
        </p:nvGrpSpPr>
        <p:grpSpPr>
          <a:xfrm>
            <a:off x="1357290" y="3429000"/>
            <a:ext cx="2124637" cy="1395413"/>
            <a:chOff x="4400434" y="2092277"/>
            <a:chExt cx="2124637" cy="1395413"/>
          </a:xfrm>
        </p:grpSpPr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400434" y="3272246"/>
              <a:ext cx="40908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JAK SE NAZÝVÁ TENTO </a:t>
            </a:r>
            <a:br>
              <a:rPr lang="cs-CZ" sz="4000" dirty="0" smtClean="0"/>
            </a:br>
            <a:r>
              <a:rPr lang="cs-CZ" sz="4000" dirty="0" smtClean="0"/>
              <a:t>DRUH OSOBNÍ DOPRAVY VE MĚSTĚ?</a:t>
            </a:r>
            <a:endParaRPr lang="cs-CZ" sz="4000" dirty="0"/>
          </a:p>
        </p:txBody>
      </p:sp>
      <p:graphicFrame>
        <p:nvGraphicFramePr>
          <p:cNvPr id="19" name="Zástupný symbol pro obsah 18"/>
          <p:cNvGraphicFramePr>
            <a:graphicFrameLocks noGrp="1"/>
          </p:cNvGraphicFramePr>
          <p:nvPr>
            <p:ph idx="1"/>
          </p:nvPr>
        </p:nvGraphicFramePr>
        <p:xfrm>
          <a:off x="285720" y="171448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4" descr="C:\Users\hampejsova\AppData\Local\Microsoft\Windows\Temporary Internet Files\Content.IE5\QDYAR2VT\MC90002838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596" y="1714488"/>
            <a:ext cx="1890981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hampejsova\AppData\Local\Microsoft\Windows\Temporary Internet Files\Content.IE5\8GHL81DL\MC9002956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28992" y="1571612"/>
            <a:ext cx="2057506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Users\hampejsova\AppData\Local\Microsoft\Windows\Temporary Internet Files\Content.IE5\8GHL81DL\MC9003443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2132" y="3357562"/>
            <a:ext cx="2292313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642910" y="5357826"/>
            <a:ext cx="428628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MĚSTSKÁ HROMADNÁ DOPRAVA</a:t>
            </a:r>
            <a:endParaRPr lang="cs-CZ" sz="2800" b="1" dirty="0"/>
          </a:p>
        </p:txBody>
      </p:sp>
      <p:grpSp>
        <p:nvGrpSpPr>
          <p:cNvPr id="3" name="Skupina 3"/>
          <p:cNvGrpSpPr/>
          <p:nvPr/>
        </p:nvGrpSpPr>
        <p:grpSpPr>
          <a:xfrm>
            <a:off x="1928794" y="3500438"/>
            <a:ext cx="2124637" cy="1395413"/>
            <a:chOff x="4400434" y="2092277"/>
            <a:chExt cx="2124637" cy="1395413"/>
          </a:xfrm>
        </p:grpSpPr>
        <p:pic>
          <p:nvPicPr>
            <p:cNvPr id="24" name="Picture 5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2092277"/>
              <a:ext cx="2097087" cy="13954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400434" y="3272246"/>
              <a:ext cx="409086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0br.1</a:t>
              </a:r>
              <a:endParaRPr lang="cs-CZ" sz="8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143372" y="5857892"/>
            <a:ext cx="1241045" cy="707886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MHD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5254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11" grpId="0" uiExpand="1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0br. 1: Soubor:Teplice, Škoda 14TrM.jpg. In: Kubik123.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29. 7. 2009, 14:53  </a:t>
            </a:r>
            <a:r>
              <a:rPr lang="cs-CZ" sz="1400" dirty="0" smtClean="0">
                <a:cs typeface="Arial" charset="0"/>
              </a:rPr>
              <a:t>[cit. 2012-11-16]. Dostupný jako volné dílo na www: </a:t>
            </a:r>
            <a:r>
              <a:rPr lang="cs-CZ" sz="1400" dirty="0" smtClean="0">
                <a:hlinkClick r:id="rId2"/>
              </a:rPr>
              <a:t>http://cs.wikipedia.org/wiki/Soubor:Teplice,_%C5%A0koda_14TrM.jpg</a:t>
            </a:r>
            <a:endParaRPr lang="cs-CZ" sz="1400" dirty="0" smtClean="0"/>
          </a:p>
          <a:p>
            <a:r>
              <a:rPr lang="cs-CZ" sz="1400" dirty="0" smtClean="0"/>
              <a:t>Obr. 2: autor</a:t>
            </a:r>
          </a:p>
          <a:p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2012-11-16] </a:t>
            </a:r>
            <a:r>
              <a:rPr lang="cs-CZ" sz="1400" dirty="0" smtClean="0">
                <a:hlinkClick r:id="rId3"/>
              </a:rPr>
              <a:t>www.</a:t>
            </a:r>
            <a:r>
              <a:rPr lang="cs-CZ" sz="1400" dirty="0" err="1" smtClean="0">
                <a:hlinkClick r:id="rId3"/>
              </a:rPr>
              <a:t>microsoft.office.com</a:t>
            </a:r>
            <a:r>
              <a:rPr lang="cs-CZ" sz="1400" dirty="0" smtClean="0">
                <a:cs typeface="Arial" charset="0"/>
              </a:rPr>
              <a:t> </a:t>
            </a:r>
          </a:p>
          <a:p>
            <a:endParaRPr lang="cs-CZ" sz="1400" dirty="0" smtClean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132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320</TotalTime>
  <Words>187</Words>
  <Application>Microsoft Office PowerPoint</Application>
  <PresentationFormat>Předvádění na obrazovce (4:3)</PresentationFormat>
  <Paragraphs>43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Anotace</vt:lpstr>
      <vt:lpstr>   DOPRAVNÍ PROSTŘEDKY</vt:lpstr>
      <vt:lpstr>Snímek 4</vt:lpstr>
      <vt:lpstr>           KTERÉ DOPRAVNÍ PROSTŘEDKY JEZDÍ VE VAŠEM MĚSTĚ? </vt:lpstr>
      <vt:lpstr>Snímek 6</vt:lpstr>
      <vt:lpstr>JAK SE DOPRAVUJEŠ DO ŠKOLY? ZAKROUŽKUJ NEBO DOPLŇ:</vt:lpstr>
      <vt:lpstr>CO VOZÍ TYTO DOPRAVNÍ PROSTŘEDKY?</vt:lpstr>
      <vt:lpstr>CO VOZÍ TYTO DOPRAVNÍ PROSTŘEDKY?</vt:lpstr>
      <vt:lpstr>JAK SE NAZÝVÁ TENTO  DRUH OSOBNÍ DOPRAVY?</vt:lpstr>
      <vt:lpstr>JAK SE NAZÝVÁ TENTO  DRUH OSOBNÍ DOPRAVY VE MĚSTĚ?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Hampejsová Ivana</dc:creator>
  <cp:lastModifiedBy>Petr</cp:lastModifiedBy>
  <cp:revision>57</cp:revision>
  <dcterms:created xsi:type="dcterms:W3CDTF">2012-10-12T07:11:15Z</dcterms:created>
  <dcterms:modified xsi:type="dcterms:W3CDTF">2012-12-08T16:13:59Z</dcterms:modified>
</cp:coreProperties>
</file>