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83" r:id="rId2"/>
    <p:sldId id="282" r:id="rId3"/>
    <p:sldId id="269" r:id="rId4"/>
    <p:sldId id="259" r:id="rId5"/>
    <p:sldId id="266" r:id="rId6"/>
    <p:sldId id="272" r:id="rId7"/>
    <p:sldId id="260" r:id="rId8"/>
    <p:sldId id="268" r:id="rId9"/>
    <p:sldId id="270" r:id="rId10"/>
    <p:sldId id="273" r:id="rId11"/>
    <p:sldId id="274" r:id="rId12"/>
    <p:sldId id="277" r:id="rId13"/>
    <p:sldId id="280" r:id="rId14"/>
    <p:sldId id="261" r:id="rId15"/>
    <p:sldId id="28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58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C5A892-51A6-422A-8907-AE93C0BD2665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6FBAF7-48CF-4E8C-A6A0-977B5B5A6C5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9D20F1-71BB-439F-AA7F-7B554E507B53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SAMI,</a:t>
            </a:r>
            <a:r>
              <a:rPr lang="cs-CZ" baseline="0" dirty="0" smtClean="0"/>
              <a:t> PO KLEPNUTÍ PODLE OBRÁZKŮ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6FBAF7-48CF-4E8C-A6A0-977B5B5A6C5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POJMENOVAT PODLE OBRÁZKŮ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6FBAF7-48CF-4E8C-A6A0-977B5B5A6C5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SAMI,</a:t>
            </a:r>
            <a:r>
              <a:rPr lang="cs-CZ" baseline="0" dirty="0" smtClean="0"/>
              <a:t> PO KLEPNUTÍ PODLE OBRÁZKŮ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6FBAF7-48CF-4E8C-A6A0-977B5B5A6C5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CC_pvIUDUiE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audio" Target="../media/audio2.wav"/><Relationship Id="rId7" Type="http://schemas.openxmlformats.org/officeDocument/2006/relationships/image" Target="../media/image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11" Type="http://schemas.openxmlformats.org/officeDocument/2006/relationships/image" Target="../media/image11.wmf"/><Relationship Id="rId5" Type="http://schemas.openxmlformats.org/officeDocument/2006/relationships/image" Target="../media/image5.wmf"/><Relationship Id="rId10" Type="http://schemas.openxmlformats.org/officeDocument/2006/relationships/image" Target="../media/image10.wmf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3" Type="http://schemas.openxmlformats.org/officeDocument/2006/relationships/image" Target="../media/image15.wmf"/><Relationship Id="rId7" Type="http://schemas.openxmlformats.org/officeDocument/2006/relationships/image" Target="../media/image19.wmf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Relationship Id="rId9" Type="http://schemas.openxmlformats.org/officeDocument/2006/relationships/image" Target="../media/image21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audio" Target="../media/audio2.wav"/><Relationship Id="rId7" Type="http://schemas.openxmlformats.org/officeDocument/2006/relationships/image" Target="../media/image21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wmf"/><Relationship Id="rId5" Type="http://schemas.openxmlformats.org/officeDocument/2006/relationships/image" Target="../media/image23.wmf"/><Relationship Id="rId4" Type="http://schemas.openxmlformats.org/officeDocument/2006/relationships/image" Target="../media/image22.wmf"/><Relationship Id="rId9" Type="http://schemas.openxmlformats.org/officeDocument/2006/relationships/image" Target="../media/image25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13" Type="http://schemas.openxmlformats.org/officeDocument/2006/relationships/image" Target="../media/image31.wmf"/><Relationship Id="rId3" Type="http://schemas.openxmlformats.org/officeDocument/2006/relationships/audio" Target="../media/audio4.wav"/><Relationship Id="rId7" Type="http://schemas.openxmlformats.org/officeDocument/2006/relationships/image" Target="../media/image15.wmf"/><Relationship Id="rId12" Type="http://schemas.openxmlformats.org/officeDocument/2006/relationships/image" Target="../media/image30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11" Type="http://schemas.openxmlformats.org/officeDocument/2006/relationships/image" Target="../media/image29.png"/><Relationship Id="rId5" Type="http://schemas.openxmlformats.org/officeDocument/2006/relationships/audio" Target="../media/audio5.wav"/><Relationship Id="rId10" Type="http://schemas.openxmlformats.org/officeDocument/2006/relationships/image" Target="../media/image28.wmf"/><Relationship Id="rId4" Type="http://schemas.openxmlformats.org/officeDocument/2006/relationships/audio" Target="../media/audio2.wav"/><Relationship Id="rId9" Type="http://schemas.openxmlformats.org/officeDocument/2006/relationships/image" Target="../media/image27.wmf"/><Relationship Id="rId14" Type="http://schemas.openxmlformats.org/officeDocument/2006/relationships/image" Target="../media/image32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3" Type="http://schemas.openxmlformats.org/officeDocument/2006/relationships/audio" Target="../media/audio2.wav"/><Relationship Id="rId7" Type="http://schemas.openxmlformats.org/officeDocument/2006/relationships/image" Target="../media/image31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jpeg"/><Relationship Id="rId11" Type="http://schemas.openxmlformats.org/officeDocument/2006/relationships/image" Target="../media/image32.wmf"/><Relationship Id="rId5" Type="http://schemas.openxmlformats.org/officeDocument/2006/relationships/image" Target="../media/image24.wmf"/><Relationship Id="rId10" Type="http://schemas.openxmlformats.org/officeDocument/2006/relationships/image" Target="../media/image34.png"/><Relationship Id="rId4" Type="http://schemas.openxmlformats.org/officeDocument/2006/relationships/audio" Target="../media/audio5.wav"/><Relationship Id="rId9" Type="http://schemas.openxmlformats.org/officeDocument/2006/relationships/image" Target="../media/image33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wmf"/><Relationship Id="rId13" Type="http://schemas.openxmlformats.org/officeDocument/2006/relationships/image" Target="../media/image38.wmf"/><Relationship Id="rId3" Type="http://schemas.openxmlformats.org/officeDocument/2006/relationships/audio" Target="../media/audio2.wav"/><Relationship Id="rId7" Type="http://schemas.openxmlformats.org/officeDocument/2006/relationships/image" Target="../media/image29.png"/><Relationship Id="rId12" Type="http://schemas.openxmlformats.org/officeDocument/2006/relationships/image" Target="../media/image37.wmf"/><Relationship Id="rId2" Type="http://schemas.openxmlformats.org/officeDocument/2006/relationships/audio" Target="../media/audio6.wav"/><Relationship Id="rId16" Type="http://schemas.openxmlformats.org/officeDocument/2006/relationships/image" Target="../media/image40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wmf"/><Relationship Id="rId11" Type="http://schemas.openxmlformats.org/officeDocument/2006/relationships/image" Target="../media/image36.wmf"/><Relationship Id="rId5" Type="http://schemas.openxmlformats.org/officeDocument/2006/relationships/image" Target="../media/image27.wmf"/><Relationship Id="rId15" Type="http://schemas.openxmlformats.org/officeDocument/2006/relationships/image" Target="../media/image31.wmf"/><Relationship Id="rId10" Type="http://schemas.openxmlformats.org/officeDocument/2006/relationships/image" Target="../media/image35.wmf"/><Relationship Id="rId4" Type="http://schemas.openxmlformats.org/officeDocument/2006/relationships/audio" Target="../media/audio5.wav"/><Relationship Id="rId9" Type="http://schemas.openxmlformats.org/officeDocument/2006/relationships/image" Target="../media/image16.wmf"/><Relationship Id="rId14" Type="http://schemas.openxmlformats.org/officeDocument/2006/relationships/image" Target="../media/image39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wmf"/><Relationship Id="rId3" Type="http://schemas.openxmlformats.org/officeDocument/2006/relationships/audio" Target="../media/audio2.wav"/><Relationship Id="rId7" Type="http://schemas.openxmlformats.org/officeDocument/2006/relationships/image" Target="../media/image39.wmf"/><Relationship Id="rId12" Type="http://schemas.openxmlformats.org/officeDocument/2006/relationships/image" Target="../media/image41.wmf"/><Relationship Id="rId2" Type="http://schemas.openxmlformats.org/officeDocument/2006/relationships/audio" Target="../media/audio6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9.png"/><Relationship Id="rId11" Type="http://schemas.openxmlformats.org/officeDocument/2006/relationships/image" Target="../media/image4.wmf"/><Relationship Id="rId5" Type="http://schemas.openxmlformats.org/officeDocument/2006/relationships/image" Target="../media/image27.wmf"/><Relationship Id="rId10" Type="http://schemas.openxmlformats.org/officeDocument/2006/relationships/image" Target="../media/image19.wmf"/><Relationship Id="rId4" Type="http://schemas.openxmlformats.org/officeDocument/2006/relationships/audio" Target="../media/audio5.wav"/><Relationship Id="rId9" Type="http://schemas.openxmlformats.org/officeDocument/2006/relationships/image" Target="../media/image40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13" Type="http://schemas.openxmlformats.org/officeDocument/2006/relationships/image" Target="../media/image16.wmf"/><Relationship Id="rId3" Type="http://schemas.openxmlformats.org/officeDocument/2006/relationships/image" Target="../media/image42.png"/><Relationship Id="rId7" Type="http://schemas.openxmlformats.org/officeDocument/2006/relationships/image" Target="../media/image46.jpeg"/><Relationship Id="rId12" Type="http://schemas.openxmlformats.org/officeDocument/2006/relationships/image" Target="../media/image19.wmf"/><Relationship Id="rId2" Type="http://schemas.openxmlformats.org/officeDocument/2006/relationships/audio" Target="../media/audio2.wav"/><Relationship Id="rId16" Type="http://schemas.openxmlformats.org/officeDocument/2006/relationships/image" Target="../media/image21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5.jpeg"/><Relationship Id="rId11" Type="http://schemas.openxmlformats.org/officeDocument/2006/relationships/image" Target="../media/image18.wmf"/><Relationship Id="rId5" Type="http://schemas.openxmlformats.org/officeDocument/2006/relationships/image" Target="../media/image44.png"/><Relationship Id="rId15" Type="http://schemas.openxmlformats.org/officeDocument/2006/relationships/image" Target="../media/image20.wmf"/><Relationship Id="rId10" Type="http://schemas.openxmlformats.org/officeDocument/2006/relationships/image" Target="../media/image15.wmf"/><Relationship Id="rId4" Type="http://schemas.openxmlformats.org/officeDocument/2006/relationships/image" Target="../media/image43.png"/><Relationship Id="rId9" Type="http://schemas.openxmlformats.org/officeDocument/2006/relationships/image" Target="../media/image48.jpeg"/><Relationship Id="rId14" Type="http://schemas.openxmlformats.org/officeDocument/2006/relationships/image" Target="../media/image17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wmf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0.wmf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aut_chevreuil.jpg" TargetMode="External"/><Relationship Id="rId2" Type="http://schemas.openxmlformats.org/officeDocument/2006/relationships/hyperlink" Target="https://www.youtube.com/watch?v=CC_pvIUDUi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microsoft.office.com/" TargetMode="External"/><Relationship Id="rId4" Type="http://schemas.openxmlformats.org/officeDocument/2006/relationships/hyperlink" Target="http://cs.wikipedia.org/wiki/Soubor:Silz_cerf2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39566" y="4725144"/>
            <a:ext cx="3309803" cy="73611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784" y="4615784"/>
            <a:ext cx="5407152" cy="1045464"/>
          </a:xfrm>
          <a:prstGeom prst="rect">
            <a:avLst/>
          </a:prstGeom>
        </p:spPr>
      </p:pic>
      <p:grpSp>
        <p:nvGrpSpPr>
          <p:cNvPr id="2" name="Skupina 5"/>
          <p:cNvGrpSpPr/>
          <p:nvPr/>
        </p:nvGrpSpPr>
        <p:grpSpPr>
          <a:xfrm>
            <a:off x="1206742" y="2672916"/>
            <a:ext cx="6730516" cy="1512168"/>
            <a:chOff x="756084" y="0"/>
            <a:chExt cx="6730516" cy="1512168"/>
          </a:xfrm>
        </p:grpSpPr>
        <p:sp>
          <p:nvSpPr>
            <p:cNvPr id="7" name="Obdélník 6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1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2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8" name="Obdélník 7"/>
            <p:cNvSpPr/>
            <p:nvPr/>
          </p:nvSpPr>
          <p:spPr>
            <a:xfrm>
              <a:off x="756084" y="0"/>
              <a:ext cx="6730516" cy="151216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60960" tIns="60960" rIns="60960" bIns="60960" numCol="1" spcCol="1270" anchor="ctr" anchorCtr="0">
              <a:noAutofit/>
            </a:bodyPr>
            <a:lstStyle/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cs-CZ" sz="1600" b="1" kern="1200" dirty="0" smtClean="0">
                <a:solidFill>
                  <a:schemeClr val="tx2">
                    <a:lumMod val="75000"/>
                  </a:schemeClr>
                </a:solidFill>
                <a:latin typeface="Century Gothic" pitchFamily="34" charset="0"/>
              </a:endParaRPr>
            </a:p>
            <a:p>
              <a:pPr lvl="0" algn="ctr" defTabSz="7112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NÁZEV ŠKOLY: Základní škola a praktická škola </a:t>
              </a:r>
              <a:r>
                <a:rPr lang="cs-CZ" sz="1600" b="1" kern="1200" dirty="0" err="1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Arkadie</a:t>
              </a: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, o. p. s.</a:t>
              </a:r>
              <a:b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AUTOR: Mgr. Ivana </a:t>
              </a:r>
              <a:r>
                <a:rPr lang="cs-CZ" sz="1600" b="1" kern="1200" dirty="0" err="1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Hampejsová</a:t>
              </a: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/>
              </a:r>
              <a:b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NÁZEV: VY_32_INOVACE_198_NÁŠ SVĚT_ZVÍŘATA V LESE </a:t>
              </a:r>
              <a:b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TÉMA: </a:t>
              </a:r>
              <a:r>
                <a:rPr lang="cs-CZ" sz="1600" b="1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ZVÍŘATA V LESE </a:t>
              </a: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/>
              </a:r>
              <a:b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</a:br>
              <a:r>
                <a:rPr lang="cs-CZ" sz="1600" b="1" kern="1200" dirty="0" smtClean="0">
                  <a:solidFill>
                    <a:schemeClr val="tx2">
                      <a:lumMod val="75000"/>
                    </a:schemeClr>
                  </a:solidFill>
                  <a:latin typeface="Century Gothic" pitchFamily="34" charset="0"/>
                </a:rPr>
                <a:t>ČÍSLO PROJEKTU: CZ.1.07./1.4.00/21.2257 </a:t>
              </a:r>
              <a:r>
                <a:rPr lang="cs-CZ" sz="1600" b="1" kern="1200" dirty="0" smtClean="0">
                  <a:solidFill>
                    <a:srgbClr val="92D050"/>
                  </a:solidFill>
                  <a:latin typeface="Century Gothic" pitchFamily="34" charset="0"/>
                </a:rPr>
                <a:t/>
              </a:r>
              <a:br>
                <a:rPr lang="cs-CZ" sz="1600" b="1" kern="1200" dirty="0" smtClean="0">
                  <a:solidFill>
                    <a:srgbClr val="92D050"/>
                  </a:solidFill>
                  <a:latin typeface="Century Gothic" pitchFamily="34" charset="0"/>
                </a:rPr>
              </a:br>
              <a:endParaRPr lang="cs-CZ" sz="1600" kern="1200" dirty="0">
                <a:solidFill>
                  <a:srgbClr val="92D050"/>
                </a:solidFill>
                <a:latin typeface="Century Gothic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Materiál pro výuku předmětu Náš svět v 8. a 9. třídě  základní školy speciální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Určeno pro interaktivní tabuli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Cvičení pro ověření probrané látky– charakteristika: zvířata v lese, potrava, ochrana přírody</a:t>
            </a:r>
          </a:p>
          <a:p>
            <a:r>
              <a:rPr lang="cs-CZ" dirty="0" smtClean="0"/>
              <a:t>žák pojmenovává podle obrázků zvířata, která žijí v lese </a:t>
            </a:r>
          </a:p>
          <a:p>
            <a:r>
              <a:rPr lang="cs-CZ" dirty="0" smtClean="0"/>
              <a:t>charakterizuje a přiřazuje některé jejich znaky</a:t>
            </a:r>
          </a:p>
          <a:p>
            <a:r>
              <a:rPr lang="cs-CZ" dirty="0" smtClean="0"/>
              <a:t>určuje za pomoci obrázků potravu zvířat</a:t>
            </a:r>
          </a:p>
          <a:p>
            <a:r>
              <a:rPr lang="cs-CZ" dirty="0" smtClean="0"/>
              <a:t>odpovídá podle obrázků na otázky</a:t>
            </a:r>
          </a:p>
          <a:p>
            <a:r>
              <a:rPr lang="cs-CZ" dirty="0" smtClean="0"/>
              <a:t>žák je veden k zájmu o ochranu přírody</a:t>
            </a:r>
          </a:p>
          <a:p>
            <a:r>
              <a:rPr lang="cs-CZ" dirty="0" smtClean="0"/>
              <a:t>zpětná vazba při </a:t>
            </a:r>
            <a:r>
              <a:rPr lang="cs-CZ" dirty="0" smtClean="0"/>
              <a:t>kliknutí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Vložen hypertextový odkaz</a:t>
            </a:r>
            <a:endParaRPr lang="cs-CZ" dirty="0" smtClean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Žáci se dobře zapojovali do práce na interaktivní tabuli, byli aktivní, snaživí, práce je bavila, samostatně, někdy s pomocí řešili zadané úkoly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Vytvořeno  21. 11. 2012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52963396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9" name="Picture 5" descr="C:\Users\Petr\AppData\Local\Microsoft\Windows\Temporary Internet Files\Content.IE5\0ZVA10VV\MP90043918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357166"/>
            <a:ext cx="6072230" cy="607223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54000"/>
            <a:ext cx="8229600" cy="4675188"/>
          </a:xfrm>
        </p:spPr>
        <p:txBody>
          <a:bodyPr>
            <a:noAutofit/>
          </a:bodyPr>
          <a:lstStyle/>
          <a:p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/>
            </a:r>
            <a:b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>ZVÍŘATA </a:t>
            </a:r>
            <a:b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</a:br>
            <a:r>
              <a:rPr lang="cs-CZ" sz="9600" dirty="0" smtClean="0">
                <a:solidFill>
                  <a:schemeClr val="accent2">
                    <a:lumMod val="75000"/>
                  </a:schemeClr>
                </a:solidFill>
              </a:rPr>
              <a:t>V LESE</a:t>
            </a:r>
            <a:endParaRPr lang="cs-CZ" sz="96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" name="Tlačítko akce: Zvuk 3">
            <a:hlinkClick r:id="rId3" highlightClick="1"/>
          </p:cNvPr>
          <p:cNvSpPr/>
          <p:nvPr/>
        </p:nvSpPr>
        <p:spPr>
          <a:xfrm>
            <a:off x="7429520" y="5143512"/>
            <a:ext cx="1042416" cy="1042416"/>
          </a:xfrm>
          <a:prstGeom prst="actionButtonSoun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Petr\AppData\Local\Microsoft\Windows\Temporary Internet Files\Content.IE5\700RZ1RK\MC900332362[1].wmf"/>
          <p:cNvPicPr>
            <a:picLocks noChangeAspect="1" noChangeArrowheads="1"/>
          </p:cNvPicPr>
          <p:nvPr/>
        </p:nvPicPr>
        <p:blipFill>
          <a:blip r:embed="rId4"/>
          <a:srcRect l="11805" t="5636" r="7870" b="14091"/>
          <a:stretch>
            <a:fillRect/>
          </a:stretch>
        </p:blipFill>
        <p:spPr bwMode="auto">
          <a:xfrm>
            <a:off x="6643702" y="5357826"/>
            <a:ext cx="1331112" cy="928694"/>
          </a:xfrm>
          <a:prstGeom prst="rect">
            <a:avLst/>
          </a:prstGeom>
          <a:noFill/>
        </p:spPr>
      </p:pic>
      <p:pic>
        <p:nvPicPr>
          <p:cNvPr id="4113" name="Picture 17" descr="C:\Users\Petr\AppData\Local\Microsoft\Windows\Temporary Internet Files\Content.IE5\700RZ1RK\MC900346989[1].wmf"/>
          <p:cNvPicPr>
            <a:picLocks noChangeAspect="1" noChangeArrowheads="1"/>
          </p:cNvPicPr>
          <p:nvPr/>
        </p:nvPicPr>
        <p:blipFill>
          <a:blip r:embed="rId5"/>
          <a:srcRect l="21654" t="35423" r="13780" b="10121"/>
          <a:stretch>
            <a:fillRect/>
          </a:stretch>
        </p:blipFill>
        <p:spPr bwMode="auto">
          <a:xfrm>
            <a:off x="3929058" y="3786190"/>
            <a:ext cx="1088777" cy="71438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</p:pic>
      <p:pic>
        <p:nvPicPr>
          <p:cNvPr id="4114" name="Picture 18" descr="C:\Users\Petr\AppData\Local\Microsoft\Windows\Temporary Internet Files\Content.IE5\0ZVA10VV\MC900346987[1].wmf"/>
          <p:cNvPicPr>
            <a:picLocks noChangeAspect="1" noChangeArrowheads="1"/>
          </p:cNvPicPr>
          <p:nvPr/>
        </p:nvPicPr>
        <p:blipFill>
          <a:blip r:embed="rId6"/>
          <a:srcRect l="9828" t="20831" r="13759" b="11903"/>
          <a:stretch>
            <a:fillRect/>
          </a:stretch>
        </p:blipFill>
        <p:spPr bwMode="auto">
          <a:xfrm>
            <a:off x="1071538" y="2500306"/>
            <a:ext cx="1918481" cy="1115466"/>
          </a:xfrm>
          <a:prstGeom prst="rect">
            <a:avLst/>
          </a:prstGeom>
          <a:noFill/>
        </p:spPr>
      </p:pic>
      <p:pic>
        <p:nvPicPr>
          <p:cNvPr id="4117" name="Picture 21" descr="C:\Users\Petr\AppData\Local\Microsoft\Windows\Temporary Internet Files\Content.IE5\0ZVA10VV\MC900110856[1].wmf"/>
          <p:cNvPicPr>
            <a:picLocks noChangeAspect="1" noChangeArrowheads="1"/>
          </p:cNvPicPr>
          <p:nvPr/>
        </p:nvPicPr>
        <p:blipFill>
          <a:blip r:embed="rId7">
            <a:duotone>
              <a:prstClr val="black"/>
              <a:srgbClr val="D9C3A5">
                <a:tint val="50000"/>
                <a:satMod val="180000"/>
              </a:srgbClr>
            </a:duotone>
          </a:blip>
          <a:srcRect/>
          <a:stretch>
            <a:fillRect/>
          </a:stretch>
        </p:blipFill>
        <p:spPr bwMode="auto">
          <a:xfrm>
            <a:off x="7000892" y="1500174"/>
            <a:ext cx="1733702" cy="129296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</p:pic>
      <p:pic>
        <p:nvPicPr>
          <p:cNvPr id="4122" name="Picture 26" descr="C:\Users\Petr\AppData\Local\Microsoft\Windows\Temporary Internet Files\Content.IE5\0ZVA10VV\MC900332402[1].wmf"/>
          <p:cNvPicPr>
            <a:picLocks noChangeAspect="1" noChangeArrowheads="1"/>
          </p:cNvPicPr>
          <p:nvPr/>
        </p:nvPicPr>
        <p:blipFill>
          <a:blip r:embed="rId8"/>
          <a:srcRect l="27532" t="14140" r="5900" b="18180"/>
          <a:stretch>
            <a:fillRect/>
          </a:stretch>
        </p:blipFill>
        <p:spPr bwMode="auto">
          <a:xfrm>
            <a:off x="500034" y="4000504"/>
            <a:ext cx="2628614" cy="2601653"/>
          </a:xfrm>
          <a:prstGeom prst="rect">
            <a:avLst/>
          </a:prstGeom>
          <a:noFill/>
        </p:spPr>
      </p:pic>
      <p:pic>
        <p:nvPicPr>
          <p:cNvPr id="4123" name="Picture 27" descr="C:\Users\Petr\AppData\Local\Microsoft\Windows\Temporary Internet Files\Content.IE5\D9HVCLLB\MC900346993[1].wmf"/>
          <p:cNvPicPr>
            <a:picLocks noChangeAspect="1" noChangeArrowheads="1"/>
          </p:cNvPicPr>
          <p:nvPr/>
        </p:nvPicPr>
        <p:blipFill>
          <a:blip r:embed="rId9"/>
          <a:srcRect l="3908" t="5681" b="8522"/>
          <a:stretch>
            <a:fillRect/>
          </a:stretch>
        </p:blipFill>
        <p:spPr bwMode="auto">
          <a:xfrm>
            <a:off x="6072198" y="3643314"/>
            <a:ext cx="1860210" cy="1142452"/>
          </a:xfrm>
          <a:prstGeom prst="rect">
            <a:avLst/>
          </a:prstGeom>
          <a:noFill/>
        </p:spPr>
      </p:pic>
      <p:pic>
        <p:nvPicPr>
          <p:cNvPr id="4125" name="Picture 29" descr="C:\Users\Petr\AppData\Local\Microsoft\Windows\Temporary Internet Files\Content.IE5\IECZPRKG\MC900337978[1].wmf"/>
          <p:cNvPicPr>
            <a:picLocks noChangeAspect="1" noChangeArrowheads="1"/>
          </p:cNvPicPr>
          <p:nvPr/>
        </p:nvPicPr>
        <p:blipFill>
          <a:blip r:embed="rId10"/>
          <a:stretch>
            <a:fillRect/>
          </a:stretch>
        </p:blipFill>
        <p:spPr bwMode="auto">
          <a:xfrm>
            <a:off x="3714744" y="5357826"/>
            <a:ext cx="2143141" cy="86572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</p:pic>
      <p:pic>
        <p:nvPicPr>
          <p:cNvPr id="1027" name="Picture 3" descr="C:\Users\Petr\AppData\Local\Microsoft\Windows\Temporary Internet Files\Content.IE5\0ZVA10VV\MC900326476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500562" y="2428868"/>
            <a:ext cx="785819" cy="641501"/>
          </a:xfrm>
          <a:prstGeom prst="rect">
            <a:avLst/>
          </a:prstGeom>
          <a:solidFill>
            <a:schemeClr val="bg2">
              <a:lumMod val="50000"/>
            </a:schemeClr>
          </a:solidFill>
        </p:spPr>
      </p:pic>
      <p:sp>
        <p:nvSpPr>
          <p:cNvPr id="13" name="TextovéPole 12"/>
          <p:cNvSpPr txBox="1"/>
          <p:nvPr/>
        </p:nvSpPr>
        <p:spPr>
          <a:xfrm>
            <a:off x="1000100" y="642918"/>
            <a:ext cx="38693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POJMENUJ ZVÍŘATA:</a:t>
            </a:r>
            <a:endParaRPr lang="cs-CZ" sz="2800" b="1" dirty="0">
              <a:solidFill>
                <a:schemeClr val="accent1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1000100" y="1214422"/>
            <a:ext cx="327365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KDO V ZIMĚ SPÍ? </a:t>
            </a:r>
          </a:p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ZAKROUŽKUJ:</a:t>
            </a:r>
            <a:endParaRPr lang="cs-CZ" sz="2800" b="1" dirty="0">
              <a:solidFill>
                <a:schemeClr val="accent3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571868" y="4786322"/>
            <a:ext cx="18133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ZIMNÍ SPÁNEK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2000" fill="hold"/>
                                        <p:tgtEl>
                                          <p:spTgt spid="41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8" dur="indefinite"/>
                                        <p:tgtEl>
                                          <p:spTgt spid="412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19" dur="indefinite"/>
                                        <p:tgtEl>
                                          <p:spTgt spid="4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2" dur="indefinite"/>
                                        <p:tgtEl>
                                          <p:spTgt spid="412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3" dur="indefinite"/>
                                        <p:tgtEl>
                                          <p:spTgt spid="41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27" dur="indefinite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0" dur="indefinite"/>
                                        <p:tgtEl>
                                          <p:spTgt spid="412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1" dur="indefinite"/>
                                        <p:tgtEl>
                                          <p:spTgt spid="4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4" dur="indefinite"/>
                                        <p:tgtEl>
                                          <p:spTgt spid="411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5" dur="indefinite"/>
                                        <p:tgtEl>
                                          <p:spTgt spid="4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8" dur="indefinite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39" dur="indefinite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41" dur="indefinite"/>
                                        <p:tgtEl>
                                          <p:spTgt spid="411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42" dur="indefinite"/>
                                        <p:tgtEl>
                                          <p:spTgt spid="4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285720" y="2071678"/>
            <a:ext cx="4130673" cy="2752061"/>
            <a:chOff x="357158" y="642918"/>
            <a:chExt cx="4130673" cy="2752061"/>
          </a:xfrm>
        </p:grpSpPr>
        <p:pic>
          <p:nvPicPr>
            <p:cNvPr id="3078" name="Picture 6" descr="Soubor:Silz cerf22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357158" y="642918"/>
              <a:ext cx="4130673" cy="2752061"/>
            </a:xfrm>
            <a:prstGeom prst="rect">
              <a:avLst/>
            </a:prstGeom>
            <a:noFill/>
          </p:spPr>
        </p:pic>
        <p:sp>
          <p:nvSpPr>
            <p:cNvPr id="11" name="TextovéPole 10"/>
            <p:cNvSpPr txBox="1"/>
            <p:nvPr/>
          </p:nvSpPr>
          <p:spPr>
            <a:xfrm>
              <a:off x="357158" y="3000372"/>
              <a:ext cx="64294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00" dirty="0" smtClean="0"/>
                <a:t>Obr. 1      </a:t>
              </a:r>
              <a:r>
                <a:rPr lang="cs-CZ" dirty="0" smtClean="0"/>
                <a:t>                                               </a:t>
              </a:r>
              <a:endParaRPr lang="cs-CZ" dirty="0"/>
            </a:p>
          </p:txBody>
        </p:sp>
      </p:grpSp>
      <p:grpSp>
        <p:nvGrpSpPr>
          <p:cNvPr id="10" name="Skupina 9"/>
          <p:cNvGrpSpPr/>
          <p:nvPr/>
        </p:nvGrpSpPr>
        <p:grpSpPr>
          <a:xfrm>
            <a:off x="4714876" y="1214422"/>
            <a:ext cx="3669629" cy="2500623"/>
            <a:chOff x="5072066" y="714063"/>
            <a:chExt cx="3669629" cy="2500623"/>
          </a:xfrm>
        </p:grpSpPr>
        <p:pic>
          <p:nvPicPr>
            <p:cNvPr id="3080" name="Picture 8" descr="Soubor:Saut chevreuil.jpg"/>
            <p:cNvPicPr>
              <a:picLocks noChangeAspect="1" noChangeArrowheads="1"/>
            </p:cNvPicPr>
            <p:nvPr/>
          </p:nvPicPr>
          <p:blipFill>
            <a:blip r:embed="rId4">
              <a:lum bright="10000" contrast="21000"/>
            </a:blip>
            <a:srcRect l="47392" t="24829" r="8415" b="28277"/>
            <a:stretch>
              <a:fillRect/>
            </a:stretch>
          </p:blipFill>
          <p:spPr bwMode="auto">
            <a:xfrm>
              <a:off x="5072066" y="714063"/>
              <a:ext cx="3669629" cy="2500623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</p:spPr>
        </p:pic>
        <p:sp>
          <p:nvSpPr>
            <p:cNvPr id="9" name="TextovéPole 8"/>
            <p:cNvSpPr txBox="1"/>
            <p:nvPr/>
          </p:nvSpPr>
          <p:spPr>
            <a:xfrm>
              <a:off x="8072462" y="2928934"/>
              <a:ext cx="603050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00" dirty="0" smtClean="0"/>
                <a:t>Obr. 2</a:t>
              </a:r>
              <a:endParaRPr lang="cs-CZ" sz="1100" dirty="0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500034" y="500042"/>
            <a:ext cx="74446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JEDNO ZNÁMÉ ZVÍŘE CHYBĚLO. KTERÉ?</a:t>
            </a:r>
            <a:endParaRPr lang="cs-CZ" sz="2800" b="1" dirty="0">
              <a:solidFill>
                <a:schemeClr val="accent1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072198" y="3857628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SRNEC</a:t>
            </a:r>
            <a:endParaRPr lang="cs-CZ" b="1" dirty="0"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785918" y="5000636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JELEN</a:t>
            </a:r>
            <a:endParaRPr lang="cs-CZ" b="1" dirty="0"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357686" y="5572140"/>
            <a:ext cx="30152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POPIŠ ROZDÍLY:</a:t>
            </a:r>
            <a:endParaRPr lang="cs-CZ" sz="2800" b="1" dirty="0">
              <a:solidFill>
                <a:schemeClr val="accent1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7"/>
          <p:cNvGrpSpPr/>
          <p:nvPr/>
        </p:nvGrpSpPr>
        <p:grpSpPr>
          <a:xfrm>
            <a:off x="285720" y="2071678"/>
            <a:ext cx="4130673" cy="2752061"/>
            <a:chOff x="357158" y="642918"/>
            <a:chExt cx="4130673" cy="2752061"/>
          </a:xfrm>
        </p:grpSpPr>
        <p:pic>
          <p:nvPicPr>
            <p:cNvPr id="3078" name="Picture 6" descr="Soubor:Silz cerf22.jpg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357158" y="642918"/>
              <a:ext cx="4130673" cy="2752061"/>
            </a:xfrm>
            <a:prstGeom prst="rect">
              <a:avLst/>
            </a:prstGeom>
            <a:noFill/>
          </p:spPr>
        </p:pic>
        <p:sp>
          <p:nvSpPr>
            <p:cNvPr id="11" name="TextovéPole 10"/>
            <p:cNvSpPr txBox="1"/>
            <p:nvPr/>
          </p:nvSpPr>
          <p:spPr>
            <a:xfrm>
              <a:off x="357158" y="3000372"/>
              <a:ext cx="64294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100" dirty="0" smtClean="0"/>
                <a:t>Obr. 1      </a:t>
              </a:r>
              <a:r>
                <a:rPr lang="cs-CZ" dirty="0" smtClean="0"/>
                <a:t>                                               </a:t>
              </a:r>
              <a:endParaRPr lang="cs-CZ" dirty="0"/>
            </a:p>
          </p:txBody>
        </p:sp>
      </p:grpSp>
      <p:grpSp>
        <p:nvGrpSpPr>
          <p:cNvPr id="3" name="Skupina 9"/>
          <p:cNvGrpSpPr/>
          <p:nvPr/>
        </p:nvGrpSpPr>
        <p:grpSpPr>
          <a:xfrm>
            <a:off x="4714876" y="1214422"/>
            <a:ext cx="3669629" cy="2500623"/>
            <a:chOff x="5072066" y="714063"/>
            <a:chExt cx="3669629" cy="2500623"/>
          </a:xfrm>
        </p:grpSpPr>
        <p:pic>
          <p:nvPicPr>
            <p:cNvPr id="3080" name="Picture 8" descr="Soubor:Saut chevreuil.jpg"/>
            <p:cNvPicPr>
              <a:picLocks noChangeAspect="1" noChangeArrowheads="1"/>
            </p:cNvPicPr>
            <p:nvPr/>
          </p:nvPicPr>
          <p:blipFill>
            <a:blip r:embed="rId5">
              <a:lum bright="10000" contrast="21000"/>
            </a:blip>
            <a:srcRect l="47392" t="24829" r="8415" b="28277"/>
            <a:stretch>
              <a:fillRect/>
            </a:stretch>
          </p:blipFill>
          <p:spPr bwMode="auto">
            <a:xfrm>
              <a:off x="5072066" y="714063"/>
              <a:ext cx="3669629" cy="2500623"/>
            </a:xfrm>
            <a:prstGeom prst="rect">
              <a:avLst/>
            </a:prstGeom>
            <a:solidFill>
              <a:schemeClr val="bg2">
                <a:lumMod val="90000"/>
              </a:schemeClr>
            </a:solidFill>
          </p:spPr>
        </p:pic>
        <p:sp>
          <p:nvSpPr>
            <p:cNvPr id="9" name="TextovéPole 8"/>
            <p:cNvSpPr txBox="1"/>
            <p:nvPr/>
          </p:nvSpPr>
          <p:spPr>
            <a:xfrm>
              <a:off x="8072462" y="2928934"/>
              <a:ext cx="603050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00" dirty="0" smtClean="0"/>
                <a:t>Obr. 2</a:t>
              </a:r>
              <a:endParaRPr lang="cs-CZ" sz="1100" dirty="0"/>
            </a:p>
          </p:txBody>
        </p:sp>
      </p:grpSp>
      <p:sp>
        <p:nvSpPr>
          <p:cNvPr id="13" name="TextovéPole 12"/>
          <p:cNvSpPr txBox="1"/>
          <p:nvPr/>
        </p:nvSpPr>
        <p:spPr>
          <a:xfrm>
            <a:off x="500034" y="500042"/>
            <a:ext cx="186140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KDO MÁ?</a:t>
            </a:r>
          </a:p>
          <a:p>
            <a:endParaRPr lang="cs-CZ" sz="2800" b="1" dirty="0" smtClean="0">
              <a:solidFill>
                <a:schemeClr val="accent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SPOJ: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6072198" y="3714752"/>
            <a:ext cx="992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SRNEC</a:t>
            </a:r>
            <a:endParaRPr lang="cs-CZ" b="1" dirty="0"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571604" y="4786322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JELEN</a:t>
            </a:r>
            <a:endParaRPr lang="cs-CZ" b="1" dirty="0"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8596" y="5857892"/>
            <a:ext cx="30152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POPIŠ ROZDÍLY:</a:t>
            </a:r>
            <a:endParaRPr lang="cs-CZ" sz="2800" b="1" dirty="0">
              <a:solidFill>
                <a:schemeClr val="accent1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Petr\AppData\Local\Microsoft\Windows\Temporary Internet Files\Content.IE5\D9HVCLLB\MP900182511[1].jp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429256" y="4572008"/>
            <a:ext cx="2928958" cy="1937994"/>
          </a:xfrm>
          <a:prstGeom prst="rect">
            <a:avLst/>
          </a:prstGeom>
          <a:noFill/>
        </p:spPr>
      </p:pic>
      <p:sp>
        <p:nvSpPr>
          <p:cNvPr id="17" name="TextovéPole 16"/>
          <p:cNvSpPr txBox="1"/>
          <p:nvPr/>
        </p:nvSpPr>
        <p:spPr>
          <a:xfrm>
            <a:off x="4214810" y="6072206"/>
            <a:ext cx="1172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40000"/>
                    <a:lumOff val="60000"/>
                  </a:schemeClr>
                </a:solidFill>
                <a:latin typeface="Arial" pitchFamily="34" charset="0"/>
                <a:cs typeface="Arial" pitchFamily="34" charset="0"/>
              </a:rPr>
              <a:t>MUFLON</a:t>
            </a:r>
            <a:endParaRPr lang="cs-CZ" b="1" dirty="0">
              <a:solidFill>
                <a:schemeClr val="accent2">
                  <a:lumMod val="40000"/>
                  <a:lumOff val="6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9" name="Přímá spojovací šipka 18"/>
          <p:cNvCxnSpPr/>
          <p:nvPr/>
        </p:nvCxnSpPr>
        <p:spPr>
          <a:xfrm rot="5400000">
            <a:off x="3286116" y="1857364"/>
            <a:ext cx="714380" cy="428628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>
            <a:off x="4643438" y="1500174"/>
            <a:ext cx="857256" cy="285752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>
            <a:off x="5643570" y="4357694"/>
            <a:ext cx="642942" cy="428628"/>
          </a:xfrm>
          <a:prstGeom prst="straightConnector1">
            <a:avLst/>
          </a:prstGeom>
          <a:ln w="3810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2357422" y="357166"/>
            <a:ext cx="16936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PAROHY</a:t>
            </a:r>
            <a:endParaRPr lang="cs-CZ" sz="2800" dirty="0">
              <a:solidFill>
                <a:schemeClr val="accent6">
                  <a:lumMod val="25000"/>
                </a:schemeClr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428860" y="857232"/>
            <a:ext cx="12218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25000"/>
                  </a:schemeClr>
                </a:solidFill>
                <a:latin typeface="Arial" pitchFamily="34" charset="0"/>
                <a:cs typeface="Arial" pitchFamily="34" charset="0"/>
              </a:rPr>
              <a:t>ROHY</a:t>
            </a:r>
            <a:endParaRPr lang="cs-CZ" sz="2800" dirty="0">
              <a:solidFill>
                <a:schemeClr val="accent6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85185E-6 L 0.09444 0.11551 " pathEditMode="relative" ptsTypes="AA">
                                      <p:cBhvr>
                                        <p:cTn id="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7.40741E-6 L 0.25208 0.4514 " pathEditMode="relative" ptsTypes="AA">
                                      <p:cBhvr>
                                        <p:cTn id="1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26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4" descr="C:\Users\Petr\AppData\Local\Microsoft\Windows\Temporary Internet Files\Content.IE5\D9HVCLLB\MC90005735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285728"/>
            <a:ext cx="2000264" cy="4181972"/>
          </a:xfrm>
          <a:prstGeom prst="rect">
            <a:avLst/>
          </a:prstGeom>
          <a:noFill/>
        </p:spPr>
      </p:pic>
      <p:pic>
        <p:nvPicPr>
          <p:cNvPr id="5122" name="Picture 2" descr="C:\Users\Petr\AppData\Local\Microsoft\Windows\Temporary Internet Files\Content.IE5\0ZVA10VV\MC900052965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2357430"/>
            <a:ext cx="2744460" cy="1643074"/>
          </a:xfrm>
          <a:prstGeom prst="rect">
            <a:avLst/>
          </a:prstGeom>
          <a:noFill/>
        </p:spPr>
      </p:pic>
      <p:pic>
        <p:nvPicPr>
          <p:cNvPr id="5124" name="Picture 4" descr="C:\Users\Petr\AppData\Local\Microsoft\Windows\Temporary Internet Files\Content.IE5\IECZPRKG\MC90033042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857620" y="5572140"/>
            <a:ext cx="1357322" cy="690508"/>
          </a:xfrm>
          <a:prstGeom prst="rect">
            <a:avLst/>
          </a:prstGeom>
          <a:noFill/>
        </p:spPr>
      </p:pic>
      <p:pic>
        <p:nvPicPr>
          <p:cNvPr id="5128" name="Picture 8" descr="C:\Users\Petr\AppData\Local\Microsoft\Windows\Temporary Internet Files\Content.IE5\IECZPRKG\MC900329538[1].wmf"/>
          <p:cNvPicPr>
            <a:picLocks noChangeAspect="1" noChangeArrowheads="1"/>
          </p:cNvPicPr>
          <p:nvPr/>
        </p:nvPicPr>
        <p:blipFill>
          <a:blip r:embed="rId6">
            <a:biLevel thresh="50000"/>
          </a:blip>
          <a:srcRect/>
          <a:stretch>
            <a:fillRect/>
          </a:stretch>
        </p:blipFill>
        <p:spPr bwMode="auto">
          <a:xfrm>
            <a:off x="3714744" y="3143248"/>
            <a:ext cx="2169900" cy="1714512"/>
          </a:xfrm>
          <a:prstGeom prst="rect">
            <a:avLst/>
          </a:prstGeom>
          <a:noFill/>
        </p:spPr>
      </p:pic>
      <p:pic>
        <p:nvPicPr>
          <p:cNvPr id="5131" name="Picture 11" descr="C:\Users\Petr\AppData\Local\Microsoft\Windows\Temporary Internet Files\Content.IE5\D9HVCLLB\MC900441392[1].wmf"/>
          <p:cNvPicPr>
            <a:picLocks noChangeAspect="1" noChangeArrowheads="1"/>
          </p:cNvPicPr>
          <p:nvPr/>
        </p:nvPicPr>
        <p:blipFill>
          <a:blip r:embed="rId7">
            <a:biLevel thresh="50000"/>
            <a:lum contrast="11000"/>
          </a:blip>
          <a:srcRect/>
          <a:stretch>
            <a:fillRect/>
          </a:stretch>
        </p:blipFill>
        <p:spPr bwMode="auto">
          <a:xfrm>
            <a:off x="1071538" y="4429132"/>
            <a:ext cx="1806575" cy="1774825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14348" y="785794"/>
            <a:ext cx="384977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POJMENUJ ZVÍŘATA </a:t>
            </a:r>
          </a:p>
          <a:p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PODLE SILUET:</a:t>
            </a:r>
            <a:endParaRPr lang="cs-CZ" sz="2800" b="1" dirty="0">
              <a:solidFill>
                <a:schemeClr val="accent1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2" name="Picture 2" descr="C:\Users\Petr\AppData\Local\Microsoft\Windows\Temporary Internet Files\Content.IE5\700RZ1RK\MC90005296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429124" y="1357298"/>
            <a:ext cx="1595415" cy="1143008"/>
          </a:xfrm>
          <a:prstGeom prst="rect">
            <a:avLst/>
          </a:prstGeom>
          <a:noFill/>
        </p:spPr>
      </p:pic>
      <p:pic>
        <p:nvPicPr>
          <p:cNvPr id="13" name="Picture 3" descr="C:\Users\Petr\AppData\Local\Microsoft\Windows\Temporary Internet Files\Content.IE5\700RZ1RK\MC900052819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286512" y="5000636"/>
            <a:ext cx="1483827" cy="13573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 builtIn="1"/>
                                        </p:tgtEl>
                                      </p:cMediaNode>
                                    </p:audio>
                                    <p:animClr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800"/>
                            </p:stCondLst>
                            <p:childTnLst>
                              <p:par>
                                <p:cTn id="9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Clr clrSpc="rgb">
                                      <p:cBhvr override="childStyle"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9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8" name="Picture 8" descr="C:\Users\Petr\AppData\Local\Microsoft\Windows\Temporary Internet Files\Content.IE5\IECZPRKG\MC90019785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786" y="1214422"/>
            <a:ext cx="2299580" cy="2477632"/>
          </a:xfrm>
          <a:prstGeom prst="rect">
            <a:avLst/>
          </a:prstGeom>
          <a:noFill/>
        </p:spPr>
      </p:pic>
      <p:pic>
        <p:nvPicPr>
          <p:cNvPr id="25616" name="Picture 16" descr="C:\Users\Petr\AppData\Local\Microsoft\Windows\Temporary Internet Files\Content.IE5\D9HVCLLB\MC900231416[2].wmf"/>
          <p:cNvPicPr>
            <a:picLocks noChangeAspect="1" noChangeArrowheads="1"/>
          </p:cNvPicPr>
          <p:nvPr/>
        </p:nvPicPr>
        <p:blipFill>
          <a:blip r:embed="rId5">
            <a:duotone>
              <a:prstClr val="black"/>
              <a:schemeClr val="accent3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57158" y="3929066"/>
            <a:ext cx="2791485" cy="2491212"/>
          </a:xfrm>
          <a:prstGeom prst="rect">
            <a:avLst/>
          </a:prstGeom>
          <a:noFill/>
        </p:spPr>
      </p:pic>
      <p:pic>
        <p:nvPicPr>
          <p:cNvPr id="22" name="Picture 14" descr="C:\Users\Petr\AppData\Local\Microsoft\Windows\Temporary Internet Files\Content.IE5\D9HVCLLB\MC900057354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000892" y="3429000"/>
            <a:ext cx="990908" cy="2071702"/>
          </a:xfrm>
          <a:prstGeom prst="rect">
            <a:avLst/>
          </a:prstGeom>
          <a:noFill/>
        </p:spPr>
      </p:pic>
      <p:pic>
        <p:nvPicPr>
          <p:cNvPr id="23" name="Picture 3" descr="C:\Users\Petr\AppData\Local\Microsoft\Windows\Temporary Internet Files\Content.IE5\700RZ1RK\MC900052819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7000892" y="5715016"/>
            <a:ext cx="857256" cy="784170"/>
          </a:xfrm>
          <a:prstGeom prst="rect">
            <a:avLst/>
          </a:prstGeom>
          <a:noFill/>
        </p:spPr>
      </p:pic>
      <p:sp>
        <p:nvSpPr>
          <p:cNvPr id="25623" name="Tree"/>
          <p:cNvSpPr>
            <a:spLocks noEditPoints="1" noChangeArrowheads="1"/>
          </p:cNvSpPr>
          <p:nvPr/>
        </p:nvSpPr>
        <p:spPr bwMode="auto">
          <a:xfrm>
            <a:off x="4786314" y="642918"/>
            <a:ext cx="1809750" cy="1809750"/>
          </a:xfrm>
          <a:custGeom>
            <a:avLst/>
            <a:gdLst>
              <a:gd name="G0" fmla="+- 0 0 0"/>
              <a:gd name="G1" fmla="*/ 18900 1 3"/>
              <a:gd name="G2" fmla="*/ 18900 2 3"/>
              <a:gd name="G3" fmla="+- 18900 0 0"/>
              <a:gd name="T0" fmla="*/ 10800 w 21600"/>
              <a:gd name="T1" fmla="*/ 0 h 21600"/>
              <a:gd name="T2" fmla="*/ 6171 w 21600"/>
              <a:gd name="T3" fmla="*/ 6300 h 21600"/>
              <a:gd name="T4" fmla="*/ 3086 w 21600"/>
              <a:gd name="T5" fmla="*/ 12600 h 21600"/>
              <a:gd name="T6" fmla="*/ 0 w 21600"/>
              <a:gd name="T7" fmla="*/ 18900 h 21600"/>
              <a:gd name="T8" fmla="*/ 15429 w 21600"/>
              <a:gd name="T9" fmla="*/ 6300 h 21600"/>
              <a:gd name="T10" fmla="*/ 18514 w 21600"/>
              <a:gd name="T11" fmla="*/ 12600 h 21600"/>
              <a:gd name="T12" fmla="*/ 21600 w 21600"/>
              <a:gd name="T13" fmla="*/ 18900 h 21600"/>
              <a:gd name="T14" fmla="*/ 17694720 60000 65536"/>
              <a:gd name="T15" fmla="*/ 11796480 60000 65536"/>
              <a:gd name="T16" fmla="*/ 11796480 60000 65536"/>
              <a:gd name="T17" fmla="*/ 11796480 60000 65536"/>
              <a:gd name="T18" fmla="*/ 0 60000 65536"/>
              <a:gd name="T19" fmla="*/ 0 60000 65536"/>
              <a:gd name="T20" fmla="*/ 0 60000 65536"/>
              <a:gd name="T21" fmla="*/ 761 w 21600"/>
              <a:gd name="T22" fmla="*/ 22454 h 21600"/>
              <a:gd name="T23" fmla="*/ 21069 w 21600"/>
              <a:gd name="T24" fmla="*/ 28282 h 2160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1600" h="21600">
                <a:moveTo>
                  <a:pt x="0" y="18900"/>
                </a:moveTo>
                <a:lnTo>
                  <a:pt x="9257" y="18900"/>
                </a:lnTo>
                <a:lnTo>
                  <a:pt x="9257" y="21600"/>
                </a:lnTo>
                <a:lnTo>
                  <a:pt x="12343" y="21600"/>
                </a:lnTo>
                <a:lnTo>
                  <a:pt x="12343" y="18900"/>
                </a:lnTo>
                <a:lnTo>
                  <a:pt x="21600" y="18900"/>
                </a:lnTo>
                <a:lnTo>
                  <a:pt x="12343" y="12600"/>
                </a:lnTo>
                <a:lnTo>
                  <a:pt x="18514" y="12600"/>
                </a:lnTo>
                <a:lnTo>
                  <a:pt x="12343" y="6300"/>
                </a:lnTo>
                <a:lnTo>
                  <a:pt x="15429" y="6300"/>
                </a:lnTo>
                <a:lnTo>
                  <a:pt x="10800" y="0"/>
                </a:lnTo>
                <a:lnTo>
                  <a:pt x="6171" y="6300"/>
                </a:lnTo>
                <a:lnTo>
                  <a:pt x="9257" y="6300"/>
                </a:lnTo>
                <a:lnTo>
                  <a:pt x="3086" y="12600"/>
                </a:lnTo>
                <a:lnTo>
                  <a:pt x="9257" y="12600"/>
                </a:lnTo>
                <a:close/>
              </a:path>
            </a:pathLst>
          </a:custGeom>
          <a:solidFill>
            <a:srgbClr val="008000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571472" y="571480"/>
            <a:ext cx="21194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CO DĚLÁ?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071802" y="4214818"/>
            <a:ext cx="1364476" cy="36933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MYSLIVEC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3143240" y="1571612"/>
            <a:ext cx="1031051" cy="369332"/>
          </a:xfrm>
          <a:prstGeom prst="rect">
            <a:avLst/>
          </a:prstGeom>
          <a:solidFill>
            <a:schemeClr val="accent1">
              <a:lumMod val="5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LESNÍK</a:t>
            </a:r>
          </a:p>
        </p:txBody>
      </p:sp>
      <p:pic>
        <p:nvPicPr>
          <p:cNvPr id="12" name="Picture 5" descr="C:\Users\Petr\AppData\Local\Microsoft\Windows\Temporary Internet Files\Content.IE5\0ZVA10VV\MC900215685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357686" y="4286256"/>
            <a:ext cx="2338812" cy="2121529"/>
          </a:xfrm>
          <a:prstGeom prst="rect">
            <a:avLst/>
          </a:prstGeom>
          <a:noFill/>
        </p:spPr>
      </p:pic>
      <p:pic>
        <p:nvPicPr>
          <p:cNvPr id="5122" name="Picture 2" descr="C:\Users\Petr\AppData\Local\Microsoft\Windows\Temporary Internet Files\Content.IE5\700RZ1RK\MC900441822[1].wmf"/>
          <p:cNvPicPr>
            <a:picLocks noChangeAspect="1" noChangeArrowheads="1"/>
          </p:cNvPicPr>
          <p:nvPr/>
        </p:nvPicPr>
        <p:blipFill>
          <a:blip r:embed="rId9"/>
          <a:srcRect t="15297"/>
          <a:stretch>
            <a:fillRect/>
          </a:stretch>
        </p:blipFill>
        <p:spPr bwMode="auto">
          <a:xfrm>
            <a:off x="7000892" y="1359605"/>
            <a:ext cx="1638300" cy="15947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256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3" descr="C:\Users\Petr\AppData\Local\Microsoft\Windows\Temporary Internet Files\Content.IE5\D9HVCLLB\MP900446595[1].jpg"/>
          <p:cNvPicPr>
            <a:picLocks noChangeAspect="1" noChangeArrowheads="1"/>
          </p:cNvPicPr>
          <p:nvPr/>
        </p:nvPicPr>
        <p:blipFill>
          <a:blip r:embed="rId6" cstate="print"/>
          <a:srcRect l="19871" t="68346" r="36498"/>
          <a:stretch>
            <a:fillRect/>
          </a:stretch>
        </p:blipFill>
        <p:spPr bwMode="auto">
          <a:xfrm>
            <a:off x="3714744" y="571480"/>
            <a:ext cx="1428760" cy="1334395"/>
          </a:xfrm>
          <a:prstGeom prst="rect">
            <a:avLst/>
          </a:prstGeom>
          <a:noFill/>
        </p:spPr>
      </p:pic>
      <p:pic>
        <p:nvPicPr>
          <p:cNvPr id="6" name="Picture 14" descr="C:\Users\Petr\AppData\Local\Microsoft\Windows\Temporary Internet Files\Content.IE5\D9HVCLLB\MC90005735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71472" y="1571612"/>
            <a:ext cx="2428892" cy="5078109"/>
          </a:xfrm>
          <a:prstGeom prst="rect">
            <a:avLst/>
          </a:prstGeom>
          <a:noFill/>
        </p:spPr>
      </p:pic>
      <p:pic>
        <p:nvPicPr>
          <p:cNvPr id="10" name="Picture 5" descr="C:\Users\Petr\AppData\Local\Microsoft\Windows\Temporary Internet Files\Content.IE5\0ZVA10VV\MC900215685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357554" y="3000372"/>
            <a:ext cx="2283882" cy="2071702"/>
          </a:xfrm>
          <a:prstGeom prst="rect">
            <a:avLst/>
          </a:prstGeom>
          <a:noFill/>
        </p:spPr>
      </p:pic>
      <p:pic>
        <p:nvPicPr>
          <p:cNvPr id="11" name="Picture 9" descr="C:\Users\Petr\AppData\Local\Microsoft\Windows\Temporary Internet Files\Content.IE5\D9HVCLLB\MC900193220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572132" y="285728"/>
            <a:ext cx="1785950" cy="1674040"/>
          </a:xfrm>
          <a:prstGeom prst="rect">
            <a:avLst/>
          </a:prstGeom>
          <a:noFill/>
        </p:spPr>
      </p:pic>
      <p:pic>
        <p:nvPicPr>
          <p:cNvPr id="12" name="Picture 10" descr="C:\Users\Petr\AppData\Local\Microsoft\Windows\Temporary Internet Files\Content.IE5\0ZVA10VV\MC900122859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715140" y="2214554"/>
            <a:ext cx="1288630" cy="1285884"/>
          </a:xfrm>
          <a:prstGeom prst="rect">
            <a:avLst/>
          </a:prstGeom>
          <a:noFill/>
        </p:spPr>
      </p:pic>
      <p:pic>
        <p:nvPicPr>
          <p:cNvPr id="14" name="Picture 18" descr="C:\Users\Petr\AppData\Local\Microsoft\Windows\Temporary Internet Files\Content.IE5\IECZPRKG\MC900441708[1].pn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7500958" y="785794"/>
            <a:ext cx="1143008" cy="1143008"/>
          </a:xfrm>
          <a:prstGeom prst="rect">
            <a:avLst/>
          </a:prstGeom>
          <a:noFill/>
        </p:spPr>
      </p:pic>
      <p:pic>
        <p:nvPicPr>
          <p:cNvPr id="1026" name="Picture 2" descr="C:\Users\Petr\AppData\Local\Microsoft\Windows\Temporary Internet Files\Content.IE5\0ZVA10VV\MC900215371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5929322" y="3571876"/>
            <a:ext cx="1045538" cy="1785950"/>
          </a:xfrm>
          <a:prstGeom prst="rect">
            <a:avLst/>
          </a:prstGeom>
          <a:noFill/>
        </p:spPr>
      </p:pic>
      <p:pic>
        <p:nvPicPr>
          <p:cNvPr id="1027" name="Picture 3" descr="C:\Users\Petr\AppData\Local\Microsoft\Windows\Temporary Internet Files\Content.IE5\IECZPRKG\MC900215360[1].wm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4214810" y="2000240"/>
            <a:ext cx="1665367" cy="1230457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3428992" y="5786454"/>
            <a:ext cx="44807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ČÍM HO PŘIKRMUJÍ V ZIMĚ MYSLIVCI?</a:t>
            </a:r>
          </a:p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ZAKROUŽKUJ: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1" name="Picture 3" descr="C:\Users\Petr\AppData\Local\Microsoft\Windows\Temporary Internet Files\Content.IE5\IECZPRKG\MC900027245[1].wmf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7286644" y="3929066"/>
            <a:ext cx="1493215" cy="168615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71472" y="428604"/>
            <a:ext cx="249196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BÝLOŽRAVCI</a:t>
            </a:r>
          </a:p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ČÍM SE ŽIVÍ JELEN </a:t>
            </a:r>
          </a:p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NEBO SRNEC?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typ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5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3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drumroll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428604"/>
            <a:ext cx="249196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BÝLOŽRAVCI</a:t>
            </a:r>
          </a:p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ČÍM SE ŽIVÍ ZAJÍC, </a:t>
            </a:r>
          </a:p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KRÁLÍK?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" name="Picture 5" descr="C:\Users\Petr\AppData\Local\Microsoft\Windows\Temporary Internet Files\Content.IE5\0ZVA10VV\MC900215685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786182" y="4357694"/>
            <a:ext cx="2283882" cy="2071702"/>
          </a:xfrm>
          <a:prstGeom prst="rect">
            <a:avLst/>
          </a:prstGeom>
          <a:noFill/>
        </p:spPr>
      </p:pic>
      <p:pic>
        <p:nvPicPr>
          <p:cNvPr id="15" name="Picture 23" descr="C:\Users\Petr\AppData\Local\Microsoft\Windows\Temporary Internet Files\Content.IE5\D9HVCLLB\MP900446595[1].jpg"/>
          <p:cNvPicPr>
            <a:picLocks noChangeAspect="1" noChangeArrowheads="1"/>
          </p:cNvPicPr>
          <p:nvPr/>
        </p:nvPicPr>
        <p:blipFill>
          <a:blip r:embed="rId6" cstate="print"/>
          <a:srcRect l="19871" t="68346" r="36498"/>
          <a:stretch>
            <a:fillRect/>
          </a:stretch>
        </p:blipFill>
        <p:spPr bwMode="auto">
          <a:xfrm>
            <a:off x="3714744" y="1000108"/>
            <a:ext cx="1428760" cy="1334395"/>
          </a:xfrm>
          <a:prstGeom prst="rect">
            <a:avLst/>
          </a:prstGeom>
          <a:noFill/>
        </p:spPr>
      </p:pic>
      <p:pic>
        <p:nvPicPr>
          <p:cNvPr id="1027" name="Picture 3" descr="C:\Users\Petr\AppData\Local\Microsoft\Windows\Temporary Internet Files\Content.IE5\IECZPRKG\MC900215360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28794" y="2000240"/>
            <a:ext cx="1665367" cy="1230457"/>
          </a:xfrm>
          <a:prstGeom prst="rect">
            <a:avLst/>
          </a:prstGeom>
          <a:noFill/>
        </p:spPr>
      </p:pic>
      <p:pic>
        <p:nvPicPr>
          <p:cNvPr id="13" name="Picture 3" descr="C:\Users\Petr\AppData\Local\Microsoft\Windows\Temporary Internet Files\Content.IE5\700RZ1RK\MC900052819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28596" y="3570730"/>
            <a:ext cx="2500330" cy="2287162"/>
          </a:xfrm>
          <a:prstGeom prst="rect">
            <a:avLst/>
          </a:prstGeom>
          <a:noFill/>
        </p:spPr>
      </p:pic>
      <p:pic>
        <p:nvPicPr>
          <p:cNvPr id="16" name="Picture 12" descr="C:\Users\Petr\AppData\Local\Microsoft\Windows\Temporary Internet Files\Content.IE5\IECZPRKG\MC900193428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929190" y="2643182"/>
            <a:ext cx="1643074" cy="1328363"/>
          </a:xfrm>
          <a:prstGeom prst="rect">
            <a:avLst/>
          </a:prstGeom>
          <a:noFill/>
        </p:spPr>
      </p:pic>
      <p:pic>
        <p:nvPicPr>
          <p:cNvPr id="17" name="Picture 28" descr="C:\Users\Petr\AppData\Local\Microsoft\Windows\Temporary Internet Files\Content.IE5\D9HVCLLB\MC900436357[1]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429388" y="642918"/>
            <a:ext cx="1714500" cy="1714500"/>
          </a:xfrm>
          <a:prstGeom prst="rect">
            <a:avLst/>
          </a:prstGeom>
          <a:noFill/>
        </p:spPr>
      </p:pic>
      <p:pic>
        <p:nvPicPr>
          <p:cNvPr id="3075" name="Picture 3" descr="C:\Users\Petr\AppData\Local\Microsoft\Windows\Temporary Internet Files\Content.IE5\IECZPRKG\MC900027245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929454" y="4214818"/>
            <a:ext cx="1493215" cy="16861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428604"/>
            <a:ext cx="3416320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VŠEŽRAVCI</a:t>
            </a:r>
          </a:p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ČÍM SE ŽIVÍ DIVOKÉ PRASE?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Picture 9" descr="C:\Users\Petr\AppData\Local\Microsoft\Windows\Temporary Internet Files\Content.IE5\D9HVCLLB\MC90019322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00760" y="1571612"/>
            <a:ext cx="1785950" cy="1674040"/>
          </a:xfrm>
          <a:prstGeom prst="rect">
            <a:avLst/>
          </a:prstGeom>
          <a:noFill/>
        </p:spPr>
      </p:pic>
      <p:pic>
        <p:nvPicPr>
          <p:cNvPr id="12" name="Picture 10" descr="C:\Users\Petr\AppData\Local\Microsoft\Windows\Temporary Internet Files\Content.IE5\0ZVA10VV\MC900122859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143504" y="3786190"/>
            <a:ext cx="1288630" cy="1285884"/>
          </a:xfrm>
          <a:prstGeom prst="rect">
            <a:avLst/>
          </a:prstGeom>
          <a:noFill/>
        </p:spPr>
      </p:pic>
      <p:pic>
        <p:nvPicPr>
          <p:cNvPr id="14" name="Picture 18" descr="C:\Users\Petr\AppData\Local\Microsoft\Windows\Temporary Internet Files\Content.IE5\IECZPRKG\MC900441708[1]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000628" y="2357430"/>
            <a:ext cx="1143008" cy="1143008"/>
          </a:xfrm>
          <a:prstGeom prst="rect">
            <a:avLst/>
          </a:prstGeom>
          <a:noFill/>
        </p:spPr>
      </p:pic>
      <p:pic>
        <p:nvPicPr>
          <p:cNvPr id="1026" name="Picture 2" descr="C:\Users\Petr\AppData\Local\Microsoft\Windows\Temporary Internet Files\Content.IE5\0ZVA10VV\MC900215371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928662" y="2143116"/>
            <a:ext cx="1045538" cy="1785950"/>
          </a:xfrm>
          <a:prstGeom prst="rect">
            <a:avLst/>
          </a:prstGeom>
          <a:noFill/>
        </p:spPr>
      </p:pic>
      <p:pic>
        <p:nvPicPr>
          <p:cNvPr id="13" name="Picture 2" descr="C:\Users\Petr\AppData\Local\Microsoft\Windows\Temporary Internet Files\Content.IE5\0ZVA10VV\MC900052965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500034" y="3929066"/>
            <a:ext cx="4057028" cy="2428892"/>
          </a:xfrm>
          <a:prstGeom prst="rect">
            <a:avLst/>
          </a:prstGeom>
          <a:noFill/>
        </p:spPr>
      </p:pic>
      <p:pic>
        <p:nvPicPr>
          <p:cNvPr id="16" name="Picture 29" descr="C:\Users\Petr\AppData\Local\Microsoft\Windows\Temporary Internet Files\Content.IE5\0ZVA10VV\MC900346895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7000892" y="5000636"/>
            <a:ext cx="929271" cy="857256"/>
          </a:xfrm>
          <a:prstGeom prst="rect">
            <a:avLst/>
          </a:prstGeom>
          <a:noFill/>
        </p:spPr>
      </p:pic>
      <p:pic>
        <p:nvPicPr>
          <p:cNvPr id="17" name="Picture 32" descr="C:\Users\Petr\AppData\Local\Microsoft\Windows\Temporary Internet Files\Content.IE5\700RZ1RK\MC900057335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857752" y="428604"/>
            <a:ext cx="1500198" cy="1108642"/>
          </a:xfrm>
          <a:prstGeom prst="rect">
            <a:avLst/>
          </a:prstGeom>
          <a:noFill/>
        </p:spPr>
      </p:pic>
      <p:pic>
        <p:nvPicPr>
          <p:cNvPr id="18" name="Picture 33" descr="C:\Users\Petr\AppData\Local\Microsoft\Windows\Temporary Internet Files\Content.IE5\700RZ1RK\MC900057341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7215206" y="642918"/>
            <a:ext cx="1214446" cy="1002782"/>
          </a:xfrm>
          <a:prstGeom prst="rect">
            <a:avLst/>
          </a:prstGeom>
          <a:noFill/>
        </p:spPr>
      </p:pic>
      <p:pic>
        <p:nvPicPr>
          <p:cNvPr id="19" name="Picture 34" descr="C:\Users\Petr\AppData\Local\Microsoft\Windows\Temporary Internet Files\Content.IE5\700RZ1RK\MC900052560[1].wm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1357290" y="1428736"/>
            <a:ext cx="1184516" cy="599162"/>
          </a:xfrm>
          <a:prstGeom prst="rect">
            <a:avLst/>
          </a:prstGeom>
          <a:noFill/>
        </p:spPr>
      </p:pic>
      <p:pic>
        <p:nvPicPr>
          <p:cNvPr id="22" name="Picture 43" descr="C:\Users\Petr\AppData\Local\Microsoft\Windows\Temporary Internet Files\Content.IE5\D9HVCLLB\MC900333986[1].wmf"/>
          <p:cNvPicPr>
            <a:picLocks noChangeAspect="1" noChangeArrowheads="1"/>
          </p:cNvPicPr>
          <p:nvPr/>
        </p:nvPicPr>
        <p:blipFill>
          <a:blip r:embed="rId14"/>
          <a:srcRect t="25642"/>
          <a:stretch>
            <a:fillRect/>
          </a:stretch>
        </p:blipFill>
        <p:spPr bwMode="auto">
          <a:xfrm>
            <a:off x="7429520" y="3214686"/>
            <a:ext cx="1286561" cy="1357150"/>
          </a:xfrm>
          <a:prstGeom prst="rect">
            <a:avLst/>
          </a:prstGeom>
          <a:noFill/>
        </p:spPr>
      </p:pic>
      <p:pic>
        <p:nvPicPr>
          <p:cNvPr id="23" name="Picture 3" descr="C:\Users\Petr\AppData\Local\Microsoft\Windows\Temporary Internet Files\Content.IE5\IECZPRKG\MC900215360[1].wmf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2571736" y="2786058"/>
            <a:ext cx="1665367" cy="1230457"/>
          </a:xfrm>
          <a:prstGeom prst="rect">
            <a:avLst/>
          </a:prstGeom>
          <a:noFill/>
        </p:spPr>
      </p:pic>
      <p:pic>
        <p:nvPicPr>
          <p:cNvPr id="24" name="Picture 2" descr="C:\Users\Petr\AppData\Local\Microsoft\Windows\Temporary Internet Files\Content.IE5\0ZVA10VV\MC900193312[1].wmf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3071802" y="1428736"/>
            <a:ext cx="1500198" cy="1268578"/>
          </a:xfrm>
          <a:prstGeom prst="rect">
            <a:avLst/>
          </a:prstGeom>
          <a:noFill/>
        </p:spPr>
      </p:pic>
      <p:sp>
        <p:nvSpPr>
          <p:cNvPr id="28" name="TextovéPole 27"/>
          <p:cNvSpPr txBox="1"/>
          <p:nvPr/>
        </p:nvSpPr>
        <p:spPr>
          <a:xfrm>
            <a:off x="4929190" y="5715016"/>
            <a:ext cx="374544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ZAKROUŽKUJ </a:t>
            </a:r>
          </a:p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ROSTLINNOU STRAVU </a:t>
            </a: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ZELENĚ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,</a:t>
            </a:r>
          </a:p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MASITOU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ČERVENĚ</a:t>
            </a:r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: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2" dur="1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13" dur="1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1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1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4" dur="1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25" dur="1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6" dur="1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1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6" dur="1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37" dur="1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" dur="1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1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8" dur="1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49" dur="1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0" dur="1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" dur="1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5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0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61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6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2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73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4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5" dur="1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7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4" dur="1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>
                                      <p:cBhvr>
                                        <p:cTn id="85" dur="1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6" dur="1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7" dur="1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8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22C2C"/>
                                      </p:to>
                                    </p:animClr>
                                    <p:set>
                                      <p:cBhvr>
                                        <p:cTn id="9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0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22C2C"/>
                                      </p:to>
                                    </p:animClr>
                                    <p:set>
                                      <p:cBhvr>
                                        <p:cTn id="10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0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22C2C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" presetClass="emph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0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D22C2C"/>
                                      </p:to>
                                    </p:animClr>
                                    <p:set>
                                      <p:cBhvr>
                                        <p:cTn id="10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1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571472" y="428604"/>
            <a:ext cx="2572114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MASOŽRAVCI</a:t>
            </a:r>
          </a:p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ČÍM SE ŽIVÍ LIŠKA?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Picture 9" descr="C:\Users\Petr\AppData\Local\Microsoft\Windows\Temporary Internet Files\Content.IE5\D9HVCLLB\MC90019322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15140" y="2571744"/>
            <a:ext cx="1785950" cy="1674040"/>
          </a:xfrm>
          <a:prstGeom prst="rect">
            <a:avLst/>
          </a:prstGeom>
          <a:noFill/>
        </p:spPr>
      </p:pic>
      <p:pic>
        <p:nvPicPr>
          <p:cNvPr id="14" name="Picture 18" descr="C:\Users\Petr\AppData\Local\Microsoft\Windows\Temporary Internet Files\Content.IE5\IECZPRKG\MC900441708[1]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00628" y="2357430"/>
            <a:ext cx="1143008" cy="1143008"/>
          </a:xfrm>
          <a:prstGeom prst="rect">
            <a:avLst/>
          </a:prstGeom>
          <a:noFill/>
        </p:spPr>
      </p:pic>
      <p:pic>
        <p:nvPicPr>
          <p:cNvPr id="22" name="Picture 43" descr="C:\Users\Petr\AppData\Local\Microsoft\Windows\Temporary Internet Files\Content.IE5\D9HVCLLB\MC900333986[1].wmf"/>
          <p:cNvPicPr>
            <a:picLocks noChangeAspect="1" noChangeArrowheads="1"/>
          </p:cNvPicPr>
          <p:nvPr/>
        </p:nvPicPr>
        <p:blipFill>
          <a:blip r:embed="rId7"/>
          <a:srcRect t="25642"/>
          <a:stretch>
            <a:fillRect/>
          </a:stretch>
        </p:blipFill>
        <p:spPr bwMode="auto">
          <a:xfrm>
            <a:off x="7286644" y="4572008"/>
            <a:ext cx="1286561" cy="1357150"/>
          </a:xfrm>
          <a:prstGeom prst="rect">
            <a:avLst/>
          </a:prstGeom>
          <a:noFill/>
        </p:spPr>
      </p:pic>
      <p:pic>
        <p:nvPicPr>
          <p:cNvPr id="23" name="Picture 3" descr="C:\Users\Petr\AppData\Local\Microsoft\Windows\Temporary Internet Files\Content.IE5\IECZPRKG\MC900215360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571736" y="2786058"/>
            <a:ext cx="1665367" cy="1230457"/>
          </a:xfrm>
          <a:prstGeom prst="rect">
            <a:avLst/>
          </a:prstGeom>
          <a:noFill/>
        </p:spPr>
      </p:pic>
      <p:pic>
        <p:nvPicPr>
          <p:cNvPr id="24" name="Picture 2" descr="C:\Users\Petr\AppData\Local\Microsoft\Windows\Temporary Internet Files\Content.IE5\0ZVA10VV\MC900193312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3071802" y="1428736"/>
            <a:ext cx="1500198" cy="1268578"/>
          </a:xfrm>
          <a:prstGeom prst="rect">
            <a:avLst/>
          </a:prstGeom>
          <a:noFill/>
        </p:spPr>
      </p:pic>
      <p:sp>
        <p:nvSpPr>
          <p:cNvPr id="28" name="TextovéPole 27"/>
          <p:cNvSpPr txBox="1"/>
          <p:nvPr/>
        </p:nvSpPr>
        <p:spPr>
          <a:xfrm>
            <a:off x="5286380" y="5786454"/>
            <a:ext cx="191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ZAKROUŽKUJ :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" name="Picture 11" descr="C:\Users\Petr\AppData\Local\Microsoft\Windows\Temporary Internet Files\Content.IE5\D9HVCLLB\MC900441392[1].wmf"/>
          <p:cNvPicPr>
            <a:picLocks noChangeAspect="1" noChangeArrowheads="1"/>
          </p:cNvPicPr>
          <p:nvPr/>
        </p:nvPicPr>
        <p:blipFill>
          <a:blip r:embed="rId10">
            <a:biLevel thresh="50000"/>
            <a:lum contrast="11000"/>
          </a:blip>
          <a:srcRect/>
          <a:stretch>
            <a:fillRect/>
          </a:stretch>
        </p:blipFill>
        <p:spPr bwMode="auto">
          <a:xfrm>
            <a:off x="128786" y="3214686"/>
            <a:ext cx="3371644" cy="3312388"/>
          </a:xfrm>
          <a:prstGeom prst="rect">
            <a:avLst/>
          </a:prstGeom>
          <a:noFill/>
        </p:spPr>
      </p:pic>
      <p:pic>
        <p:nvPicPr>
          <p:cNvPr id="21" name="Picture 4" descr="C:\Users\Petr\AppData\Local\Microsoft\Windows\Temporary Internet Files\Content.IE5\700RZ1RK\MC900332362[1].wmf"/>
          <p:cNvPicPr>
            <a:picLocks noChangeAspect="1" noChangeArrowheads="1"/>
          </p:cNvPicPr>
          <p:nvPr/>
        </p:nvPicPr>
        <p:blipFill>
          <a:blip r:embed="rId11"/>
          <a:srcRect l="11805" t="5636" r="7870" b="14091"/>
          <a:stretch>
            <a:fillRect/>
          </a:stretch>
        </p:blipFill>
        <p:spPr bwMode="auto">
          <a:xfrm>
            <a:off x="4714876" y="3857628"/>
            <a:ext cx="1785951" cy="1246028"/>
          </a:xfrm>
          <a:prstGeom prst="rect">
            <a:avLst/>
          </a:prstGeom>
          <a:noFill/>
        </p:spPr>
      </p:pic>
      <p:pic>
        <p:nvPicPr>
          <p:cNvPr id="25" name="Picture 3" descr="C:\Users\Petr\AppData\Local\Microsoft\Windows\Temporary Internet Files\Content.IE5\700RZ1RK\MC900360540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5643570" y="714356"/>
            <a:ext cx="1481185" cy="135732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breez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2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drumroll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ublic\Pictures\Sample Pictures\Obrázek1.png"/>
          <p:cNvPicPr>
            <a:picLocks noChangeAspect="1" noChangeArrowheads="1"/>
          </p:cNvPicPr>
          <p:nvPr/>
        </p:nvPicPr>
        <p:blipFill>
          <a:blip r:embed="rId3" cstate="print"/>
          <a:srcRect l="2629" t="1490" r="34174" b="47665"/>
          <a:stretch>
            <a:fillRect/>
          </a:stretch>
        </p:blipFill>
        <p:spPr bwMode="auto">
          <a:xfrm rot="5400000">
            <a:off x="5335662" y="2522462"/>
            <a:ext cx="830130" cy="785818"/>
          </a:xfrm>
          <a:prstGeom prst="rect">
            <a:avLst/>
          </a:prstGeom>
          <a:noFill/>
        </p:spPr>
      </p:pic>
      <p:pic>
        <p:nvPicPr>
          <p:cNvPr id="3" name="Picture 2" descr="C:\Users\Public\Pictures\Sample Pictures\Obrázek1.png"/>
          <p:cNvPicPr>
            <a:picLocks noChangeAspect="1" noChangeArrowheads="1"/>
          </p:cNvPicPr>
          <p:nvPr/>
        </p:nvPicPr>
        <p:blipFill>
          <a:blip r:embed="rId4" cstate="print"/>
          <a:srcRect l="876" t="51389" r="21907"/>
          <a:stretch>
            <a:fillRect/>
          </a:stretch>
        </p:blipFill>
        <p:spPr bwMode="auto">
          <a:xfrm rot="5400000">
            <a:off x="6131705" y="1440667"/>
            <a:ext cx="642942" cy="476205"/>
          </a:xfrm>
          <a:prstGeom prst="rect">
            <a:avLst/>
          </a:prstGeom>
          <a:noFill/>
        </p:spPr>
      </p:pic>
      <p:pic>
        <p:nvPicPr>
          <p:cNvPr id="6" name="Picture 4" descr="C:\Users\Public\Pictures\Sample Pictures\Obrázek2.png"/>
          <p:cNvPicPr>
            <a:picLocks noChangeAspect="1" noChangeArrowheads="1"/>
          </p:cNvPicPr>
          <p:nvPr/>
        </p:nvPicPr>
        <p:blipFill>
          <a:blip r:embed="rId5" cstate="print"/>
          <a:srcRect l="12738" t="47672" r="27793" b="7062"/>
          <a:stretch>
            <a:fillRect/>
          </a:stretch>
        </p:blipFill>
        <p:spPr bwMode="auto">
          <a:xfrm rot="5400000">
            <a:off x="5785887" y="3858187"/>
            <a:ext cx="858373" cy="857256"/>
          </a:xfrm>
          <a:prstGeom prst="rect">
            <a:avLst/>
          </a:prstGeom>
          <a:noFill/>
        </p:spPr>
      </p:pic>
      <p:pic>
        <p:nvPicPr>
          <p:cNvPr id="2056" name="Picture 8" descr="C:\Users\Public\Pictures\Sample Pictures\Obrázek4.jpg"/>
          <p:cNvPicPr>
            <a:picLocks noChangeAspect="1" noChangeArrowheads="1"/>
          </p:cNvPicPr>
          <p:nvPr/>
        </p:nvPicPr>
        <p:blipFill>
          <a:blip r:embed="rId6" cstate="print"/>
          <a:srcRect l="29706"/>
          <a:stretch>
            <a:fillRect/>
          </a:stretch>
        </p:blipFill>
        <p:spPr bwMode="auto">
          <a:xfrm rot="16200000">
            <a:off x="4801745" y="1056115"/>
            <a:ext cx="969270" cy="857256"/>
          </a:xfrm>
          <a:prstGeom prst="rect">
            <a:avLst/>
          </a:prstGeom>
          <a:noFill/>
        </p:spPr>
      </p:pic>
      <p:pic>
        <p:nvPicPr>
          <p:cNvPr id="2057" name="Picture 9" descr="C:\Users\Petr\Pictures\MP Navigator EX\2012_11_21\IMG_0004.jpg"/>
          <p:cNvPicPr>
            <a:picLocks noChangeAspect="1" noChangeArrowheads="1"/>
          </p:cNvPicPr>
          <p:nvPr/>
        </p:nvPicPr>
        <p:blipFill>
          <a:blip r:embed="rId7" cstate="print"/>
          <a:srcRect l="4165" r="28694" b="22409"/>
          <a:stretch>
            <a:fillRect/>
          </a:stretch>
        </p:blipFill>
        <p:spPr bwMode="auto">
          <a:xfrm rot="5400000">
            <a:off x="3370922" y="3344194"/>
            <a:ext cx="616205" cy="500066"/>
          </a:xfrm>
          <a:prstGeom prst="rect">
            <a:avLst/>
          </a:prstGeom>
          <a:noFill/>
        </p:spPr>
      </p:pic>
      <p:pic>
        <p:nvPicPr>
          <p:cNvPr id="2062" name="Picture 14" descr="C:\Users\Public\Pictures\Sample Pictures\Obrázek5.png"/>
          <p:cNvPicPr>
            <a:picLocks noChangeAspect="1" noChangeArrowheads="1"/>
          </p:cNvPicPr>
          <p:nvPr/>
        </p:nvPicPr>
        <p:blipFill>
          <a:blip r:embed="rId8" cstate="print"/>
          <a:srcRect l="17630" t="4255" r="38786" b="7659"/>
          <a:stretch>
            <a:fillRect/>
          </a:stretch>
        </p:blipFill>
        <p:spPr bwMode="auto">
          <a:xfrm rot="10800000">
            <a:off x="4572000" y="3357562"/>
            <a:ext cx="500066" cy="1046945"/>
          </a:xfrm>
          <a:prstGeom prst="rect">
            <a:avLst/>
          </a:prstGeom>
          <a:noFill/>
        </p:spPr>
      </p:pic>
      <p:pic>
        <p:nvPicPr>
          <p:cNvPr id="2063" name="Picture 15" descr="C:\Users\Petr\Pictures\MP Navigator EX\2012_11_21\IMG_0006.jpg"/>
          <p:cNvPicPr>
            <a:picLocks noChangeAspect="1" noChangeArrowheads="1"/>
          </p:cNvPicPr>
          <p:nvPr/>
        </p:nvPicPr>
        <p:blipFill>
          <a:blip r:embed="rId9" cstate="print"/>
          <a:srcRect l="15722"/>
          <a:stretch>
            <a:fillRect/>
          </a:stretch>
        </p:blipFill>
        <p:spPr bwMode="auto">
          <a:xfrm rot="16200000">
            <a:off x="3319776" y="1823704"/>
            <a:ext cx="1147126" cy="785818"/>
          </a:xfrm>
          <a:prstGeom prst="rect">
            <a:avLst/>
          </a:prstGeom>
          <a:noFill/>
        </p:spPr>
      </p:pic>
      <p:pic>
        <p:nvPicPr>
          <p:cNvPr id="18" name="Picture 14" descr="C:\Users\Petr\AppData\Local\Microsoft\Windows\Temporary Internet Files\Content.IE5\D9HVCLLB\MC900057354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715140" y="2143116"/>
            <a:ext cx="2000264" cy="4181972"/>
          </a:xfrm>
          <a:prstGeom prst="rect">
            <a:avLst/>
          </a:prstGeom>
          <a:noFill/>
        </p:spPr>
      </p:pic>
      <p:pic>
        <p:nvPicPr>
          <p:cNvPr id="19" name="Picture 8" descr="C:\Users\Petr\AppData\Local\Microsoft\Windows\Temporary Internet Files\Content.IE5\IECZPRKG\MC900329538[1].wmf"/>
          <p:cNvPicPr>
            <a:picLocks noChangeAspect="1" noChangeArrowheads="1"/>
          </p:cNvPicPr>
          <p:nvPr/>
        </p:nvPicPr>
        <p:blipFill>
          <a:blip r:embed="rId11">
            <a:biLevel thresh="50000"/>
          </a:blip>
          <a:srcRect/>
          <a:stretch>
            <a:fillRect/>
          </a:stretch>
        </p:blipFill>
        <p:spPr bwMode="auto">
          <a:xfrm>
            <a:off x="4000496" y="4500570"/>
            <a:ext cx="2357454" cy="1862705"/>
          </a:xfrm>
          <a:prstGeom prst="rect">
            <a:avLst/>
          </a:prstGeom>
          <a:noFill/>
        </p:spPr>
      </p:pic>
      <p:pic>
        <p:nvPicPr>
          <p:cNvPr id="20" name="Picture 11" descr="C:\Users\Petr\AppData\Local\Microsoft\Windows\Temporary Internet Files\Content.IE5\D9HVCLLB\MC900441392[1].wmf"/>
          <p:cNvPicPr>
            <a:picLocks noChangeAspect="1" noChangeArrowheads="1"/>
          </p:cNvPicPr>
          <p:nvPr/>
        </p:nvPicPr>
        <p:blipFill>
          <a:blip r:embed="rId12">
            <a:biLevel thresh="50000"/>
            <a:lum contrast="11000"/>
          </a:blip>
          <a:srcRect/>
          <a:stretch>
            <a:fillRect/>
          </a:stretch>
        </p:blipFill>
        <p:spPr bwMode="auto">
          <a:xfrm>
            <a:off x="1000100" y="642918"/>
            <a:ext cx="1571636" cy="1544015"/>
          </a:xfrm>
          <a:prstGeom prst="rect">
            <a:avLst/>
          </a:prstGeom>
          <a:noFill/>
        </p:spPr>
      </p:pic>
      <p:pic>
        <p:nvPicPr>
          <p:cNvPr id="21" name="Picture 2" descr="C:\Users\Petr\AppData\Local\Microsoft\Windows\Temporary Internet Files\Content.IE5\0ZVA10VV\MC900052965[1].wmf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500034" y="2714620"/>
            <a:ext cx="2744460" cy="1643074"/>
          </a:xfrm>
          <a:prstGeom prst="rect">
            <a:avLst/>
          </a:prstGeom>
          <a:noFill/>
        </p:spPr>
      </p:pic>
      <p:pic>
        <p:nvPicPr>
          <p:cNvPr id="22" name="Picture 4" descr="C:\Users\Petr\AppData\Local\Microsoft\Windows\Temporary Internet Files\Content.IE5\IECZPRKG\MC900330420[1].wmf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2714612" y="4786322"/>
            <a:ext cx="1428760" cy="726850"/>
          </a:xfrm>
          <a:prstGeom prst="rect">
            <a:avLst/>
          </a:prstGeom>
          <a:noFill/>
        </p:spPr>
      </p:pic>
      <p:pic>
        <p:nvPicPr>
          <p:cNvPr id="23" name="Picture 2" descr="C:\Users\Petr\AppData\Local\Microsoft\Windows\Temporary Internet Files\Content.IE5\700RZ1RK\MC900052961[1].wmf"/>
          <p:cNvPicPr>
            <a:picLocks noChangeAspect="1" noChangeArrowheads="1"/>
          </p:cNvPicPr>
          <p:nvPr/>
        </p:nvPicPr>
        <p:blipFill>
          <a:blip r:embed="rId15"/>
          <a:srcRect/>
          <a:stretch>
            <a:fillRect/>
          </a:stretch>
        </p:blipFill>
        <p:spPr bwMode="auto">
          <a:xfrm>
            <a:off x="7143768" y="571480"/>
            <a:ext cx="1296275" cy="928694"/>
          </a:xfrm>
          <a:prstGeom prst="rect">
            <a:avLst/>
          </a:prstGeom>
          <a:noFill/>
        </p:spPr>
      </p:pic>
      <p:pic>
        <p:nvPicPr>
          <p:cNvPr id="24" name="Picture 3" descr="C:\Users\Petr\AppData\Local\Microsoft\Windows\Temporary Internet Files\Content.IE5\700RZ1RK\MC900052819[1].wmf"/>
          <p:cNvPicPr>
            <a:picLocks noChangeAspect="1" noChangeArrowheads="1"/>
          </p:cNvPicPr>
          <p:nvPr/>
        </p:nvPicPr>
        <p:blipFill>
          <a:blip r:embed="rId16"/>
          <a:srcRect/>
          <a:stretch>
            <a:fillRect/>
          </a:stretch>
        </p:blipFill>
        <p:spPr bwMode="auto">
          <a:xfrm>
            <a:off x="3286116" y="214290"/>
            <a:ext cx="1249539" cy="1143008"/>
          </a:xfrm>
          <a:prstGeom prst="rect">
            <a:avLst/>
          </a:prstGeom>
          <a:noFill/>
        </p:spPr>
      </p:pic>
      <p:sp>
        <p:nvSpPr>
          <p:cNvPr id="25" name="TextovéPole 24"/>
          <p:cNvSpPr txBox="1"/>
          <p:nvPr/>
        </p:nvSpPr>
        <p:spPr>
          <a:xfrm>
            <a:off x="428596" y="6143644"/>
            <a:ext cx="3001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SPOJ ZVÍŘE SE STOPOU: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7.40741E-7 L 0.48819 -0.25208 " pathEditMode="relative" ptsTypes="AA">
                                      <p:cBhvr>
                                        <p:cTn id="6" dur="2000" fill="hold"/>
                                        <p:tgtEl>
                                          <p:spTgt spid="205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3 0.02986 L -0.28802 0.39722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06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6" y="18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51 4.81481E-6 L 0.18959 0.6509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2" y="325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65 0.01388 L -0.42605 0.58101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5" y="284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6 2.59259E-6 L -0.16528 -0.35695 " pathEditMode="relative" ptsTypes="AA">
                                      <p:cBhvr>
                                        <p:cTn id="22" dur="2000" fill="hold"/>
                                        <p:tgtEl>
                                          <p:spTgt spid="206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785 -0.03056 L -0.58125 -0.27199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2" y="-121"/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48148E-6 L -0.11805 0.41991 " pathEditMode="relative" ptsTypes="AA">
                                      <p:cBhvr>
                                        <p:cTn id="3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Users\Petr\AppData\Local\Microsoft\Windows\Temporary Internet Files\Content.IE5\700RZ1RK\MC900344033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000364" y="571480"/>
            <a:ext cx="5786478" cy="5051085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571472" y="928670"/>
            <a:ext cx="3583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" pitchFamily="34" charset="0"/>
                <a:cs typeface="Arial" pitchFamily="34" charset="0"/>
              </a:rPr>
              <a:t>CO ZNAMENÁ TATO ZNAČKA?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8662" y="3071810"/>
            <a:ext cx="2149949" cy="1323439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POZOR </a:t>
            </a:r>
          </a:p>
          <a:p>
            <a:pPr algn="ctr"/>
            <a:r>
              <a:rPr lang="cs-CZ" sz="4000" b="1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ZVĚŘ!</a:t>
            </a:r>
            <a:endParaRPr lang="cs-CZ" sz="4000" b="1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C:\Program Files\Microsoft Office\MEDIA\CAGCAT10\j0278882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214414" y="5143512"/>
            <a:ext cx="905256" cy="9043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type.wav" builtIn="1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800"/>
                            </p:stCondLst>
                            <p:childTnLst>
                              <p:par>
                                <p:cTn id="9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Hypertextový odkaz:  </a:t>
            </a:r>
            <a:r>
              <a:rPr lang="cs-CZ" sz="1400" dirty="0" smtClean="0">
                <a:hlinkClick r:id="rId2"/>
              </a:rPr>
              <a:t>https://www.youtube.com/watch?v=CC_pvIUDUiE</a:t>
            </a:r>
            <a:endParaRPr lang="cs-CZ" sz="1400" dirty="0" smtClean="0"/>
          </a:p>
          <a:p>
            <a:r>
              <a:rPr lang="cs-CZ" sz="1400" dirty="0" smtClean="0"/>
              <a:t>Obr. 1: Soubor:</a:t>
            </a:r>
            <a:r>
              <a:rPr lang="cs-CZ" sz="1400" dirty="0" err="1" smtClean="0"/>
              <a:t>Saut</a:t>
            </a:r>
            <a:r>
              <a:rPr lang="cs-CZ" sz="1400" dirty="0" smtClean="0"/>
              <a:t> </a:t>
            </a:r>
            <a:r>
              <a:rPr lang="cs-CZ" sz="1400" dirty="0" err="1" smtClean="0"/>
              <a:t>chevreuil.jpg</a:t>
            </a:r>
            <a:r>
              <a:rPr lang="cs-CZ" sz="1400" dirty="0" smtClean="0"/>
              <a:t>.  In: </a:t>
            </a:r>
            <a:r>
              <a:rPr lang="cs-CZ" sz="1400" dirty="0" err="1" smtClean="0"/>
              <a:t>Teytaud</a:t>
            </a:r>
            <a:r>
              <a:rPr lang="cs-CZ" sz="1400" dirty="0" smtClean="0"/>
              <a:t> .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 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2001-, poslední aktualizace 28. 3. 2009, 20:18 </a:t>
            </a:r>
            <a:r>
              <a:rPr lang="cs-CZ" sz="1400" dirty="0" smtClean="0">
                <a:cs typeface="Arial" charset="0"/>
              </a:rPr>
              <a:t>[cit. 2012-11-21]. Dostupný pod licencí </a:t>
            </a:r>
            <a:r>
              <a:rPr lang="cs-CZ" sz="1400" dirty="0" err="1" smtClean="0">
                <a:cs typeface="Arial" charset="0"/>
              </a:rPr>
              <a:t>Creative</a:t>
            </a:r>
            <a:r>
              <a:rPr lang="cs-CZ" sz="1400" dirty="0" smtClean="0">
                <a:cs typeface="Arial" charset="0"/>
              </a:rPr>
              <a:t> </a:t>
            </a:r>
            <a:r>
              <a:rPr lang="cs-CZ" sz="1400" dirty="0" err="1" smtClean="0">
                <a:cs typeface="Arial" charset="0"/>
              </a:rPr>
              <a:t>Commons</a:t>
            </a:r>
            <a:r>
              <a:rPr lang="cs-CZ" sz="1400" dirty="0" smtClean="0">
                <a:cs typeface="Arial" charset="0"/>
              </a:rPr>
              <a:t> na www: </a:t>
            </a:r>
            <a:r>
              <a:rPr lang="cs-CZ" sz="1400" dirty="0" smtClean="0">
                <a:cs typeface="Arial" charset="0"/>
                <a:hlinkClick r:id="rId3"/>
              </a:rPr>
              <a:t>http://cs.wikipedia.org/wiki/Soubor:Saut_chevreuil.jpg</a:t>
            </a:r>
            <a:endParaRPr lang="cs-CZ" sz="1400" dirty="0" smtClean="0">
              <a:cs typeface="Arial" charset="0"/>
            </a:endParaRPr>
          </a:p>
          <a:p>
            <a:r>
              <a:rPr lang="cs-CZ" sz="1400" dirty="0" smtClean="0"/>
              <a:t>Obr. 2: Soubor:</a:t>
            </a:r>
            <a:r>
              <a:rPr lang="cs-CZ" sz="1400" dirty="0" err="1" smtClean="0"/>
              <a:t>Silz</a:t>
            </a:r>
            <a:r>
              <a:rPr lang="cs-CZ" sz="1400" dirty="0" smtClean="0"/>
              <a:t> cerf22.jpg. In: </a:t>
            </a:r>
            <a:r>
              <a:rPr lang="cs-CZ" sz="1400" dirty="0" err="1" smtClean="0"/>
              <a:t>Traroth</a:t>
            </a:r>
            <a:r>
              <a:rPr lang="cs-CZ" sz="1400" dirty="0" smtClean="0"/>
              <a:t>.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 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2001-, poslední aktualizace 25. 8. 2005, 14:58  </a:t>
            </a:r>
            <a:r>
              <a:rPr lang="cs-CZ" sz="1400" dirty="0" smtClean="0">
                <a:cs typeface="Arial" charset="0"/>
              </a:rPr>
              <a:t>[cit. 2012-11-21]. Dostupný pod licencí </a:t>
            </a:r>
            <a:r>
              <a:rPr lang="cs-CZ" sz="1400" dirty="0" err="1" smtClean="0">
                <a:cs typeface="Arial" charset="0"/>
              </a:rPr>
              <a:t>Creative</a:t>
            </a:r>
            <a:r>
              <a:rPr lang="cs-CZ" sz="1400" dirty="0" smtClean="0">
                <a:cs typeface="Arial" charset="0"/>
              </a:rPr>
              <a:t> </a:t>
            </a:r>
            <a:r>
              <a:rPr lang="cs-CZ" sz="1400" dirty="0" err="1" smtClean="0">
                <a:cs typeface="Arial" charset="0"/>
              </a:rPr>
              <a:t>Commons</a:t>
            </a:r>
            <a:r>
              <a:rPr lang="cs-CZ" sz="1400" dirty="0" smtClean="0">
                <a:cs typeface="Arial" charset="0"/>
              </a:rPr>
              <a:t> na www: </a:t>
            </a:r>
            <a:r>
              <a:rPr lang="cs-CZ" sz="1400" dirty="0" smtClean="0">
                <a:hlinkClick r:id="rId4"/>
              </a:rPr>
              <a:t>http://cs.wikipedia.org/wiki/Soubor:Silz_cerf22.jpg</a:t>
            </a:r>
            <a:r>
              <a:rPr lang="cs-CZ" sz="1400" dirty="0" smtClean="0"/>
              <a:t> </a:t>
            </a:r>
            <a:r>
              <a:rPr lang="cs-CZ" sz="1400" smtClean="0"/>
              <a:t> </a:t>
            </a:r>
            <a:endParaRPr lang="cs-CZ" sz="1400" u="sng" dirty="0" smtClean="0"/>
          </a:p>
          <a:p>
            <a:r>
              <a:rPr lang="cs-CZ" sz="1400" dirty="0" smtClean="0"/>
              <a:t>Ostatní obr.: </a:t>
            </a:r>
            <a:r>
              <a:rPr lang="cs-CZ" sz="1400" dirty="0" smtClean="0">
                <a:cs typeface="Arial" charset="0"/>
              </a:rPr>
              <a:t>[cit. 2012-11-21] </a:t>
            </a:r>
            <a:r>
              <a:rPr lang="cs-CZ" sz="1400" dirty="0" smtClean="0">
                <a:hlinkClick r:id="rId5"/>
              </a:rPr>
              <a:t>www.</a:t>
            </a:r>
            <a:r>
              <a:rPr lang="cs-CZ" sz="1400" dirty="0" err="1" smtClean="0">
                <a:hlinkClick r:id="rId5"/>
              </a:rPr>
              <a:t>microsoft.office.com</a:t>
            </a:r>
            <a:r>
              <a:rPr lang="cs-CZ" sz="1400" dirty="0" smtClean="0">
                <a:cs typeface="Arial" charset="0"/>
              </a:rPr>
              <a:t> </a:t>
            </a:r>
          </a:p>
          <a:p>
            <a:endParaRPr lang="cs-CZ" sz="1400" dirty="0" smtClean="0">
              <a:solidFill>
                <a:schemeClr val="tx1">
                  <a:lumMod val="95000"/>
                </a:schemeClr>
              </a:solidFill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638</TotalTime>
  <Words>293</Words>
  <PresentationFormat>Předvádění na obrazovce (4:3)</PresentationFormat>
  <Paragraphs>74</Paragraphs>
  <Slides>15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Lití písma</vt:lpstr>
      <vt:lpstr>Snímek 1</vt:lpstr>
      <vt:lpstr>Anotace</vt:lpstr>
      <vt:lpstr>    ZVÍŘATA  V LESE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</dc:creator>
  <cp:lastModifiedBy>Petr</cp:lastModifiedBy>
  <cp:revision>121</cp:revision>
  <dcterms:created xsi:type="dcterms:W3CDTF">2012-11-18T17:52:51Z</dcterms:created>
  <dcterms:modified xsi:type="dcterms:W3CDTF">2012-12-08T16:20:12Z</dcterms:modified>
</cp:coreProperties>
</file>