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diagrams/drawing4.xml" ContentType="application/vnd.ms-office.drawingml.diagramDrawing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56" r:id="rId2"/>
  </p:sldMasterIdLst>
  <p:notesMasterIdLst>
    <p:notesMasterId r:id="rId13"/>
  </p:notesMasterIdLst>
  <p:sldIdLst>
    <p:sldId id="270" r:id="rId3"/>
    <p:sldId id="271" r:id="rId4"/>
    <p:sldId id="272" r:id="rId5"/>
    <p:sldId id="264" r:id="rId6"/>
    <p:sldId id="261" r:id="rId7"/>
    <p:sldId id="265" r:id="rId8"/>
    <p:sldId id="269" r:id="rId9"/>
    <p:sldId id="267" r:id="rId10"/>
    <p:sldId id="268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B088F6-9FD4-4D56-9008-662AD047F4C4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0E54988E-55F7-4212-84AE-C422C955B3E7}" type="pres">
      <dgm:prSet presAssocID="{ACB088F6-9FD4-4D56-9008-662AD047F4C4}" presName="linearFlow" presStyleCnt="0">
        <dgm:presLayoutVars>
          <dgm:resizeHandles val="exact"/>
        </dgm:presLayoutVars>
      </dgm:prSet>
      <dgm:spPr/>
    </dgm:pt>
  </dgm:ptLst>
  <dgm:cxnLst>
    <dgm:cxn modelId="{DBC0E2B3-F4D9-47F4-82BF-9AAD52E001A8}" type="presOf" srcId="{ACB088F6-9FD4-4D56-9008-662AD047F4C4}" destId="{0E54988E-55F7-4212-84AE-C422C955B3E7}" srcOrd="0" destOrd="0" presId="urn:microsoft.com/office/officeart/2005/8/layout/process2"/>
  </dgm:cxnLst>
  <dgm:bg/>
  <dgm:whole/>
  <dgm:extLst>
    <a:ext uri="http://schemas.microsoft.com/office/drawing/2008/diagram">
      <dsp:dataModelExt xmlns=""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EB0032-A472-42B2-B93E-E81929179D4B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EE9941-DC88-4455-802A-5080406A6EC0}">
      <dgm:prSet phldrT="[Text]" custT="1"/>
      <dgm:spPr>
        <a:solidFill>
          <a:schemeClr val="accent6"/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bg1"/>
              </a:solidFill>
            </a:rPr>
            <a:t>JEZDÍ NA ELEKTŘINU</a:t>
          </a:r>
          <a:endParaRPr lang="cs-CZ" sz="2800" b="1" dirty="0">
            <a:solidFill>
              <a:schemeClr val="bg1"/>
            </a:solidFill>
          </a:endParaRPr>
        </a:p>
      </dgm:t>
    </dgm:pt>
    <dgm:pt modelId="{0435D877-5BEA-4BA3-9569-D4FFF3E7ABE1}" type="parTrans" cxnId="{AFF3F7DB-3F51-423C-951B-25D68925B3F8}">
      <dgm:prSet/>
      <dgm:spPr/>
      <dgm:t>
        <a:bodyPr/>
        <a:lstStyle/>
        <a:p>
          <a:endParaRPr lang="cs-CZ"/>
        </a:p>
      </dgm:t>
    </dgm:pt>
    <dgm:pt modelId="{7D16ED2E-2C96-4479-AEAA-4C6F69ABF3C3}" type="sibTrans" cxnId="{AFF3F7DB-3F51-423C-951B-25D68925B3F8}">
      <dgm:prSet/>
      <dgm:spPr/>
      <dgm:t>
        <a:bodyPr/>
        <a:lstStyle/>
        <a:p>
          <a:endParaRPr lang="cs-CZ"/>
        </a:p>
      </dgm:t>
    </dgm:pt>
    <dgm:pt modelId="{EC736904-47A0-4425-912D-0DED782496D2}">
      <dgm:prSet phldrT="[Text]" custT="1"/>
      <dgm:spPr>
        <a:solidFill>
          <a:schemeClr val="accent3">
            <a:lumMod val="75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bg1"/>
              </a:solidFill>
            </a:rPr>
            <a:t>JEZDÍ NA BENZÍN, NAFTU</a:t>
          </a:r>
          <a:endParaRPr lang="cs-CZ" sz="2800" b="1" dirty="0">
            <a:solidFill>
              <a:schemeClr val="bg1"/>
            </a:solidFill>
          </a:endParaRPr>
        </a:p>
      </dgm:t>
    </dgm:pt>
    <dgm:pt modelId="{4D1FF1FE-53FA-4142-91C6-E14BEE721FAA}" type="parTrans" cxnId="{37ACBCD7-9BE9-4061-9A27-B8074C3E95BB}">
      <dgm:prSet/>
      <dgm:spPr/>
      <dgm:t>
        <a:bodyPr/>
        <a:lstStyle/>
        <a:p>
          <a:endParaRPr lang="cs-CZ"/>
        </a:p>
      </dgm:t>
    </dgm:pt>
    <dgm:pt modelId="{120576B4-543B-4BE8-AABF-3A1F09E992A0}" type="sibTrans" cxnId="{37ACBCD7-9BE9-4061-9A27-B8074C3E95BB}">
      <dgm:prSet/>
      <dgm:spPr/>
      <dgm:t>
        <a:bodyPr/>
        <a:lstStyle/>
        <a:p>
          <a:endParaRPr lang="cs-CZ"/>
        </a:p>
      </dgm:t>
    </dgm:pt>
    <dgm:pt modelId="{19318ED3-3AA6-4B09-9742-C6E34B67F0C3}" type="pres">
      <dgm:prSet presAssocID="{24EB0032-A472-42B2-B93E-E81929179D4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9F35A4-5BA8-4AE7-B1DC-834A30C72A97}" type="pres">
      <dgm:prSet presAssocID="{22EE9941-DC88-4455-802A-5080406A6EC0}" presName="node" presStyleLbl="node1" presStyleIdx="0" presStyleCnt="2" custLinFactNeighborX="-62" custLinFactNeighborY="-1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37495D-2DC9-4B01-98B0-E147ED3989D5}" type="pres">
      <dgm:prSet presAssocID="{7D16ED2E-2C96-4479-AEAA-4C6F69ABF3C3}" presName="sibTrans" presStyleCnt="0"/>
      <dgm:spPr/>
    </dgm:pt>
    <dgm:pt modelId="{BA65E7E0-A943-49F0-A5C5-6D419A423E01}" type="pres">
      <dgm:prSet presAssocID="{EC736904-47A0-4425-912D-0DED782496D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735C5E-DD4B-430B-A22B-761F90A911CD}" type="presOf" srcId="{24EB0032-A472-42B2-B93E-E81929179D4B}" destId="{19318ED3-3AA6-4B09-9742-C6E34B67F0C3}" srcOrd="0" destOrd="0" presId="urn:microsoft.com/office/officeart/2005/8/layout/default#1"/>
    <dgm:cxn modelId="{AFF3F7DB-3F51-423C-951B-25D68925B3F8}" srcId="{24EB0032-A472-42B2-B93E-E81929179D4B}" destId="{22EE9941-DC88-4455-802A-5080406A6EC0}" srcOrd="0" destOrd="0" parTransId="{0435D877-5BEA-4BA3-9569-D4FFF3E7ABE1}" sibTransId="{7D16ED2E-2C96-4479-AEAA-4C6F69ABF3C3}"/>
    <dgm:cxn modelId="{0EB6C618-276C-40B1-AAE1-B60EB1D8824A}" type="presOf" srcId="{EC736904-47A0-4425-912D-0DED782496D2}" destId="{BA65E7E0-A943-49F0-A5C5-6D419A423E01}" srcOrd="0" destOrd="0" presId="urn:microsoft.com/office/officeart/2005/8/layout/default#1"/>
    <dgm:cxn modelId="{37ACBCD7-9BE9-4061-9A27-B8074C3E95BB}" srcId="{24EB0032-A472-42B2-B93E-E81929179D4B}" destId="{EC736904-47A0-4425-912D-0DED782496D2}" srcOrd="1" destOrd="0" parTransId="{4D1FF1FE-53FA-4142-91C6-E14BEE721FAA}" sibTransId="{120576B4-543B-4BE8-AABF-3A1F09E992A0}"/>
    <dgm:cxn modelId="{897718D4-713C-423F-8A1B-474D54DAE786}" type="presOf" srcId="{22EE9941-DC88-4455-802A-5080406A6EC0}" destId="{059F35A4-5BA8-4AE7-B1DC-834A30C72A97}" srcOrd="0" destOrd="0" presId="urn:microsoft.com/office/officeart/2005/8/layout/default#1"/>
    <dgm:cxn modelId="{C110786B-156F-4E2B-8216-DFB468EC775A}" type="presParOf" srcId="{19318ED3-3AA6-4B09-9742-C6E34B67F0C3}" destId="{059F35A4-5BA8-4AE7-B1DC-834A30C72A97}" srcOrd="0" destOrd="0" presId="urn:microsoft.com/office/officeart/2005/8/layout/default#1"/>
    <dgm:cxn modelId="{4A0ECAA7-7CC4-4AA0-B2A5-0FCED3D6950B}" type="presParOf" srcId="{19318ED3-3AA6-4B09-9742-C6E34B67F0C3}" destId="{0737495D-2DC9-4B01-98B0-E147ED3989D5}" srcOrd="1" destOrd="0" presId="urn:microsoft.com/office/officeart/2005/8/layout/default#1"/>
    <dgm:cxn modelId="{0C426A80-39BB-4D2F-9E93-442E55405181}" type="presParOf" srcId="{19318ED3-3AA6-4B09-9742-C6E34B67F0C3}" destId="{BA65E7E0-A943-49F0-A5C5-6D419A423E01}" srcOrd="2" destOrd="0" presId="urn:microsoft.com/office/officeart/2005/8/layout/default#1"/>
  </dgm:cxnLst>
  <dgm:bg/>
  <dgm:whole/>
  <dgm:extLst>
    <a:ext uri="http://schemas.microsoft.com/office/drawing/2008/diagram">
      <dsp:dataModelExt xmlns="" xmlns:dsp="http://schemas.microsoft.com/office/drawing/2008/diagram" relId="rId1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B088F6-9FD4-4D56-9008-662AD047F4C4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0E54988E-55F7-4212-84AE-C422C955B3E7}" type="pres">
      <dgm:prSet presAssocID="{ACB088F6-9FD4-4D56-9008-662AD047F4C4}" presName="linearFlow" presStyleCnt="0">
        <dgm:presLayoutVars>
          <dgm:resizeHandles val="exact"/>
        </dgm:presLayoutVars>
      </dgm:prSet>
      <dgm:spPr/>
    </dgm:pt>
  </dgm:ptLst>
  <dgm:cxnLst>
    <dgm:cxn modelId="{6F5CCF0A-9DEE-41AC-8710-0B314A9B7502}" type="presOf" srcId="{ACB088F6-9FD4-4D56-9008-662AD047F4C4}" destId="{0E54988E-55F7-4212-84AE-C422C955B3E7}" srcOrd="0" destOrd="0" presId="urn:microsoft.com/office/officeart/2005/8/layout/process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4EB0032-A472-42B2-B93E-E81929179D4B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EE9941-DC88-4455-802A-5080406A6EC0}">
      <dgm:prSet phldrT="[Text]"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cs-CZ" sz="2800" b="1" dirty="0" smtClean="0">
              <a:solidFill>
                <a:schemeClr val="accent3">
                  <a:lumMod val="50000"/>
                </a:schemeClr>
              </a:solidFill>
            </a:rPr>
            <a:t>Z KRUPKY U TEPLIC</a:t>
          </a:r>
          <a:endParaRPr lang="cs-CZ" sz="2800" b="1" dirty="0">
            <a:solidFill>
              <a:schemeClr val="accent3">
                <a:lumMod val="50000"/>
              </a:schemeClr>
            </a:solidFill>
          </a:endParaRPr>
        </a:p>
      </dgm:t>
    </dgm:pt>
    <dgm:pt modelId="{0435D877-5BEA-4BA3-9569-D4FFF3E7ABE1}" type="parTrans" cxnId="{AFF3F7DB-3F51-423C-951B-25D68925B3F8}">
      <dgm:prSet/>
      <dgm:spPr/>
      <dgm:t>
        <a:bodyPr/>
        <a:lstStyle/>
        <a:p>
          <a:endParaRPr lang="cs-CZ"/>
        </a:p>
      </dgm:t>
    </dgm:pt>
    <dgm:pt modelId="{7D16ED2E-2C96-4479-AEAA-4C6F69ABF3C3}" type="sibTrans" cxnId="{AFF3F7DB-3F51-423C-951B-25D68925B3F8}">
      <dgm:prSet/>
      <dgm:spPr/>
      <dgm:t>
        <a:bodyPr/>
        <a:lstStyle/>
        <a:p>
          <a:endParaRPr lang="cs-CZ"/>
        </a:p>
      </dgm:t>
    </dgm:pt>
    <dgm:pt modelId="{EC736904-47A0-4425-912D-0DED782496D2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sz="2800" b="1" dirty="0" smtClean="0">
              <a:solidFill>
                <a:schemeClr val="accent6">
                  <a:lumMod val="50000"/>
                </a:schemeClr>
              </a:solidFill>
            </a:rPr>
            <a:t>V ÚSTÍ NAD LABEM</a:t>
          </a:r>
          <a:endParaRPr lang="cs-CZ" sz="2800" b="1" dirty="0">
            <a:solidFill>
              <a:schemeClr val="accent6">
                <a:lumMod val="50000"/>
              </a:schemeClr>
            </a:solidFill>
          </a:endParaRPr>
        </a:p>
      </dgm:t>
    </dgm:pt>
    <dgm:pt modelId="{4D1FF1FE-53FA-4142-91C6-E14BEE721FAA}" type="parTrans" cxnId="{37ACBCD7-9BE9-4061-9A27-B8074C3E95BB}">
      <dgm:prSet/>
      <dgm:spPr/>
      <dgm:t>
        <a:bodyPr/>
        <a:lstStyle/>
        <a:p>
          <a:endParaRPr lang="cs-CZ"/>
        </a:p>
      </dgm:t>
    </dgm:pt>
    <dgm:pt modelId="{120576B4-543B-4BE8-AABF-3A1F09E992A0}" type="sibTrans" cxnId="{37ACBCD7-9BE9-4061-9A27-B8074C3E95BB}">
      <dgm:prSet/>
      <dgm:spPr/>
      <dgm:t>
        <a:bodyPr/>
        <a:lstStyle/>
        <a:p>
          <a:endParaRPr lang="cs-CZ"/>
        </a:p>
      </dgm:t>
    </dgm:pt>
    <dgm:pt modelId="{19318ED3-3AA6-4B09-9742-C6E34B67F0C3}" type="pres">
      <dgm:prSet presAssocID="{24EB0032-A472-42B2-B93E-E81929179D4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9F35A4-5BA8-4AE7-B1DC-834A30C72A97}" type="pres">
      <dgm:prSet presAssocID="{22EE9941-DC88-4455-802A-5080406A6EC0}" presName="node" presStyleLbl="node1" presStyleIdx="0" presStyleCnt="2" custLinFactNeighborX="-62" custLinFactNeighborY="-1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37495D-2DC9-4B01-98B0-E147ED3989D5}" type="pres">
      <dgm:prSet presAssocID="{7D16ED2E-2C96-4479-AEAA-4C6F69ABF3C3}" presName="sibTrans" presStyleCnt="0"/>
      <dgm:spPr/>
    </dgm:pt>
    <dgm:pt modelId="{BA65E7E0-A943-49F0-A5C5-6D419A423E01}" type="pres">
      <dgm:prSet presAssocID="{EC736904-47A0-4425-912D-0DED782496D2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ACBCD7-9BE9-4061-9A27-B8074C3E95BB}" srcId="{24EB0032-A472-42B2-B93E-E81929179D4B}" destId="{EC736904-47A0-4425-912D-0DED782496D2}" srcOrd="1" destOrd="0" parTransId="{4D1FF1FE-53FA-4142-91C6-E14BEE721FAA}" sibTransId="{120576B4-543B-4BE8-AABF-3A1F09E992A0}"/>
    <dgm:cxn modelId="{5A5C6CDC-7C54-43C4-A83D-2E2EB5D01794}" type="presOf" srcId="{22EE9941-DC88-4455-802A-5080406A6EC0}" destId="{059F35A4-5BA8-4AE7-B1DC-834A30C72A97}" srcOrd="0" destOrd="0" presId="urn:microsoft.com/office/officeart/2005/8/layout/default#2"/>
    <dgm:cxn modelId="{D04A928D-8789-41DE-8BAD-3A7E187E9671}" type="presOf" srcId="{24EB0032-A472-42B2-B93E-E81929179D4B}" destId="{19318ED3-3AA6-4B09-9742-C6E34B67F0C3}" srcOrd="0" destOrd="0" presId="urn:microsoft.com/office/officeart/2005/8/layout/default#2"/>
    <dgm:cxn modelId="{6E76F849-8F90-4085-BD6F-286E8B0A07B0}" type="presOf" srcId="{EC736904-47A0-4425-912D-0DED782496D2}" destId="{BA65E7E0-A943-49F0-A5C5-6D419A423E01}" srcOrd="0" destOrd="0" presId="urn:microsoft.com/office/officeart/2005/8/layout/default#2"/>
    <dgm:cxn modelId="{AFF3F7DB-3F51-423C-951B-25D68925B3F8}" srcId="{24EB0032-A472-42B2-B93E-E81929179D4B}" destId="{22EE9941-DC88-4455-802A-5080406A6EC0}" srcOrd="0" destOrd="0" parTransId="{0435D877-5BEA-4BA3-9569-D4FFF3E7ABE1}" sibTransId="{7D16ED2E-2C96-4479-AEAA-4C6F69ABF3C3}"/>
    <dgm:cxn modelId="{88FD0163-4FB8-41E0-A09B-C9B5A47B8A01}" type="presParOf" srcId="{19318ED3-3AA6-4B09-9742-C6E34B67F0C3}" destId="{059F35A4-5BA8-4AE7-B1DC-834A30C72A97}" srcOrd="0" destOrd="0" presId="urn:microsoft.com/office/officeart/2005/8/layout/default#2"/>
    <dgm:cxn modelId="{CB015A20-C727-47D5-921E-ECC9FC226E70}" type="presParOf" srcId="{19318ED3-3AA6-4B09-9742-C6E34B67F0C3}" destId="{0737495D-2DC9-4B01-98B0-E147ED3989D5}" srcOrd="1" destOrd="0" presId="urn:microsoft.com/office/officeart/2005/8/layout/default#2"/>
    <dgm:cxn modelId="{BA97C76A-BC4F-487E-8EE0-23D755B42393}" type="presParOf" srcId="{19318ED3-3AA6-4B09-9742-C6E34B67F0C3}" destId="{BA65E7E0-A943-49F0-A5C5-6D419A423E01}" srcOrd="2" destOrd="0" presId="urn:microsoft.com/office/officeart/2005/8/layout/default#2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F35A4-5BA8-4AE7-B1DC-834A30C72A97}">
      <dsp:nvSpPr>
        <dsp:cNvPr id="0" name=""/>
        <dsp:cNvSpPr/>
      </dsp:nvSpPr>
      <dsp:spPr>
        <a:xfrm>
          <a:off x="571502" y="2"/>
          <a:ext cx="2140488" cy="1284293"/>
        </a:xfrm>
        <a:prstGeom prst="rect">
          <a:avLst/>
        </a:prstGeom>
        <a:solidFill>
          <a:schemeClr val="accent6"/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JEZDÍ NA ELEKTŘINU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571502" y="2"/>
        <a:ext cx="2140488" cy="1284293"/>
      </dsp:txXfrm>
    </dsp:sp>
    <dsp:sp modelId="{BA65E7E0-A943-49F0-A5C5-6D419A423E01}">
      <dsp:nvSpPr>
        <dsp:cNvPr id="0" name=""/>
        <dsp:cNvSpPr/>
      </dsp:nvSpPr>
      <dsp:spPr>
        <a:xfrm>
          <a:off x="572829" y="1500065"/>
          <a:ext cx="2140488" cy="1284293"/>
        </a:xfrm>
        <a:prstGeom prst="rect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JEZDÍ NA BENZÍN, NAFTU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572829" y="1500065"/>
        <a:ext cx="2140488" cy="12842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F35A4-5BA8-4AE7-B1DC-834A30C72A97}">
      <dsp:nvSpPr>
        <dsp:cNvPr id="0" name=""/>
        <dsp:cNvSpPr/>
      </dsp:nvSpPr>
      <dsp:spPr>
        <a:xfrm>
          <a:off x="544190" y="216"/>
          <a:ext cx="2195044" cy="1317026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3">
                  <a:lumMod val="50000"/>
                </a:schemeClr>
              </a:solidFill>
            </a:rPr>
            <a:t>Z KRUPKY U TEPLIC</a:t>
          </a:r>
          <a:endParaRPr lang="cs-CZ" sz="2800" b="1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544190" y="216"/>
        <a:ext cx="2195044" cy="1317026"/>
      </dsp:txXfrm>
    </dsp:sp>
    <dsp:sp modelId="{BA65E7E0-A943-49F0-A5C5-6D419A423E01}">
      <dsp:nvSpPr>
        <dsp:cNvPr id="0" name=""/>
        <dsp:cNvSpPr/>
      </dsp:nvSpPr>
      <dsp:spPr>
        <a:xfrm>
          <a:off x="545551" y="1538512"/>
          <a:ext cx="2195044" cy="1317026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6">
                  <a:lumMod val="50000"/>
                </a:schemeClr>
              </a:solidFill>
            </a:rPr>
            <a:t>V ÚSTÍ NAD LABEM</a:t>
          </a:r>
          <a:endParaRPr lang="cs-CZ" sz="2800" b="1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545551" y="1538512"/>
        <a:ext cx="2195044" cy="13170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56EB03-246F-45FE-9D2A-539BFFD51C27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37ED7-E8F6-4C75-8C2D-1A26744E3E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2443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737ED7-E8F6-4C75-8C2D-1A26744E3E6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Layout" Target="../diagrams/layout2.xml"/><Relationship Id="rId18" Type="http://schemas.openxmlformats.org/officeDocument/2006/relationships/image" Target="../media/image8.png"/><Relationship Id="rId3" Type="http://schemas.openxmlformats.org/officeDocument/2006/relationships/audio" Target="../media/audio1.wav"/><Relationship Id="rId21" Type="http://schemas.openxmlformats.org/officeDocument/2006/relationships/image" Target="../media/image11.png"/><Relationship Id="rId7" Type="http://schemas.openxmlformats.org/officeDocument/2006/relationships/diagramQuickStyle" Target="../diagrams/quickStyle1.xml"/><Relationship Id="rId12" Type="http://schemas.openxmlformats.org/officeDocument/2006/relationships/diagramData" Target="../diagrams/data2.xml"/><Relationship Id="rId1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6.wmf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5.jpeg"/><Relationship Id="rId5" Type="http://schemas.openxmlformats.org/officeDocument/2006/relationships/diagramData" Target="../diagrams/data1.xml"/><Relationship Id="rId15" Type="http://schemas.openxmlformats.org/officeDocument/2006/relationships/diagramColors" Target="../diagrams/colors2.xml"/><Relationship Id="rId23" Type="http://schemas.microsoft.com/office/2007/relationships/diagramDrawing" Target="../diagrams/drawing1.xml"/><Relationship Id="rId10" Type="http://schemas.openxmlformats.org/officeDocument/2006/relationships/image" Target="../media/image4.jpeg"/><Relationship Id="rId19" Type="http://schemas.openxmlformats.org/officeDocument/2006/relationships/image" Target="../media/image9.png"/><Relationship Id="rId4" Type="http://schemas.openxmlformats.org/officeDocument/2006/relationships/audio" Target="../media/audio2.wav"/><Relationship Id="rId9" Type="http://schemas.openxmlformats.org/officeDocument/2006/relationships/image" Target="../media/image3.wmf"/><Relationship Id="rId14" Type="http://schemas.openxmlformats.org/officeDocument/2006/relationships/diagramQuickStyle" Target="../diagrams/quickStyle2.xml"/><Relationship Id="rId22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wmf"/><Relationship Id="rId3" Type="http://schemas.openxmlformats.org/officeDocument/2006/relationships/diagramData" Target="../diagrams/data3.xml"/><Relationship Id="rId7" Type="http://schemas.openxmlformats.org/officeDocument/2006/relationships/image" Target="../media/image12.wmf"/><Relationship Id="rId12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16.jpeg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15.jpeg"/><Relationship Id="rId4" Type="http://schemas.openxmlformats.org/officeDocument/2006/relationships/diagramLayout" Target="../diagrams/layout3.xml"/><Relationship Id="rId9" Type="http://schemas.openxmlformats.org/officeDocument/2006/relationships/image" Target="../media/image14.png"/><Relationship Id="rId14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audio" Target="../media/audio3.wav"/><Relationship Id="rId7" Type="http://schemas.openxmlformats.org/officeDocument/2006/relationships/diagramColors" Target="../diagrams/colors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.xml"/><Relationship Id="rId11" Type="http://schemas.microsoft.com/office/2007/relationships/diagramDrawing" Target="../diagrams/drawing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23.jpeg"/><Relationship Id="rId4" Type="http://schemas.openxmlformats.org/officeDocument/2006/relationships/diagramData" Target="../diagrams/data4.xml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Gintlairport.jpg" TargetMode="External"/><Relationship Id="rId2" Type="http://schemas.openxmlformats.org/officeDocument/2006/relationships/hyperlink" Target="http://cs.wikipedia.org/wiki/Soubor:Teplice,_%C5%A0koda_14Tr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crosoft.office.com/" TargetMode="External"/><Relationship Id="rId4" Type="http://schemas.openxmlformats.org/officeDocument/2006/relationships/hyperlink" Target="http://cs.wikipedia.org/wiki/Soubor:V%C3%A1clav_Havel_cut_ou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tx2">
                    <a:lumMod val="75000"/>
                  </a:schemeClr>
                </a:solidFill>
                <a:latin typeface="Century Gothic" pitchFamily="34" charset="0"/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Arkadie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, o. p. s.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Hampejsová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NÁZEV: VY_</a:t>
              </a: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32_INOVACE_200_NÁŠ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SVĚT_DOPRAVA  (PROCVIČOVÁNÍ) 2</a:t>
              </a:r>
              <a:b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TÉMA: DOPRAVA (PROCVIČOVÁNÍ) 2</a:t>
              </a:r>
              <a:r>
                <a:rPr lang="cs-CZ" sz="1600" b="1" kern="120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ČÍSLO PROJEKTU: </a:t>
              </a: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CZ.1.07./1.4.00/21.2257 </a:t>
              </a:r>
              <a:r>
                <a:rPr lang="cs-CZ" sz="1600" b="1" kern="1200" dirty="0" smtClean="0">
                  <a:solidFill>
                    <a:schemeClr val="tx1"/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1"/>
                  </a:solidFill>
                  <a:latin typeface="Century Gothic" pitchFamily="34" charset="0"/>
                </a:rPr>
              </a:br>
              <a:endParaRPr lang="cs-CZ" sz="1600" kern="1200" dirty="0">
                <a:solidFill>
                  <a:schemeClr val="tx1"/>
                </a:solidFill>
                <a:latin typeface="Century Gothic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látky – charakteristika: doprava, druhy dopravních prostředků, pohon dopravních prostředků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žák pojmenovává podle obrázků druhy dopravních prostředků podle způsobu pohonu, vybírá správné možnosti z obrázků, odpovídá na otázky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žák za pomoci obrázků spojuje specifické druhy dopravy s danou lokalitou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zpětná vazba při </a:t>
            </a:r>
            <a:r>
              <a:rPr lang="cs-CZ" dirty="0" smtClean="0"/>
              <a:t>kliknutí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interaktivní </a:t>
            </a:r>
            <a:r>
              <a:rPr lang="cs-CZ" dirty="0" smtClean="0"/>
              <a:t>otázky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samostatnou i </a:t>
            </a:r>
            <a:r>
              <a:rPr lang="cs-CZ" smtClean="0"/>
              <a:t>skupinovou práci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</a:t>
            </a:r>
            <a:r>
              <a:rPr lang="cs-CZ" dirty="0" smtClean="0"/>
              <a:t>dobře spolupracovali, byli aktivní, samostatně řešili zadané úkoly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19. 11.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4290"/>
            <a:ext cx="9144000" cy="307183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1">
                    <a:lumMod val="75000"/>
                  </a:schemeClr>
                </a:solidFill>
              </a:rPr>
              <a:t>DOPRAVA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PROCVIČOVÁNÍ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Zástupný symbol pro obsah 18"/>
          <p:cNvGraphicFramePr>
            <a:graphicFrameLocks noGrp="1"/>
          </p:cNvGraphicFramePr>
          <p:nvPr>
            <p:ph idx="4294967295"/>
          </p:nvPr>
        </p:nvGraphicFramePr>
        <p:xfrm>
          <a:off x="0" y="17145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Picture 4" descr="C:\Users\hampejsova\AppData\Local\Microsoft\Windows\Temporary Internet Files\Content.IE5\QDYAR2VT\MC9000283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182" y="5429264"/>
            <a:ext cx="1276412" cy="97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hampejsova\AppData\Local\Microsoft\Windows\Temporary Internet Files\Content.IE5\8GHL81DL\MP900227586[1].jpg"/>
          <p:cNvPicPr>
            <a:picLocks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5001" t="3558" r="12705" b="18098"/>
          <a:stretch/>
        </p:blipFill>
        <p:spPr bwMode="auto">
          <a:xfrm>
            <a:off x="6786578" y="3429000"/>
            <a:ext cx="2052000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ový popisek 13"/>
          <p:cNvSpPr/>
          <p:nvPr/>
        </p:nvSpPr>
        <p:spPr>
          <a:xfrm>
            <a:off x="1500166" y="357166"/>
            <a:ext cx="2571768" cy="1000132"/>
          </a:xfrm>
          <a:prstGeom prst="wedgeRoundRectCallou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SPOJ: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8596" y="285728"/>
            <a:ext cx="75533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9600" b="1" dirty="0">
              <a:ln w="1905"/>
              <a:solidFill>
                <a:schemeClr val="accent3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6" name="Picture 7" descr="C:\Users\Petr\AppData\Local\Microsoft\Windows\Temporary Internet Files\Content.IE5\D9HVCLLB\MP900401492[1].jpg"/>
          <p:cNvPicPr>
            <a:picLocks noChangeAspect="1" noChangeArrowheads="1"/>
          </p:cNvPicPr>
          <p:nvPr/>
        </p:nvPicPr>
        <p:blipFill>
          <a:blip r:embed="rId11" cstate="print"/>
          <a:srcRect l="8305" t="55386" r="27682" b="16616"/>
          <a:stretch>
            <a:fillRect/>
          </a:stretch>
        </p:blipFill>
        <p:spPr bwMode="auto">
          <a:xfrm>
            <a:off x="500034" y="1785926"/>
            <a:ext cx="3087627" cy="900000"/>
          </a:xfrm>
          <a:prstGeom prst="rect">
            <a:avLst/>
          </a:prstGeom>
          <a:noFill/>
        </p:spPr>
      </p:pic>
      <p:graphicFrame>
        <p:nvGraphicFramePr>
          <p:cNvPr id="28" name="Diagram 27"/>
          <p:cNvGraphicFramePr/>
          <p:nvPr/>
        </p:nvGraphicFramePr>
        <p:xfrm>
          <a:off x="3428992" y="2143116"/>
          <a:ext cx="3286148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cxnSp>
        <p:nvCxnSpPr>
          <p:cNvPr id="34" name="Přímá spojovací šipka 33"/>
          <p:cNvCxnSpPr>
            <a:endCxn id="24" idx="2"/>
          </p:cNvCxnSpPr>
          <p:nvPr/>
        </p:nvCxnSpPr>
        <p:spPr>
          <a:xfrm rot="5400000" flipH="1" flipV="1">
            <a:off x="4836917" y="1746589"/>
            <a:ext cx="845992" cy="232815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6000760" y="2285992"/>
            <a:ext cx="857256" cy="642942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0800000" flipV="1">
            <a:off x="2714612" y="2928934"/>
            <a:ext cx="1509670" cy="914628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5400000" flipH="1" flipV="1">
            <a:off x="4896281" y="1890273"/>
            <a:ext cx="3280528" cy="92869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5857884" y="4857760"/>
            <a:ext cx="928694" cy="642942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rot="10800000" flipV="1">
            <a:off x="3000364" y="4643446"/>
            <a:ext cx="1357322" cy="92869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rot="16200000" flipV="1">
            <a:off x="3214678" y="2714620"/>
            <a:ext cx="1071570" cy="92869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6" descr="C:\Users\hampejsova\AppData\Local\Microsoft\Windows\Temporary Internet Files\Content.IE5\8GHL81DL\MC900295617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3214686"/>
            <a:ext cx="1565497" cy="126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C:\Users\hampejsova\AppData\Local\Microsoft\Windows\Temporary Internet Files\Content.IE5\8GHL81DL\MC900344391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0"/>
            <a:ext cx="1608641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929198"/>
            <a:ext cx="1822642" cy="11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6858016" y="1500174"/>
            <a:ext cx="2124637" cy="1395413"/>
            <a:chOff x="6786578" y="3786190"/>
            <a:chExt cx="2124637" cy="1395413"/>
          </a:xfrm>
        </p:grpSpPr>
        <p:grpSp>
          <p:nvGrpSpPr>
            <p:cNvPr id="29" name="Skupina 3"/>
            <p:cNvGrpSpPr/>
            <p:nvPr/>
          </p:nvGrpSpPr>
          <p:grpSpPr>
            <a:xfrm>
              <a:off x="6786578" y="3786190"/>
              <a:ext cx="2124637" cy="1395413"/>
              <a:chOff x="4400434" y="2092277"/>
              <a:chExt cx="2124637" cy="1395413"/>
            </a:xfrm>
          </p:grpSpPr>
          <p:pic>
            <p:nvPicPr>
              <p:cNvPr id="30" name="Picture 5"/>
              <p:cNvPicPr>
                <a:picLocks noChangeAspect="1" noChangeArrowheads="1"/>
              </p:cNvPicPr>
              <p:nvPr/>
            </p:nvPicPr>
            <p:blipFill>
              <a:blip r:embed="rId19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092277"/>
                <a:ext cx="2097087" cy="13954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>
                <a:off x="4400434" y="3272246"/>
                <a:ext cx="409086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800" dirty="0" smtClean="0"/>
                  <a:t>0br.1</a:t>
                </a:r>
                <a:endParaRPr lang="cs-CZ" sz="800" dirty="0"/>
              </a:p>
            </p:txBody>
          </p:sp>
        </p:grpSp>
        <p:sp>
          <p:nvSpPr>
            <p:cNvPr id="36" name="TextovéPole 35"/>
            <p:cNvSpPr txBox="1"/>
            <p:nvPr/>
          </p:nvSpPr>
          <p:spPr>
            <a:xfrm>
              <a:off x="8429652" y="4929198"/>
              <a:ext cx="44114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>
                  <a:solidFill>
                    <a:schemeClr val="bg1"/>
                  </a:solidFill>
                </a:rPr>
                <a:t>Obr. 1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27" name="Picture 14" descr="C:\Users\hampejsova\AppData\Local\Microsoft\Windows\Temporary Internet Files\Content.IE5\03Y1KJ13\MC900441707[1].pn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16" y="0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26" y="5214950"/>
            <a:ext cx="1439863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8" name="Přímá spojovací šipka 47"/>
          <p:cNvCxnSpPr/>
          <p:nvPr/>
        </p:nvCxnSpPr>
        <p:spPr>
          <a:xfrm rot="5400000">
            <a:off x="4321967" y="5107793"/>
            <a:ext cx="571504" cy="71438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endCxn id="8" idx="1"/>
          </p:cNvCxnSpPr>
          <p:nvPr/>
        </p:nvCxnSpPr>
        <p:spPr>
          <a:xfrm flipV="1">
            <a:off x="6143636" y="4149000"/>
            <a:ext cx="642942" cy="65818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>
            <a:off x="6000760" y="3000372"/>
            <a:ext cx="785818" cy="714380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Zástupný symbol pro obsah 18"/>
          <p:cNvGraphicFramePr>
            <a:graphicFrameLocks noGrp="1"/>
          </p:cNvGraphicFramePr>
          <p:nvPr>
            <p:ph idx="4294967295"/>
          </p:nvPr>
        </p:nvGraphicFramePr>
        <p:xfrm>
          <a:off x="0" y="17145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5" name="Picture 7" descr="C:\Users\Petr\AppData\Local\Microsoft\Windows\Temporary Internet Files\Content.IE5\700RZ1RK\MC9002314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00364" y="2143116"/>
            <a:ext cx="2448962" cy="2006851"/>
          </a:xfrm>
          <a:prstGeom prst="rect">
            <a:avLst/>
          </a:prstGeom>
          <a:noFill/>
        </p:spPr>
      </p:pic>
      <p:pic>
        <p:nvPicPr>
          <p:cNvPr id="2053" name="Picture 5" descr="C:\Users\Petr\AppData\Local\Microsoft\Windows\Temporary Internet Files\Content.IE5\D9HVCLLB\MP900405412[1].jpg"/>
          <p:cNvPicPr>
            <a:picLocks noChangeAspect="1" noChangeArrowheads="1"/>
          </p:cNvPicPr>
          <p:nvPr/>
        </p:nvPicPr>
        <p:blipFill>
          <a:blip r:embed="rId8" cstate="print"/>
          <a:srcRect l="29246" r="28121"/>
          <a:stretch>
            <a:fillRect/>
          </a:stretch>
        </p:blipFill>
        <p:spPr bwMode="auto">
          <a:xfrm>
            <a:off x="7640010" y="571480"/>
            <a:ext cx="1503990" cy="2520000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1500166" y="285728"/>
            <a:ext cx="4357718" cy="1428760"/>
          </a:xfrm>
          <a:prstGeom prst="wedgeRoundRectCallout">
            <a:avLst/>
          </a:prstGeom>
          <a:solidFill>
            <a:schemeClr val="accent3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CO POHÁNÍ TYTO DOPRAVNÍ PROSTŘEDKY?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8596" y="285728"/>
            <a:ext cx="75533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538" y="2428868"/>
            <a:ext cx="10795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5" name="Skupina 44"/>
          <p:cNvGrpSpPr/>
          <p:nvPr/>
        </p:nvGrpSpPr>
        <p:grpSpPr>
          <a:xfrm>
            <a:off x="3214678" y="4357694"/>
            <a:ext cx="2210016" cy="2225256"/>
            <a:chOff x="3214678" y="4357694"/>
            <a:chExt cx="2210016" cy="2225256"/>
          </a:xfrm>
        </p:grpSpPr>
        <p:sp>
          <p:nvSpPr>
            <p:cNvPr id="42" name="Popisek se šipkou nahoru 41"/>
            <p:cNvSpPr/>
            <p:nvPr/>
          </p:nvSpPr>
          <p:spPr>
            <a:xfrm>
              <a:off x="3214678" y="4357694"/>
              <a:ext cx="2210016" cy="2214578"/>
            </a:xfrm>
            <a:prstGeom prst="upArrowCallout">
              <a:avLst/>
            </a:prstGeom>
            <a:solidFill>
              <a:schemeClr val="accent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64" name="Picture 16" descr="C:\Users\Petr\AppData\Local\Microsoft\Windows\Temporary Internet Files\Content.IE5\IECZPRKG\MP900227481[1].jpg"/>
            <p:cNvPicPr>
              <a:picLocks noChangeAspect="1" noChangeArrowheads="1"/>
            </p:cNvPicPr>
            <p:nvPr/>
          </p:nvPicPr>
          <p:blipFill>
            <a:blip r:embed="rId10"/>
            <a:srcRect t="24606" b="8858"/>
            <a:stretch>
              <a:fillRect/>
            </a:stretch>
          </p:blipFill>
          <p:spPr bwMode="auto">
            <a:xfrm>
              <a:off x="3714744" y="5214950"/>
              <a:ext cx="1360412" cy="1368000"/>
            </a:xfrm>
            <a:prstGeom prst="rect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</p:spPr>
        </p:pic>
      </p:grpSp>
      <p:pic>
        <p:nvPicPr>
          <p:cNvPr id="2052" name="Picture 4" descr="C:\Users\Petr\AppData\Local\Microsoft\Windows\Temporary Internet Files\Content.IE5\0ZVA10VV\MP90039926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29322" y="1571612"/>
            <a:ext cx="1723795" cy="2592000"/>
          </a:xfrm>
          <a:prstGeom prst="rect">
            <a:avLst/>
          </a:prstGeom>
          <a:noFill/>
        </p:spPr>
      </p:pic>
      <p:grpSp>
        <p:nvGrpSpPr>
          <p:cNvPr id="44" name="Skupina 43"/>
          <p:cNvGrpSpPr/>
          <p:nvPr/>
        </p:nvGrpSpPr>
        <p:grpSpPr>
          <a:xfrm>
            <a:off x="495651" y="4419608"/>
            <a:ext cx="2210016" cy="2214578"/>
            <a:chOff x="495651" y="4419608"/>
            <a:chExt cx="2210016" cy="2214578"/>
          </a:xfrm>
        </p:grpSpPr>
        <p:sp>
          <p:nvSpPr>
            <p:cNvPr id="40" name="Popisek se šipkou nahoru 39"/>
            <p:cNvSpPr/>
            <p:nvPr/>
          </p:nvSpPr>
          <p:spPr>
            <a:xfrm>
              <a:off x="495651" y="4419608"/>
              <a:ext cx="2210016" cy="2214578"/>
            </a:xfrm>
            <a:prstGeom prst="upArrowCallout">
              <a:avLst/>
            </a:prstGeom>
            <a:solidFill>
              <a:schemeClr val="accent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Picture 10" descr="C:\Users\Petr\AppData\Local\Microsoft\Windows\Temporary Internet Files\Content.IE5\0ZVA10VV\MP900289317[1].jpg"/>
            <p:cNvPicPr>
              <a:picLocks noChangeAspect="1" noChangeArrowheads="1"/>
            </p:cNvPicPr>
            <p:nvPr/>
          </p:nvPicPr>
          <p:blipFill>
            <a:blip r:embed="rId12"/>
            <a:srcRect l="25591" t="35973" r="8858"/>
            <a:stretch>
              <a:fillRect/>
            </a:stretch>
          </p:blipFill>
          <p:spPr bwMode="auto">
            <a:xfrm>
              <a:off x="642910" y="5286388"/>
              <a:ext cx="1933935" cy="1332000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accent6">
                  <a:lumMod val="50000"/>
                </a:schemeClr>
              </a:solidFill>
            </a:ln>
          </p:spPr>
        </p:pic>
      </p:grpSp>
      <p:grpSp>
        <p:nvGrpSpPr>
          <p:cNvPr id="46" name="Skupina 45"/>
          <p:cNvGrpSpPr/>
          <p:nvPr/>
        </p:nvGrpSpPr>
        <p:grpSpPr>
          <a:xfrm>
            <a:off x="6286480" y="4357682"/>
            <a:ext cx="2210016" cy="2214578"/>
            <a:chOff x="6286480" y="4357682"/>
            <a:chExt cx="2210016" cy="2214578"/>
          </a:xfrm>
        </p:grpSpPr>
        <p:sp>
          <p:nvSpPr>
            <p:cNvPr id="43" name="Popisek se šipkou nahoru 42"/>
            <p:cNvSpPr/>
            <p:nvPr/>
          </p:nvSpPr>
          <p:spPr>
            <a:xfrm>
              <a:off x="6286480" y="4357682"/>
              <a:ext cx="2210016" cy="2214578"/>
            </a:xfrm>
            <a:prstGeom prst="upArrowCallout">
              <a:avLst/>
            </a:prstGeom>
            <a:solidFill>
              <a:schemeClr val="accent6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4" descr="C:\Users\Petr\AppData\Local\Microsoft\Windows\Temporary Internet Files\Content.IE5\0ZVA10VV\MC900251021[1].wmf"/>
            <p:cNvPicPr>
              <a:picLocks noChangeAspect="1" noChangeArrowheads="1"/>
            </p:cNvPicPr>
            <p:nvPr/>
          </p:nvPicPr>
          <p:blipFill>
            <a:blip r:embed="rId13"/>
            <a:srcRect/>
            <a:stretch>
              <a:fillRect/>
            </a:stretch>
          </p:blipFill>
          <p:spPr bwMode="auto">
            <a:xfrm>
              <a:off x="6286480" y="5286376"/>
              <a:ext cx="2190223" cy="1224000"/>
            </a:xfrm>
            <a:prstGeom prst="rect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</p:spPr>
        </p:pic>
      </p:grpSp>
    </p:spTree>
    <p:extLst>
      <p:ext uri="{BB962C8B-B14F-4D97-AF65-F5344CB8AC3E}">
        <p14:creationId xmlns="" xmlns:p14="http://schemas.microsoft.com/office/powerpoint/2010/main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ový popisek 13"/>
          <p:cNvSpPr/>
          <p:nvPr/>
        </p:nvSpPr>
        <p:spPr>
          <a:xfrm>
            <a:off x="1500166" y="285728"/>
            <a:ext cx="4357718" cy="1428760"/>
          </a:xfrm>
          <a:prstGeom prst="wedgeRoundRectCallout">
            <a:avLst/>
          </a:prstGeom>
          <a:solidFill>
            <a:schemeClr val="accent3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PO JAKÉ ŘECE V ÚSTECKÉM KRAJI PLUJÍ LODĚ?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8596" y="285728"/>
            <a:ext cx="75533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Popisek se šipkou nahoru 41"/>
          <p:cNvSpPr/>
          <p:nvPr/>
        </p:nvSpPr>
        <p:spPr>
          <a:xfrm>
            <a:off x="4857752" y="3929066"/>
            <a:ext cx="2210016" cy="2571744"/>
          </a:xfrm>
          <a:prstGeom prst="upArrowCallout">
            <a:avLst/>
          </a:prstGeom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/>
                </a:solidFill>
              </a:rPr>
              <a:t>JMENUJE SE</a:t>
            </a:r>
          </a:p>
          <a:p>
            <a:pPr algn="ctr"/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LABE</a:t>
            </a:r>
            <a:endParaRPr lang="cs-CZ" sz="6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6" name="Picture 4" descr="C:\Users\Petr\AppData\Local\Microsoft\Windows\Temporary Internet Files\Content.IE5\IECZPRKG\MP9004019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571744"/>
            <a:ext cx="3901440" cy="2599944"/>
          </a:xfrm>
          <a:prstGeom prst="rect">
            <a:avLst/>
          </a:prstGeom>
          <a:noFill/>
        </p:spPr>
      </p:pic>
      <p:pic>
        <p:nvPicPr>
          <p:cNvPr id="3077" name="Picture 5" descr="C:\Users\Petr\AppData\Local\Microsoft\Windows\Temporary Internet Files\Content.IE5\IECZPRKG\MP900432700[1].jpg"/>
          <p:cNvPicPr>
            <a:picLocks noChangeAspect="1" noChangeArrowheads="1"/>
          </p:cNvPicPr>
          <p:nvPr/>
        </p:nvPicPr>
        <p:blipFill>
          <a:blip r:embed="rId4" cstate="print"/>
          <a:srcRect b="32975"/>
          <a:stretch>
            <a:fillRect/>
          </a:stretch>
        </p:blipFill>
        <p:spPr bwMode="auto">
          <a:xfrm>
            <a:off x="5000628" y="1928802"/>
            <a:ext cx="3721666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4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ový popisek 13"/>
          <p:cNvSpPr/>
          <p:nvPr/>
        </p:nvSpPr>
        <p:spPr>
          <a:xfrm>
            <a:off x="1500166" y="285728"/>
            <a:ext cx="4357718" cy="1428760"/>
          </a:xfrm>
          <a:prstGeom prst="wedgeRoundRectCallou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79646">
                    <a:lumMod val="50000"/>
                  </a:srgbClr>
                </a:solidFill>
              </a:rPr>
              <a:t>KAM VEDE LANOVKA?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8596" y="285728"/>
            <a:ext cx="75533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9600" b="1" dirty="0">
              <a:ln w="1905"/>
              <a:gradFill>
                <a:gsLst>
                  <a:gs pos="0">
                    <a:srgbClr val="F79646">
                      <a:shade val="20000"/>
                      <a:satMod val="200000"/>
                    </a:srgbClr>
                  </a:gs>
                  <a:gs pos="78000">
                    <a:srgbClr val="F79646">
                      <a:tint val="90000"/>
                      <a:shade val="89000"/>
                      <a:satMod val="220000"/>
                    </a:srgbClr>
                  </a:gs>
                  <a:gs pos="100000">
                    <a:srgbClr val="F79646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0" y="2428868"/>
          <a:ext cx="3286148" cy="2857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Elipsa 7"/>
          <p:cNvSpPr/>
          <p:nvPr/>
        </p:nvSpPr>
        <p:spPr>
          <a:xfrm>
            <a:off x="3286116" y="4214818"/>
            <a:ext cx="2357454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79646">
                    <a:lumMod val="50000"/>
                  </a:srgbClr>
                </a:solidFill>
              </a:rPr>
              <a:t>NA VĚTRUŠI</a:t>
            </a:r>
            <a:endParaRPr lang="cs-CZ" sz="2000" b="1" dirty="0">
              <a:solidFill>
                <a:srgbClr val="F79646">
                  <a:lumMod val="50000"/>
                </a:srgb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500430" y="2571744"/>
            <a:ext cx="2143108" cy="914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</a:rPr>
              <a:t>NA KOMÁŘÍ VÍŽKU</a:t>
            </a:r>
            <a:endParaRPr lang="cs-CZ" sz="2000" b="1" dirty="0">
              <a:solidFill>
                <a:srgbClr val="9BBB59">
                  <a:lumMod val="50000"/>
                </a:srgbClr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5786446" y="2928934"/>
            <a:ext cx="978408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5786446" y="4357694"/>
            <a:ext cx="978408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6785699" y="4000504"/>
            <a:ext cx="2158940" cy="1561822"/>
            <a:chOff x="6785699" y="4000504"/>
            <a:chExt cx="2158940" cy="1561822"/>
          </a:xfrm>
        </p:grpSpPr>
        <p:sp>
          <p:nvSpPr>
            <p:cNvPr id="12" name="Rovnoramenný trojúhelník 11"/>
            <p:cNvSpPr>
              <a:spLocks noChangeAspect="1"/>
            </p:cNvSpPr>
            <p:nvPr/>
          </p:nvSpPr>
          <p:spPr>
            <a:xfrm>
              <a:off x="7572396" y="4000504"/>
              <a:ext cx="167040" cy="144000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6785699" y="4122326"/>
              <a:ext cx="2158940" cy="1440000"/>
              <a:chOff x="6785699" y="4122326"/>
              <a:chExt cx="2158940" cy="1440000"/>
            </a:xfrm>
          </p:grpSpPr>
          <p:pic>
            <p:nvPicPr>
              <p:cNvPr id="2" name="Picture 2" descr="C:\Users\sachova\Desktop\P1060682.JPG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785699" y="4122326"/>
                <a:ext cx="2158940" cy="144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9" name="TextovéPole 18"/>
              <p:cNvSpPr txBox="1"/>
              <p:nvPr/>
            </p:nvSpPr>
            <p:spPr>
              <a:xfrm>
                <a:off x="6786578" y="5286388"/>
                <a:ext cx="512584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solidFill>
                      <a:schemeClr val="bg1"/>
                    </a:solidFill>
                  </a:rPr>
                  <a:t>Obr. 4</a:t>
                </a:r>
                <a:endParaRPr lang="cs-CZ" sz="800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23" name="Skupina 22"/>
          <p:cNvGrpSpPr/>
          <p:nvPr/>
        </p:nvGrpSpPr>
        <p:grpSpPr>
          <a:xfrm>
            <a:off x="6643702" y="1646204"/>
            <a:ext cx="2206876" cy="1616284"/>
            <a:chOff x="6643702" y="1646204"/>
            <a:chExt cx="2206876" cy="1616284"/>
          </a:xfrm>
        </p:grpSpPr>
        <p:grpSp>
          <p:nvGrpSpPr>
            <p:cNvPr id="4" name="Skupina 3"/>
            <p:cNvGrpSpPr/>
            <p:nvPr/>
          </p:nvGrpSpPr>
          <p:grpSpPr>
            <a:xfrm>
              <a:off x="6643702" y="1646204"/>
              <a:ext cx="2206876" cy="1616284"/>
              <a:chOff x="6643702" y="1646204"/>
              <a:chExt cx="2206876" cy="1616284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6643702" y="1714488"/>
                <a:ext cx="2206876" cy="1548000"/>
                <a:chOff x="6643702" y="1714488"/>
                <a:chExt cx="2206876" cy="1548000"/>
              </a:xfrm>
            </p:grpSpPr>
            <p:pic>
              <p:nvPicPr>
                <p:cNvPr id="1026" name="Picture 2" descr="C:\Users\Petr\Documents\Fota\fota 2012\podzim\DSCN4549.JPG"/>
                <p:cNvPicPr>
                  <a:picLocks noChangeAspect="1" noChangeArrowheads="1"/>
                </p:cNvPicPr>
                <p:nvPr/>
              </p:nvPicPr>
              <p:blipFill>
                <a:blip r:embed="rId9" cstate="print"/>
                <a:srcRect/>
                <a:stretch>
                  <a:fillRect/>
                </a:stretch>
              </p:blipFill>
              <p:spPr bwMode="auto">
                <a:xfrm>
                  <a:off x="6786578" y="1714488"/>
                  <a:ext cx="2064000" cy="1548000"/>
                </a:xfrm>
                <a:prstGeom prst="rect">
                  <a:avLst/>
                </a:prstGeom>
                <a:noFill/>
              </p:spPr>
            </p:pic>
            <p:sp>
              <p:nvSpPr>
                <p:cNvPr id="13" name="TextovéPole 12"/>
                <p:cNvSpPr txBox="1"/>
                <p:nvPr/>
              </p:nvSpPr>
              <p:spPr>
                <a:xfrm>
                  <a:off x="6643702" y="2071678"/>
                  <a:ext cx="512584" cy="21544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800" dirty="0" smtClean="0"/>
                    <a:t>Obr. 2</a:t>
                  </a:r>
                  <a:endParaRPr lang="cs-CZ" sz="800" dirty="0"/>
                </a:p>
              </p:txBody>
            </p:sp>
          </p:grpSp>
          <p:pic>
            <p:nvPicPr>
              <p:cNvPr id="3" name="Picture 2" descr="\\s1\HomeU$\hampejsova\KOMÁRKA.jpg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73564" y="1646204"/>
                <a:ext cx="625598" cy="4183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2" name="TextovéPole 21"/>
            <p:cNvSpPr txBox="1"/>
            <p:nvPr/>
          </p:nvSpPr>
          <p:spPr>
            <a:xfrm>
              <a:off x="6786578" y="3000372"/>
              <a:ext cx="51258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/>
                <a:t>Obr. 3</a:t>
              </a:r>
              <a:endParaRPr lang="cs-CZ" sz="800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3799451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8" grpId="0" animBg="1"/>
      <p:bldP spid="9" grpId="0" animBg="1"/>
      <p:bldP spid="15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ový popisek 13"/>
          <p:cNvSpPr/>
          <p:nvPr/>
        </p:nvSpPr>
        <p:spPr>
          <a:xfrm>
            <a:off x="1500166" y="285728"/>
            <a:ext cx="4357718" cy="1428760"/>
          </a:xfrm>
          <a:prstGeom prst="wedgeRoundRectCallout">
            <a:avLst/>
          </a:prstGeom>
          <a:solidFill>
            <a:schemeClr val="accent3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JAK SE JMENUJE LETIŠTĚ V PRAZE?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8596" y="285728"/>
            <a:ext cx="75533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Popisek se šipkou nahoru 41"/>
          <p:cNvSpPr/>
          <p:nvPr/>
        </p:nvSpPr>
        <p:spPr>
          <a:xfrm>
            <a:off x="3214678" y="3929066"/>
            <a:ext cx="5429288" cy="2571744"/>
          </a:xfrm>
          <a:prstGeom prst="upArrowCallout">
            <a:avLst/>
          </a:prstGeom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LETIŠTĚ VÁCLAVA HAVLA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8" name="Picture 14" descr="C:\Users\hampejsova\AppData\Local\Microsoft\Windows\Temporary Internet Files\Content.IE5\03Y1KJ13\MC9004417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12" y="285728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357177" y="2253613"/>
            <a:ext cx="4203893" cy="1908000"/>
            <a:chOff x="357177" y="2253613"/>
            <a:chExt cx="4203893" cy="1908000"/>
          </a:xfrm>
        </p:grpSpPr>
        <p:grpSp>
          <p:nvGrpSpPr>
            <p:cNvPr id="10" name="Skupina 9"/>
            <p:cNvGrpSpPr/>
            <p:nvPr/>
          </p:nvGrpSpPr>
          <p:grpSpPr>
            <a:xfrm>
              <a:off x="357177" y="2253613"/>
              <a:ext cx="4203893" cy="1908000"/>
              <a:chOff x="357177" y="2253613"/>
              <a:chExt cx="4203893" cy="1908000"/>
            </a:xfrm>
          </p:grpSpPr>
          <p:pic>
            <p:nvPicPr>
              <p:cNvPr id="6146" name="Picture 2" descr="Soubor:PRGintlairport.jpg"/>
              <p:cNvPicPr>
                <a:picLocks noChangeAspect="1" noChangeArrowheads="1"/>
              </p:cNvPicPr>
              <p:nvPr/>
            </p:nvPicPr>
            <p:blipFill>
              <a:blip r:embed="rId5"/>
              <a:srcRect t="32186"/>
              <a:stretch>
                <a:fillRect/>
              </a:stretch>
            </p:blipFill>
            <p:spPr bwMode="auto">
              <a:xfrm>
                <a:off x="357177" y="2253613"/>
                <a:ext cx="4203893" cy="1908000"/>
              </a:xfrm>
              <a:prstGeom prst="rect">
                <a:avLst/>
              </a:prstGeom>
              <a:noFill/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4071934" y="3929066"/>
                <a:ext cx="441146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800" dirty="0" smtClean="0">
                    <a:solidFill>
                      <a:schemeClr val="bg1"/>
                    </a:solidFill>
                  </a:rPr>
                  <a:t>Obr. 4</a:t>
                </a:r>
                <a:endParaRPr lang="cs-CZ" sz="800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4071934" y="3929066"/>
              <a:ext cx="4411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solidFill>
                    <a:schemeClr val="bg1"/>
                  </a:solidFill>
                </a:rPr>
                <a:t>Obr. 5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643702" y="1928802"/>
            <a:ext cx="1669499" cy="1908000"/>
            <a:chOff x="6643702" y="1928802"/>
            <a:chExt cx="1669499" cy="1908000"/>
          </a:xfrm>
        </p:grpSpPr>
        <p:pic>
          <p:nvPicPr>
            <p:cNvPr id="6148" name="Picture 4" descr="Soubor:Václav Havel cut out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6643702" y="1928802"/>
              <a:ext cx="1669499" cy="1908000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6643702" y="3571876"/>
              <a:ext cx="44114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/>
                <a:t>Obr. 6</a:t>
              </a:r>
              <a:endParaRPr lang="cs-CZ" sz="800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ový popisek 13"/>
          <p:cNvSpPr/>
          <p:nvPr/>
        </p:nvSpPr>
        <p:spPr>
          <a:xfrm>
            <a:off x="1500166" y="285728"/>
            <a:ext cx="4357718" cy="1428760"/>
          </a:xfrm>
          <a:prstGeom prst="wedgeRoundRectCallout">
            <a:avLst/>
          </a:prstGeom>
          <a:solidFill>
            <a:schemeClr val="accent3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KDE JE V ČR METRO?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 JAKÉM MĚSTĚ?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8596" y="285728"/>
            <a:ext cx="75533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Popisek se šipkou nahoru 41"/>
          <p:cNvSpPr/>
          <p:nvPr/>
        </p:nvSpPr>
        <p:spPr>
          <a:xfrm>
            <a:off x="5214942" y="3571876"/>
            <a:ext cx="3286148" cy="2571744"/>
          </a:xfrm>
          <a:prstGeom prst="upArrowCallout">
            <a:avLst/>
          </a:prstGeom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/>
                </a:solidFill>
              </a:rPr>
              <a:t>V</a:t>
            </a:r>
          </a:p>
          <a:p>
            <a:pPr algn="ctr"/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PRAZE</a:t>
            </a:r>
            <a:endParaRPr lang="cs-CZ" sz="6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1" name="Picture 1" descr="C:\Users\Petr\AppData\Local\Microsoft\Windows\Temporary Internet Files\Content.IE5\700RZ1RK\MP90043864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643182"/>
            <a:ext cx="4098144" cy="2736000"/>
          </a:xfrm>
          <a:prstGeom prst="rect">
            <a:avLst/>
          </a:prstGeom>
          <a:noFill/>
        </p:spPr>
      </p:pic>
      <p:pic>
        <p:nvPicPr>
          <p:cNvPr id="6" name="Picture 12" descr="C:\Users\hampejsova\AppData\Local\Microsoft\Windows\Temporary Internet Files\Content.IE5\8GHL81DL\MC90034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50" y="857232"/>
            <a:ext cx="2292313" cy="205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4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0br. 1: Soubor:Teplice, Škoda 14TrM.jpg. In: Kubik123.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29. 7. 2009, 14:53  </a:t>
            </a:r>
            <a:r>
              <a:rPr lang="cs-CZ" sz="1400" dirty="0" smtClean="0">
                <a:cs typeface="Arial" charset="0"/>
              </a:rPr>
              <a:t>[cit. </a:t>
            </a:r>
            <a:r>
              <a:rPr lang="cs-CZ" sz="1400" smtClean="0">
                <a:cs typeface="Arial" charset="0"/>
              </a:rPr>
              <a:t>2012-11-19]. </a:t>
            </a:r>
            <a:r>
              <a:rPr lang="cs-CZ" sz="1400" dirty="0" smtClean="0">
                <a:cs typeface="Arial" charset="0"/>
              </a:rPr>
              <a:t>Dostupný jako volné dílo na www: </a:t>
            </a:r>
            <a:r>
              <a:rPr lang="cs-CZ" sz="1400" dirty="0" smtClean="0">
                <a:hlinkClick r:id="rId2"/>
              </a:rPr>
              <a:t>http://cs.wikipedia.org/wiki/Soubor:Teplice,_%C5%A0koda_14TrM.jpg</a:t>
            </a:r>
            <a:endParaRPr lang="cs-CZ" sz="1400" dirty="0" smtClean="0"/>
          </a:p>
          <a:p>
            <a:r>
              <a:rPr lang="cs-CZ" sz="1400" dirty="0" smtClean="0"/>
              <a:t>0br. 2, 3, 4: autor</a:t>
            </a:r>
          </a:p>
          <a:p>
            <a:r>
              <a:rPr lang="cs-CZ" sz="1400" dirty="0" smtClean="0"/>
              <a:t>Obr. 5:Soubor:</a:t>
            </a:r>
            <a:r>
              <a:rPr lang="cs-CZ" sz="1400" dirty="0" err="1" smtClean="0"/>
              <a:t>PRGintlairport.jpg</a:t>
            </a:r>
            <a:r>
              <a:rPr lang="cs-CZ" sz="1400" dirty="0" smtClean="0"/>
              <a:t>. In: </a:t>
            </a:r>
            <a:r>
              <a:rPr lang="cs-CZ" sz="1400" dirty="0" err="1" smtClean="0"/>
              <a:t>flyJacob</a:t>
            </a:r>
            <a:r>
              <a:rPr lang="cs-CZ" sz="1400" dirty="0" smtClean="0"/>
              <a:t>. 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 24. 3. 2011, 19:28 </a:t>
            </a:r>
            <a:r>
              <a:rPr lang="cs-CZ" sz="1400" dirty="0" smtClean="0">
                <a:cs typeface="Arial" charset="0"/>
              </a:rPr>
              <a:t>[cit. 2012-11-19]. Dostupný jako volné dílo na www: 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3"/>
              </a:rPr>
              <a:t>http://cs.wikipedia.org/wiki/Soubor:PRGintlairport.jpg</a:t>
            </a:r>
            <a:endParaRPr lang="cs-CZ" sz="1400" dirty="0" smtClean="0"/>
          </a:p>
          <a:p>
            <a:r>
              <a:rPr lang="cs-CZ" sz="1400" dirty="0" smtClean="0"/>
              <a:t>Obr. 6:Soubor:Václav Havel </a:t>
            </a:r>
            <a:r>
              <a:rPr lang="cs-CZ" sz="1400" dirty="0" err="1" smtClean="0"/>
              <a:t>cut</a:t>
            </a:r>
            <a:r>
              <a:rPr lang="cs-CZ" sz="1400" dirty="0" smtClean="0"/>
              <a:t> </a:t>
            </a:r>
            <a:r>
              <a:rPr lang="cs-CZ" sz="1400" dirty="0" err="1" smtClean="0"/>
              <a:t>out.jpg</a:t>
            </a:r>
            <a:r>
              <a:rPr lang="cs-CZ" sz="1400" dirty="0" smtClean="0"/>
              <a:t>. In: Ondřej Sláma.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19. 12. 2011, 00:17 </a:t>
            </a:r>
            <a:r>
              <a:rPr lang="cs-CZ" sz="1400" dirty="0" smtClean="0">
                <a:cs typeface="Arial" charset="0"/>
              </a:rPr>
              <a:t>[cit. 2012-11-19]. Dostupný pod licencí </a:t>
            </a:r>
            <a:r>
              <a:rPr lang="cs-CZ" sz="1400" dirty="0" err="1" smtClean="0">
                <a:cs typeface="Arial" charset="0"/>
              </a:rPr>
              <a:t>Creative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err="1" smtClean="0">
                <a:cs typeface="Arial" charset="0"/>
              </a:rPr>
              <a:t>Commons</a:t>
            </a:r>
            <a:r>
              <a:rPr lang="cs-CZ" sz="1400" dirty="0" smtClean="0">
                <a:cs typeface="Arial" charset="0"/>
              </a:rPr>
              <a:t> na www: </a:t>
            </a:r>
            <a:r>
              <a:rPr lang="cs-CZ" sz="1400" dirty="0" smtClean="0">
                <a:hlinkClick r:id="rId4"/>
              </a:rPr>
              <a:t>http://cs.wikipedia.org/wiki/Soubor:V%C3%A1clav_Havel_cut_out.jpg</a:t>
            </a:r>
            <a:endParaRPr lang="cs-CZ" sz="1400" dirty="0" smtClean="0"/>
          </a:p>
          <a:p>
            <a:r>
              <a:rPr lang="cs-CZ" sz="1400" dirty="0" smtClean="0"/>
              <a:t>Ostatní obr.: </a:t>
            </a:r>
            <a:r>
              <a:rPr lang="cs-CZ" sz="1400" dirty="0">
                <a:cs typeface="Arial" charset="0"/>
              </a:rPr>
              <a:t>[cit. </a:t>
            </a:r>
            <a:r>
              <a:rPr lang="cs-CZ" sz="1400" dirty="0" smtClean="0">
                <a:cs typeface="Arial" charset="0"/>
              </a:rPr>
              <a:t>2012-11-19</a:t>
            </a:r>
            <a:r>
              <a:rPr lang="cs-CZ" sz="1400" dirty="0">
                <a:cs typeface="Arial" charset="0"/>
              </a:rPr>
              <a:t>] </a:t>
            </a:r>
            <a:r>
              <a:rPr lang="cs-CZ" sz="1400" dirty="0" smtClean="0">
                <a:hlinkClick r:id="rId5"/>
              </a:rPr>
              <a:t>www.</a:t>
            </a:r>
            <a:r>
              <a:rPr lang="cs-CZ" sz="1400" dirty="0" err="1" smtClean="0">
                <a:hlinkClick r:id="rId5"/>
              </a:rPr>
              <a:t>microsoft.office.com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501</TotalTime>
  <Words>231</Words>
  <Application>Microsoft Office PowerPoint</Application>
  <PresentationFormat>Předvádění na obrazovce (4:3)</PresentationFormat>
  <Paragraphs>60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Aspekt</vt:lpstr>
      <vt:lpstr>Snímek 1</vt:lpstr>
      <vt:lpstr>Anotace</vt:lpstr>
      <vt:lpstr>     DOPRAVA</vt:lpstr>
      <vt:lpstr>Snímek 4</vt:lpstr>
      <vt:lpstr>Snímek 5</vt:lpstr>
      <vt:lpstr>Snímek 6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 – PROCVIČOVÁNÍ </dc:title>
  <dc:creator>Petr</dc:creator>
  <cp:lastModifiedBy>Petr</cp:lastModifiedBy>
  <cp:revision>87</cp:revision>
  <dcterms:created xsi:type="dcterms:W3CDTF">2012-10-13T17:31:16Z</dcterms:created>
  <dcterms:modified xsi:type="dcterms:W3CDTF">2012-12-08T16:31:33Z</dcterms:modified>
</cp:coreProperties>
</file>