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60" r:id="rId4"/>
    <p:sldId id="264" r:id="rId5"/>
    <p:sldId id="261" r:id="rId6"/>
    <p:sldId id="265" r:id="rId7"/>
    <p:sldId id="262" r:id="rId8"/>
    <p:sldId id="266" r:id="rId9"/>
    <p:sldId id="263" r:id="rId10"/>
    <p:sldId id="271" r:id="rId11"/>
    <p:sldId id="273" r:id="rId12"/>
    <p:sldId id="272" r:id="rId13"/>
    <p:sldId id="267" r:id="rId14"/>
    <p:sldId id="268" r:id="rId15"/>
    <p:sldId id="259" r:id="rId16"/>
    <p:sldId id="274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F3D6-982A-4B4F-9418-4E5F91CF3B0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3AA8A-993F-4E00-9DCF-B9AE70DF39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F3D6-982A-4B4F-9418-4E5F91CF3B0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3AA8A-993F-4E00-9DCF-B9AE70DF39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F3D6-982A-4B4F-9418-4E5F91CF3B0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FDA3AA8A-993F-4E00-9DCF-B9AE70DF39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F3D6-982A-4B4F-9418-4E5F91CF3B0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3AA8A-993F-4E00-9DCF-B9AE70DF39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F3D6-982A-4B4F-9418-4E5F91CF3B0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3AA8A-993F-4E00-9DCF-B9AE70DF39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F3D6-982A-4B4F-9418-4E5F91CF3B0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3AA8A-993F-4E00-9DCF-B9AE70DF39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F3D6-982A-4B4F-9418-4E5F91CF3B0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3AA8A-993F-4E00-9DCF-B9AE70DF39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F3D6-982A-4B4F-9418-4E5F91CF3B0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3AA8A-993F-4E00-9DCF-B9AE70DF39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F3D6-982A-4B4F-9418-4E5F91CF3B0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3AA8A-993F-4E00-9DCF-B9AE70DF39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F3D6-982A-4B4F-9418-4E5F91CF3B0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3AA8A-993F-4E00-9DCF-B9AE70DF39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AF3D6-982A-4B4F-9418-4E5F91CF3B0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3AA8A-993F-4E00-9DCF-B9AE70DF39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6AF3D6-982A-4B4F-9418-4E5F91CF3B08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DA3AA8A-993F-4E00-9DCF-B9AE70DF392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de.wikipedia.org/w/index.php?title=Datei:Terrace_field_yunnan_china.jpg&amp;filetimestamp=20110921072440" TargetMode="External"/><Relationship Id="rId3" Type="http://schemas.openxmlformats.org/officeDocument/2006/relationships/hyperlink" Target="http://en.wikipedia.org/wiki/File:Estructura-suelo.jpg" TargetMode="External"/><Relationship Id="rId7" Type="http://schemas.openxmlformats.org/officeDocument/2006/relationships/hyperlink" Target="http://cs.wikipedia.org/wiki/Soubor:Braunerde_Conv.jpg" TargetMode="External"/><Relationship Id="rId2" Type="http://schemas.openxmlformats.org/officeDocument/2006/relationships/hyperlink" Target="http://cs.wikipedia.org/wiki/Soubor:Soil_profile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n.wikipedia.org/wiki/File:Rockhead1.jpg.JPG" TargetMode="External"/><Relationship Id="rId5" Type="http://schemas.openxmlformats.org/officeDocument/2006/relationships/hyperlink" Target="http://cs.wikipedia.org/wiki/Soubor:Mi%C3%B1oca066eue.jpg" TargetMode="External"/><Relationship Id="rId4" Type="http://schemas.openxmlformats.org/officeDocument/2006/relationships/hyperlink" Target="http://en.wikipedia.org/wiki/File:Mouse_vermin02.jpg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File:Child_and_ox_ploughing,_Laos_(1)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500043"/>
            <a:ext cx="7772400" cy="984741"/>
          </a:xfrm>
        </p:spPr>
        <p:txBody>
          <a:bodyPr>
            <a:normAutofit/>
          </a:bodyPr>
          <a:lstStyle/>
          <a:p>
            <a:r>
              <a:rPr lang="cs-CZ" sz="4000" i="1" dirty="0" smtClean="0">
                <a:solidFill>
                  <a:schemeClr val="accent6"/>
                </a:solidFill>
              </a:rPr>
              <a:t>půdy</a:t>
            </a:r>
            <a:endParaRPr lang="cs-CZ" sz="4000" i="1" dirty="0">
              <a:solidFill>
                <a:schemeClr val="accent6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78629" y="2132856"/>
            <a:ext cx="7786742" cy="428628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 školy: </a:t>
            </a:r>
            <a:r>
              <a:rPr lang="cs-CZ" sz="2000" b="1" dirty="0" smtClean="0">
                <a:solidFill>
                  <a:schemeClr val="tx1"/>
                </a:solidFill>
              </a:rPr>
              <a:t> Základní škola Karla Klíče Hostinné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Autor:  </a:t>
            </a:r>
            <a:r>
              <a:rPr lang="cs-CZ" sz="2000" b="1" dirty="0" smtClean="0">
                <a:solidFill>
                  <a:schemeClr val="tx1"/>
                </a:solidFill>
              </a:rPr>
              <a:t>Ing. Lubor Dvořák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Název:  </a:t>
            </a:r>
            <a:r>
              <a:rPr lang="cs-CZ" sz="2000" dirty="0" smtClean="0"/>
              <a:t>VY_32_INOVACE_06_B_19_Půdy</a:t>
            </a:r>
            <a:endParaRPr lang="cs-CZ" sz="2000" dirty="0">
              <a:solidFill>
                <a:srgbClr val="C00000"/>
              </a:solidFill>
            </a:endParaRP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Téma:   </a:t>
            </a:r>
            <a:r>
              <a:rPr lang="cs-CZ" sz="2000" dirty="0"/>
              <a:t>Mineralogie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Číslo projektu: 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2976" y="4572008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53489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93264900"/>
              </p:ext>
            </p:extLst>
          </p:nvPr>
        </p:nvGraphicFramePr>
        <p:xfrm>
          <a:off x="1043608" y="1196752"/>
          <a:ext cx="6834212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Ing. Lubor Dvořák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25/10 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23/11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IX.A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Přírodověda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Mineralogie a geologie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Půdy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/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Půdy</a:t>
                      </a:r>
                      <a:endParaRPr lang="cs-CZ" sz="1800" dirty="0" smtClean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Geologie, hornina, půda, zvětrávání, humus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9509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půd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b="1" i="1" dirty="0" smtClean="0"/>
              <a:t>Půdy tvoří </a:t>
            </a:r>
            <a:r>
              <a:rPr lang="cs-CZ" b="1" i="1" dirty="0" err="1" smtClean="0"/>
              <a:t>pedosféru</a:t>
            </a:r>
            <a:endParaRPr lang="cs-CZ" b="1" i="1" dirty="0" smtClean="0"/>
          </a:p>
          <a:p>
            <a:pPr algn="ctr"/>
            <a:endParaRPr lang="cs-CZ" b="1" i="1" dirty="0" smtClean="0"/>
          </a:p>
          <a:p>
            <a:r>
              <a:rPr lang="cs-CZ" b="1" i="1" dirty="0" smtClean="0"/>
              <a:t>Vznikají</a:t>
            </a:r>
            <a:r>
              <a:rPr lang="cs-CZ" dirty="0" smtClean="0"/>
              <a:t> zvětráváním + půdotvornými procesy               		+ z organické hmoty</a:t>
            </a:r>
          </a:p>
          <a:p>
            <a:endParaRPr lang="cs-CZ" dirty="0" smtClean="0"/>
          </a:p>
          <a:p>
            <a:r>
              <a:rPr lang="cs-CZ" b="1" i="1" dirty="0" smtClean="0"/>
              <a:t>Úrodnost </a:t>
            </a:r>
            <a:r>
              <a:rPr lang="cs-CZ" dirty="0" smtClean="0"/>
              <a:t>= ? Vody, vzduchu, živin</a:t>
            </a:r>
          </a:p>
          <a:p>
            <a:endParaRPr lang="cs-CZ" dirty="0" smtClean="0"/>
          </a:p>
          <a:p>
            <a:pPr algn="ctr"/>
            <a:r>
              <a:rPr lang="cs-CZ" b="1" i="1" dirty="0" smtClean="0"/>
              <a:t>Půdoznalectví = pedologie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84500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084169" y="1484784"/>
            <a:ext cx="309176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i="1" dirty="0" smtClean="0"/>
              <a:t>Ornice</a:t>
            </a:r>
          </a:p>
          <a:p>
            <a:pPr algn="ctr"/>
            <a:endParaRPr lang="cs-CZ" sz="2400" b="1" i="1" dirty="0"/>
          </a:p>
          <a:p>
            <a:pPr algn="ctr"/>
            <a:endParaRPr lang="cs-CZ" sz="2400" b="1" i="1" dirty="0" smtClean="0"/>
          </a:p>
          <a:p>
            <a:pPr algn="ctr"/>
            <a:endParaRPr lang="cs-CZ" sz="2400" b="1" i="1" dirty="0" smtClean="0"/>
          </a:p>
          <a:p>
            <a:pPr algn="ctr"/>
            <a:endParaRPr lang="cs-CZ" sz="2400" b="1" i="1" dirty="0"/>
          </a:p>
          <a:p>
            <a:pPr algn="ctr"/>
            <a:r>
              <a:rPr lang="cs-CZ" sz="2400" b="1" i="1" dirty="0" smtClean="0"/>
              <a:t>Půdní podloží</a:t>
            </a:r>
          </a:p>
          <a:p>
            <a:pPr algn="ctr"/>
            <a:endParaRPr lang="cs-CZ" sz="2400" b="1" i="1" dirty="0"/>
          </a:p>
          <a:p>
            <a:pPr algn="ctr"/>
            <a:endParaRPr lang="cs-CZ" sz="2400" b="1" i="1" dirty="0" smtClean="0"/>
          </a:p>
          <a:p>
            <a:pPr algn="ctr"/>
            <a:endParaRPr lang="cs-CZ" sz="2400" b="1" i="1" dirty="0"/>
          </a:p>
          <a:p>
            <a:pPr algn="ctr"/>
            <a:endParaRPr lang="cs-CZ" sz="2400" b="1" i="1" dirty="0" smtClean="0"/>
          </a:p>
          <a:p>
            <a:pPr algn="ctr"/>
            <a:r>
              <a:rPr lang="cs-CZ" sz="2400" b="1" i="1" dirty="0" smtClean="0"/>
              <a:t>Matečná hornina</a:t>
            </a:r>
            <a:endParaRPr lang="cs-CZ" sz="2400" b="1" i="1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84900"/>
            <a:ext cx="5454606" cy="6656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5320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Půdotvorní činitelé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709160"/>
          </a:xfrm>
        </p:spPr>
        <p:txBody>
          <a:bodyPr/>
          <a:lstStyle/>
          <a:p>
            <a:r>
              <a:rPr lang="cs-CZ" b="1" i="1" dirty="0" smtClean="0"/>
              <a:t>Matečná hornina </a:t>
            </a:r>
            <a:r>
              <a:rPr lang="cs-CZ" dirty="0" smtClean="0"/>
              <a:t>= ? </a:t>
            </a:r>
            <a:r>
              <a:rPr lang="cs-CZ" dirty="0" err="1"/>
              <a:t>c</a:t>
            </a:r>
            <a:r>
              <a:rPr lang="cs-CZ" dirty="0" err="1" smtClean="0"/>
              <a:t>hem</a:t>
            </a:r>
            <a:r>
              <a:rPr lang="cs-CZ" dirty="0" smtClean="0"/>
              <a:t>. prvků</a:t>
            </a:r>
          </a:p>
          <a:p>
            <a:r>
              <a:rPr lang="cs-CZ" b="1" i="1" dirty="0" smtClean="0"/>
              <a:t>Podnebí</a:t>
            </a:r>
            <a:r>
              <a:rPr lang="cs-CZ" dirty="0" smtClean="0"/>
              <a:t> (teplota, srážky, výpar)</a:t>
            </a:r>
          </a:p>
          <a:p>
            <a:r>
              <a:rPr lang="cs-CZ" b="1" i="1" dirty="0" smtClean="0"/>
              <a:t>Povaha terénu </a:t>
            </a:r>
            <a:r>
              <a:rPr lang="cs-CZ" dirty="0" smtClean="0"/>
              <a:t>(nadmořská výška, orientace svahů ke světovým stranám</a:t>
            </a:r>
          </a:p>
          <a:p>
            <a:r>
              <a:rPr lang="cs-CZ" b="1" i="1" dirty="0" smtClean="0"/>
              <a:t>Podzemní voda – </a:t>
            </a:r>
            <a:r>
              <a:rPr lang="cs-CZ" dirty="0" smtClean="0"/>
              <a:t>vysoká – kořeny nemohou dýchat</a:t>
            </a:r>
            <a:endParaRPr lang="cs-CZ" b="1" i="1" dirty="0" smtClean="0"/>
          </a:p>
          <a:p>
            <a:r>
              <a:rPr lang="cs-CZ" b="1" i="1" dirty="0" smtClean="0"/>
              <a:t>Čas</a:t>
            </a:r>
            <a:r>
              <a:rPr lang="cs-CZ" dirty="0" smtClean="0"/>
              <a:t> – 1 cm ornice = 100 – 150 let v našich podmínkách</a:t>
            </a:r>
          </a:p>
          <a:p>
            <a:r>
              <a:rPr lang="cs-CZ" b="1" i="1" dirty="0" smtClean="0"/>
              <a:t>Organismy</a:t>
            </a:r>
            <a:r>
              <a:rPr lang="cs-CZ" dirty="0" smtClean="0"/>
              <a:t> – rozkládají </a:t>
            </a:r>
            <a:r>
              <a:rPr lang="cs-CZ" dirty="0" err="1" smtClean="0"/>
              <a:t>org</a:t>
            </a:r>
            <a:r>
              <a:rPr lang="cs-CZ" dirty="0" smtClean="0"/>
              <a:t>. hmotu v humus</a:t>
            </a:r>
          </a:p>
          <a:p>
            <a:r>
              <a:rPr lang="cs-CZ" b="1" i="1" dirty="0" smtClean="0"/>
              <a:t>Člověk</a:t>
            </a:r>
            <a:r>
              <a:rPr lang="cs-CZ" dirty="0" smtClean="0"/>
              <a:t> – orba, hnojení, kácení stromů, osevní postupy, stavba komunikací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82553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82329"/>
            <a:ext cx="5616624" cy="5923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64271" y="6005514"/>
            <a:ext cx="25121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i="1" dirty="0" smtClean="0"/>
              <a:t>Půdní horizonty</a:t>
            </a:r>
            <a:endParaRPr lang="cs-CZ" sz="2800" b="1" i="1" dirty="0"/>
          </a:p>
        </p:txBody>
      </p:sp>
    </p:spTree>
    <p:extLst>
      <p:ext uri="{BB962C8B-B14F-4D97-AF65-F5344CB8AC3E}">
        <p14:creationId xmlns:p14="http://schemas.microsoft.com/office/powerpoint/2010/main" xmlns="" val="2231467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Složení a vlastnosti půd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i="1" dirty="0" smtClean="0"/>
              <a:t>Půda obsahuje pevnou, kapalnou i </a:t>
            </a:r>
            <a:r>
              <a:rPr lang="cs-CZ" b="1" i="1" dirty="0" smtClean="0"/>
              <a:t>plynnou </a:t>
            </a:r>
            <a:r>
              <a:rPr lang="cs-CZ" b="1" i="1" dirty="0" smtClean="0"/>
              <a:t>složku</a:t>
            </a:r>
          </a:p>
          <a:p>
            <a:endParaRPr lang="cs-CZ" dirty="0" smtClean="0"/>
          </a:p>
          <a:p>
            <a:r>
              <a:rPr lang="cs-CZ" b="1" i="1" dirty="0" smtClean="0"/>
              <a:t>Pevná</a:t>
            </a:r>
            <a:r>
              <a:rPr lang="cs-CZ" dirty="0" smtClean="0"/>
              <a:t>: organický + </a:t>
            </a:r>
            <a:r>
              <a:rPr lang="cs-CZ" dirty="0" err="1" smtClean="0"/>
              <a:t>anorg</a:t>
            </a:r>
            <a:r>
              <a:rPr lang="cs-CZ" dirty="0" smtClean="0"/>
              <a:t>. podíl </a:t>
            </a:r>
          </a:p>
          <a:p>
            <a:r>
              <a:rPr lang="cs-CZ" b="1" i="1" dirty="0" smtClean="0"/>
              <a:t>Kapalná</a:t>
            </a:r>
            <a:r>
              <a:rPr lang="cs-CZ" dirty="0" smtClean="0"/>
              <a:t>: voda s rozpuštěnými látkami</a:t>
            </a:r>
          </a:p>
          <a:p>
            <a:r>
              <a:rPr lang="cs-CZ" b="1" i="1" dirty="0" smtClean="0"/>
              <a:t>Plynná</a:t>
            </a:r>
            <a:r>
              <a:rPr lang="cs-CZ" dirty="0" smtClean="0"/>
              <a:t>: dusík, kyslík, CO</a:t>
            </a:r>
            <a:r>
              <a:rPr lang="cs-CZ" baseline="-25000" dirty="0" smtClean="0"/>
              <a:t>2</a:t>
            </a:r>
            <a:r>
              <a:rPr lang="cs-CZ" dirty="0" smtClean="0"/>
              <a:t>, čpavek, sirovodík, metan</a:t>
            </a:r>
          </a:p>
          <a:p>
            <a:endParaRPr lang="cs-CZ" dirty="0"/>
          </a:p>
          <a:p>
            <a:r>
              <a:rPr lang="cs-CZ" b="1" i="1" dirty="0" smtClean="0"/>
              <a:t>Anorganický podíl </a:t>
            </a:r>
            <a:r>
              <a:rPr lang="cs-CZ" dirty="0" smtClean="0"/>
              <a:t>- ? Zrnitosti</a:t>
            </a:r>
          </a:p>
          <a:p>
            <a:r>
              <a:rPr lang="cs-CZ" b="1" i="1" dirty="0" smtClean="0"/>
              <a:t>Organický podíl </a:t>
            </a:r>
            <a:r>
              <a:rPr lang="cs-CZ" dirty="0" smtClean="0"/>
              <a:t>= organismy + humus</a:t>
            </a:r>
          </a:p>
          <a:p>
            <a:endParaRPr lang="cs-CZ" dirty="0"/>
          </a:p>
          <a:p>
            <a:pPr algn="ctr"/>
            <a:r>
              <a:rPr lang="cs-CZ" b="1" i="1" dirty="0" smtClean="0"/>
              <a:t>Struktura, pórovitost, pH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xmlns="" val="527608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0"/>
            <a:ext cx="5106144" cy="3618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434" y="3296965"/>
            <a:ext cx="4734450" cy="355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1675" y="1152525"/>
            <a:ext cx="3362325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49101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Třídění půd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589240"/>
          </a:xfrm>
        </p:spPr>
        <p:txBody>
          <a:bodyPr>
            <a:normAutofit lnSpcReduction="10000"/>
          </a:bodyPr>
          <a:lstStyle/>
          <a:p>
            <a:r>
              <a:rPr lang="cs-CZ" b="1" i="1" dirty="0" smtClean="0"/>
              <a:t>Podle zrnitosti</a:t>
            </a:r>
            <a:r>
              <a:rPr lang="cs-CZ" dirty="0" smtClean="0"/>
              <a:t>:</a:t>
            </a:r>
          </a:p>
          <a:p>
            <a:r>
              <a:rPr lang="cs-CZ" dirty="0" smtClean="0"/>
              <a:t>Písčité – lehké – málo vody</a:t>
            </a:r>
          </a:p>
          <a:p>
            <a:r>
              <a:rPr lang="cs-CZ" dirty="0" smtClean="0"/>
              <a:t>Hlinité – střední</a:t>
            </a:r>
          </a:p>
          <a:p>
            <a:r>
              <a:rPr lang="cs-CZ" dirty="0" smtClean="0"/>
              <a:t>Jílovité – těž</a:t>
            </a:r>
            <a:r>
              <a:rPr lang="cs-CZ" dirty="0"/>
              <a:t>ké – málo vzduchu</a:t>
            </a:r>
          </a:p>
          <a:p>
            <a:endParaRPr lang="cs-CZ" dirty="0"/>
          </a:p>
          <a:p>
            <a:r>
              <a:rPr lang="cs-CZ" b="1" i="1" dirty="0" smtClean="0"/>
              <a:t>Podle půdního horizontu (půdní profil):</a:t>
            </a:r>
          </a:p>
          <a:p>
            <a:r>
              <a:rPr lang="cs-CZ" dirty="0" smtClean="0"/>
              <a:t>Černozemě - nejúrodnější</a:t>
            </a:r>
          </a:p>
          <a:p>
            <a:r>
              <a:rPr lang="cs-CZ" dirty="0" smtClean="0"/>
              <a:t>Hnědé půdy – u nás nejrozšířenější</a:t>
            </a:r>
          </a:p>
          <a:p>
            <a:r>
              <a:rPr lang="cs-CZ" dirty="0" smtClean="0"/>
              <a:t>Podzoly – kyselé horniny</a:t>
            </a:r>
          </a:p>
          <a:p>
            <a:r>
              <a:rPr lang="cs-CZ" dirty="0" smtClean="0"/>
              <a:t>Rendziny – vápenaté + dolomitové substráty</a:t>
            </a:r>
          </a:p>
          <a:p>
            <a:r>
              <a:rPr lang="cs-CZ" dirty="0" smtClean="0"/>
              <a:t>Nivní půdy – různé mladé půdy, většinou naplavené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89351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0006"/>
            <a:ext cx="9144000" cy="6103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71446" y="6133626"/>
            <a:ext cx="49858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i="1" dirty="0" smtClean="0"/>
              <a:t>Spraše (naváté usazeniny) - Čína</a:t>
            </a:r>
            <a:endParaRPr lang="cs-CZ" sz="2800" b="1" i="1" dirty="0"/>
          </a:p>
        </p:txBody>
      </p:sp>
    </p:spTree>
    <p:extLst>
      <p:ext uri="{BB962C8B-B14F-4D97-AF65-F5344CB8AC3E}">
        <p14:creationId xmlns:p14="http://schemas.microsoft.com/office/powerpoint/2010/main" xmlns="" val="90782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0"/>
            <a:ext cx="442341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697028" y="1844824"/>
            <a:ext cx="2831224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i="1" dirty="0" err="1" smtClean="0"/>
              <a:t>Kambizem</a:t>
            </a:r>
            <a:endParaRPr lang="cs-CZ" sz="2800" b="1" i="1" dirty="0" smtClean="0"/>
          </a:p>
          <a:p>
            <a:pPr algn="ctr"/>
            <a:endParaRPr lang="cs-CZ" sz="2800" b="1" i="1" dirty="0" smtClean="0"/>
          </a:p>
          <a:p>
            <a:pPr algn="ctr"/>
            <a:r>
              <a:rPr lang="cs-CZ" sz="2800" b="1" i="1" dirty="0" smtClean="0"/>
              <a:t>nejrozšířenější</a:t>
            </a:r>
          </a:p>
          <a:p>
            <a:pPr algn="ctr"/>
            <a:r>
              <a:rPr lang="cs-CZ" sz="2800" b="1" i="1" dirty="0" smtClean="0"/>
              <a:t>půdní  typ</a:t>
            </a:r>
          </a:p>
          <a:p>
            <a:pPr algn="ctr"/>
            <a:r>
              <a:rPr lang="cs-CZ" sz="2800" b="1" i="1" dirty="0" smtClean="0"/>
              <a:t>na území</a:t>
            </a:r>
          </a:p>
          <a:p>
            <a:pPr algn="ctr"/>
            <a:r>
              <a:rPr lang="cs-CZ" sz="2800" b="1" i="1" dirty="0" smtClean="0"/>
              <a:t>  České Republiky</a:t>
            </a:r>
          </a:p>
          <a:p>
            <a:pPr algn="ctr"/>
            <a:r>
              <a:rPr lang="cs-CZ" sz="2800" b="1" i="1" dirty="0" smtClean="0"/>
              <a:t>-hnědá lesní půda</a:t>
            </a:r>
            <a:endParaRPr lang="cs-CZ" sz="2800" b="1" i="1" dirty="0"/>
          </a:p>
        </p:txBody>
      </p:sp>
    </p:spTree>
    <p:extLst>
      <p:ext uri="{BB962C8B-B14F-4D97-AF65-F5344CB8AC3E}">
        <p14:creationId xmlns:p14="http://schemas.microsoft.com/office/powerpoint/2010/main" xmlns="" val="695572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3" y="1"/>
            <a:ext cx="51435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035618" y="1628800"/>
            <a:ext cx="258609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i="1" dirty="0" smtClean="0"/>
              <a:t>Obnažený půdní</a:t>
            </a:r>
          </a:p>
          <a:p>
            <a:pPr algn="ctr"/>
            <a:r>
              <a:rPr lang="cs-CZ" sz="2800" b="1" i="1" dirty="0" smtClean="0"/>
              <a:t>horizont</a:t>
            </a:r>
          </a:p>
          <a:p>
            <a:pPr algn="ctr"/>
            <a:endParaRPr lang="cs-CZ" sz="2800" b="1" i="1" dirty="0" smtClean="0"/>
          </a:p>
          <a:p>
            <a:pPr algn="ctr"/>
            <a:r>
              <a:rPr lang="cs-CZ" sz="2800" b="1" i="1" dirty="0" smtClean="0"/>
              <a:t>Skotsko</a:t>
            </a:r>
            <a:endParaRPr lang="cs-CZ" sz="2800" b="1" i="1" dirty="0"/>
          </a:p>
        </p:txBody>
      </p:sp>
    </p:spTree>
    <p:extLst>
      <p:ext uri="{BB962C8B-B14F-4D97-AF65-F5344CB8AC3E}">
        <p14:creationId xmlns:p14="http://schemas.microsoft.com/office/powerpoint/2010/main" xmlns="" val="3721772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27784" y="6260691"/>
            <a:ext cx="43436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/>
              <a:t>Rýžová pole – Čína - </a:t>
            </a:r>
            <a:r>
              <a:rPr lang="cs-CZ" sz="2800" b="1" i="1" dirty="0" err="1" smtClean="0"/>
              <a:t>Yunnan</a:t>
            </a:r>
            <a:endParaRPr lang="cs-CZ" sz="2800" b="1" i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659" y="0"/>
            <a:ext cx="9145660" cy="6093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87101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0732"/>
            <a:ext cx="9211580" cy="6010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736696" y="6021288"/>
            <a:ext cx="39229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i="1" dirty="0" smtClean="0"/>
              <a:t>Vodní buvol – orba - Laos</a:t>
            </a:r>
            <a:endParaRPr lang="cs-CZ" sz="2800" b="1" i="1" dirty="0"/>
          </a:p>
        </p:txBody>
      </p:sp>
    </p:spTree>
    <p:extLst>
      <p:ext uri="{BB962C8B-B14F-4D97-AF65-F5344CB8AC3E}">
        <p14:creationId xmlns:p14="http://schemas.microsoft.com/office/powerpoint/2010/main" xmlns="" val="2041351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Zdroje:</a:t>
            </a:r>
          </a:p>
          <a:p>
            <a:r>
              <a:rPr lang="cs-CZ" dirty="0" smtClean="0"/>
              <a:t>Černík, V., Martinec, Z., Vítek, J. Přírodopis 4 mineralogie a geologie se základy</a:t>
            </a:r>
          </a:p>
          <a:p>
            <a:r>
              <a:rPr lang="cs-CZ" dirty="0" smtClean="0"/>
              <a:t>ekologie: pro žáky základní školy a nižší ročníky víceletých gymnázií. 1. </a:t>
            </a:r>
            <a:r>
              <a:rPr lang="cs-CZ" dirty="0" err="1" smtClean="0"/>
              <a:t>vyd</a:t>
            </a:r>
            <a:r>
              <a:rPr lang="cs-CZ" dirty="0" smtClean="0"/>
              <a:t>. Praha SPN 1998, 87 s. ISBN 80-7235-044-7</a:t>
            </a:r>
          </a:p>
          <a:p>
            <a:r>
              <a:rPr lang="pt-BR" dirty="0"/>
              <a:t>AUTOR NEUVEDEN. </a:t>
            </a:r>
            <a:r>
              <a:rPr lang="pt-BR" i="1" dirty="0"/>
              <a:t>http://cs.wikipedia.org/wiki/P%C5%AFda_(pedologie)</a:t>
            </a:r>
            <a:r>
              <a:rPr lang="pt-BR" dirty="0"/>
              <a:t> [online]. [cit. 8.12.2012]. Dostupný na WWW: </a:t>
            </a:r>
            <a:r>
              <a:rPr lang="pt-BR" dirty="0">
                <a:hlinkClick r:id="rId2"/>
              </a:rPr>
              <a:t>http://</a:t>
            </a:r>
            <a:r>
              <a:rPr lang="pt-BR" dirty="0" smtClean="0">
                <a:hlinkClick r:id="rId2"/>
              </a:rPr>
              <a:t>cs.wikipedia.org/wiki/Soubor:Soil_profile.jpg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http://en.wikipedia.org/wiki/Soil</a:t>
            </a:r>
            <a:r>
              <a:rPr lang="pt-BR" dirty="0"/>
              <a:t> [online]. [cit. 8.12.2012]. Dostupný na WWW: </a:t>
            </a:r>
            <a:r>
              <a:rPr lang="pt-BR" dirty="0">
                <a:hlinkClick r:id="rId3"/>
              </a:rPr>
              <a:t>http://</a:t>
            </a:r>
            <a:r>
              <a:rPr lang="pt-BR" dirty="0" smtClean="0">
                <a:hlinkClick r:id="rId3"/>
              </a:rPr>
              <a:t>en.wikipedia.org/wiki/File:Estructura-suelo.jpg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http://en.wikipedia.org/wiki/Loess</a:t>
            </a:r>
            <a:r>
              <a:rPr lang="pt-BR" dirty="0"/>
              <a:t> [online]. [cit. 8.12.2012]. Dostupný na WWW: http://en.wikipedia.org/wiki/File:Loess_landscape_china.jpg 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http://fr.wikipedia.org/wiki/Taupe</a:t>
            </a:r>
            <a:r>
              <a:rPr lang="pt-BR" dirty="0"/>
              <a:t> [online]. [cit. 8.12.2012]. Dostupný na WWW: http://</a:t>
            </a:r>
            <a:r>
              <a:rPr lang="pt-BR" dirty="0" smtClean="0"/>
              <a:t>fr.wikipedia.org/wiki/Fichier:Mol_3.jpg</a:t>
            </a:r>
            <a:r>
              <a:rPr lang="pt-BR" dirty="0"/>
              <a:t>AUTOR NEUVEDEN. </a:t>
            </a:r>
            <a:r>
              <a:rPr lang="pt-BR" i="1" dirty="0"/>
              <a:t>http://en.wikipedia.org/wiki/Mouse</a:t>
            </a:r>
            <a:r>
              <a:rPr lang="pt-BR" dirty="0"/>
              <a:t> [online]. [cit. 8.12.2012]. Dostupný na WWW: </a:t>
            </a:r>
            <a:r>
              <a:rPr lang="pt-BR" dirty="0">
                <a:hlinkClick r:id="rId4"/>
              </a:rPr>
              <a:t>http://</a:t>
            </a:r>
            <a:r>
              <a:rPr lang="pt-BR" dirty="0" smtClean="0">
                <a:hlinkClick r:id="rId4"/>
              </a:rPr>
              <a:t>en.wikipedia.org/wiki/File:Mouse_vermin02.jpg</a:t>
            </a:r>
            <a:endParaRPr lang="cs-CZ" dirty="0" smtClean="0"/>
          </a:p>
          <a:p>
            <a:r>
              <a:rPr lang="cs-CZ" dirty="0" smtClean="0"/>
              <a:t>SÁNCHEZ</a:t>
            </a:r>
            <a:r>
              <a:rPr lang="pt-BR" dirty="0" smtClean="0"/>
              <a:t>. </a:t>
            </a:r>
            <a:r>
              <a:rPr lang="pt-BR" i="1" dirty="0"/>
              <a:t>http://cs.wikipedia.org/wiki/%C5%BD%C3%AD%C5%BEala</a:t>
            </a:r>
            <a:r>
              <a:rPr lang="pt-BR" dirty="0"/>
              <a:t> [online]. [cit. 8.12.2012]. Dostupný na WWW: </a:t>
            </a:r>
            <a:r>
              <a:rPr lang="pt-BR" dirty="0">
                <a:hlinkClick r:id="rId5"/>
              </a:rPr>
              <a:t>http://</a:t>
            </a:r>
            <a:r>
              <a:rPr lang="pt-BR" dirty="0" smtClean="0">
                <a:hlinkClick r:id="rId5"/>
              </a:rPr>
              <a:t>cs.wikipedia.org/wiki/Soubor:Mi%C3%B1oca066eue.jpg</a:t>
            </a:r>
            <a:endParaRPr lang="cs-CZ" dirty="0" smtClean="0"/>
          </a:p>
          <a:p>
            <a:r>
              <a:rPr lang="cs-CZ" dirty="0" smtClean="0"/>
              <a:t>MIKENORTON</a:t>
            </a:r>
            <a:r>
              <a:rPr lang="pt-BR" dirty="0" smtClean="0"/>
              <a:t>. </a:t>
            </a:r>
            <a:r>
              <a:rPr lang="pt-BR" i="1" dirty="0"/>
              <a:t>http://en.wikipedia.org/wiki/Soil_horizon</a:t>
            </a:r>
            <a:r>
              <a:rPr lang="pt-BR" dirty="0"/>
              <a:t> [online]. [cit. 8.12.2012]. Dostupný na WWW: </a:t>
            </a:r>
            <a:r>
              <a:rPr lang="pt-BR" dirty="0">
                <a:hlinkClick r:id="rId6"/>
              </a:rPr>
              <a:t>http://</a:t>
            </a:r>
            <a:r>
              <a:rPr lang="pt-BR" dirty="0" smtClean="0">
                <a:hlinkClick r:id="rId6"/>
              </a:rPr>
              <a:t>en.wikipedia.org/wiki/File:Rockhead1.jpg.JPG</a:t>
            </a:r>
            <a:endParaRPr lang="cs-CZ" dirty="0" smtClean="0"/>
          </a:p>
          <a:p>
            <a:r>
              <a:rPr lang="cs-CZ" dirty="0" smtClean="0"/>
              <a:t>BURKHARDT</a:t>
            </a:r>
            <a:r>
              <a:rPr lang="pt-BR" dirty="0" smtClean="0"/>
              <a:t>. </a:t>
            </a:r>
            <a:r>
              <a:rPr lang="pt-BR" i="1" dirty="0"/>
              <a:t>http://cs.wikipedia.org/wiki/Lesn%C3%AD_p%C5%AFda</a:t>
            </a:r>
            <a:r>
              <a:rPr lang="pt-BR" dirty="0"/>
              <a:t> [online]. [cit. 8.12.2012]. Dostupný na WWW: </a:t>
            </a:r>
            <a:r>
              <a:rPr lang="pt-BR" dirty="0">
                <a:hlinkClick r:id="rId7"/>
              </a:rPr>
              <a:t>http://</a:t>
            </a:r>
            <a:r>
              <a:rPr lang="pt-BR" dirty="0" smtClean="0">
                <a:hlinkClick r:id="rId7"/>
              </a:rPr>
              <a:t>cs.wikipedia.org/wiki/Soubor:Braunerde_Conv.jpg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http://de.wikipedia.org/wiki/Reis</a:t>
            </a:r>
            <a:r>
              <a:rPr lang="pt-BR" dirty="0"/>
              <a:t> [online]. [cit. 8.12.2012]. Dostupný na WWW: </a:t>
            </a:r>
            <a:r>
              <a:rPr lang="pt-BR" dirty="0">
                <a:hlinkClick r:id="rId8"/>
              </a:rPr>
              <a:t>http://</a:t>
            </a:r>
            <a:r>
              <a:rPr lang="pt-BR" dirty="0" smtClean="0">
                <a:hlinkClick r:id="rId8"/>
              </a:rPr>
              <a:t>de.wikipedia.org/w/index.php?title=Datei:Terrace_field_yunnan_china.jpg&amp;filetimestamp=20110921072440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-2557" y="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mtClean="0"/>
              <a:t>PAULRUDD</a:t>
            </a:r>
            <a:r>
              <a:rPr lang="pt-BR" smtClean="0"/>
              <a:t>. </a:t>
            </a:r>
            <a:r>
              <a:rPr lang="pt-BR" dirty="0"/>
              <a:t>http://en.wikipedia.org/wiki/Water_buffalo [online]. [cit. 8.12.2012]. Dostupný na WWW: </a:t>
            </a:r>
            <a:r>
              <a:rPr lang="pt-BR" dirty="0">
                <a:hlinkClick r:id="rId2"/>
              </a:rPr>
              <a:t>http://en.wikipedia.org/wiki/File:Child_and_ox_ploughing,_Laos_(1).</a:t>
            </a:r>
            <a:r>
              <a:rPr lang="pt-BR" dirty="0" smtClean="0">
                <a:hlinkClick r:id="rId2"/>
              </a:rPr>
              <a:t>jpg</a:t>
            </a:r>
            <a:endParaRPr lang="cs-CZ" dirty="0" smtClean="0"/>
          </a:p>
          <a:p>
            <a:r>
              <a:rPr lang="pt-BR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56889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Vlastní 1">
      <a:majorFont>
        <a:latin typeface="Arial"/>
        <a:ea typeface=""/>
        <a:cs typeface=""/>
      </a:majorFont>
      <a:minorFont>
        <a:latin typeface="Calibri"/>
        <a:ea typeface=""/>
        <a:cs typeface="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130</TotalTime>
  <Words>561</Words>
  <Application>Microsoft Office PowerPoint</Application>
  <PresentationFormat>Předvádění na obrazovce (4:3)</PresentationFormat>
  <Paragraphs>102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Vrchol</vt:lpstr>
      <vt:lpstr>půdy</vt:lpstr>
      <vt:lpstr>Snímek 2</vt:lpstr>
      <vt:lpstr>Vznik půd</vt:lpstr>
      <vt:lpstr>Snímek 4</vt:lpstr>
      <vt:lpstr>Půdotvorní činitelé</vt:lpstr>
      <vt:lpstr>Snímek 6</vt:lpstr>
      <vt:lpstr>Složení a vlastnosti půd</vt:lpstr>
      <vt:lpstr>Snímek 8</vt:lpstr>
      <vt:lpstr>Třídění půd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půdy</dc:title>
  <dc:creator>Adéla</dc:creator>
  <cp:lastModifiedBy>Dum</cp:lastModifiedBy>
  <cp:revision>53</cp:revision>
  <dcterms:created xsi:type="dcterms:W3CDTF">2012-10-20T06:36:54Z</dcterms:created>
  <dcterms:modified xsi:type="dcterms:W3CDTF">2012-12-08T17:25:07Z</dcterms:modified>
</cp:coreProperties>
</file>