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6" r:id="rId3"/>
    <p:sldId id="266" r:id="rId4"/>
    <p:sldId id="260" r:id="rId5"/>
    <p:sldId id="262" r:id="rId6"/>
    <p:sldId id="263" r:id="rId7"/>
    <p:sldId id="270" r:id="rId8"/>
    <p:sldId id="272" r:id="rId9"/>
    <p:sldId id="273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40C1C"/>
    <a:srgbClr val="B00000"/>
    <a:srgbClr val="F60000"/>
    <a:srgbClr val="C9FF2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537" autoAdjust="0"/>
    <p:restoredTop sz="94660"/>
  </p:normalViewPr>
  <p:slideViewPr>
    <p:cSldViewPr>
      <p:cViewPr varScale="1">
        <p:scale>
          <a:sx n="67" d="100"/>
          <a:sy n="67" d="100"/>
        </p:scale>
        <p:origin x="-66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8CFDBE-BBA5-45D5-B4CD-7712ADBFC69B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B5E08C-8344-4F96-91B2-A4173B33AC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36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8FF3-FBFA-4E60-9E2D-7D6D6A463280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30FB7-CBB2-4682-8388-09B5DD7F55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8FF3-FBFA-4E60-9E2D-7D6D6A463280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30FB7-CBB2-4682-8388-09B5DD7F55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8FF3-FBFA-4E60-9E2D-7D6D6A463280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30FB7-CBB2-4682-8388-09B5DD7F55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8FF3-FBFA-4E60-9E2D-7D6D6A463280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30FB7-CBB2-4682-8388-09B5DD7F55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8FF3-FBFA-4E60-9E2D-7D6D6A463280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30FB7-CBB2-4682-8388-09B5DD7F55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8FF3-FBFA-4E60-9E2D-7D6D6A463280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30FB7-CBB2-4682-8388-09B5DD7F55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8FF3-FBFA-4E60-9E2D-7D6D6A463280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30FB7-CBB2-4682-8388-09B5DD7F55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8FF3-FBFA-4E60-9E2D-7D6D6A463280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30FB7-CBB2-4682-8388-09B5DD7F551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8FF3-FBFA-4E60-9E2D-7D6D6A463280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5A30FB7-CBB2-4682-8388-09B5DD7F551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8FF3-FBFA-4E60-9E2D-7D6D6A463280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30FB7-CBB2-4682-8388-09B5DD7F55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8FF3-FBFA-4E60-9E2D-7D6D6A463280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30FB7-CBB2-4682-8388-09B5DD7F55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85A30FB7-CBB2-4682-8388-09B5DD7F551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FB328FF3-FBFA-4E60-9E2D-7D6D6A463280}" type="datetimeFigureOut">
              <a:rPr lang="cs-CZ" smtClean="0"/>
              <a:t>8.12.2012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Fyzikální hry a úlohy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>
                <a:solidFill>
                  <a:srgbClr val="002060"/>
                </a:solidFill>
              </a:rPr>
              <a:t>VY_32_INOVACE_60_Ohmův zákon - úlohy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4787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 flipH="1">
            <a:off x="5537436" y="-2604563"/>
            <a:ext cx="45719" cy="47474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75000"/>
                  <a:shade val="30000"/>
                  <a:satMod val="115000"/>
                </a:schemeClr>
              </a:gs>
              <a:gs pos="50000">
                <a:schemeClr val="bg2">
                  <a:lumMod val="75000"/>
                  <a:shade val="67500"/>
                  <a:satMod val="115000"/>
                </a:schemeClr>
              </a:gs>
              <a:gs pos="100000">
                <a:schemeClr val="bg2">
                  <a:lumMod val="7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67544" y="764704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B40C1C"/>
                </a:solidFill>
              </a:rPr>
              <a:t>1.</a:t>
            </a:r>
            <a:r>
              <a:rPr lang="cs-CZ" sz="2400" b="1" dirty="0"/>
              <a:t> Jednotkou elektrického odporu je</a:t>
            </a:r>
            <a:endParaRPr lang="cs-CZ" sz="2400" dirty="0"/>
          </a:p>
          <a:p>
            <a:pPr lvl="0"/>
            <a:r>
              <a:rPr lang="cs-CZ" sz="2400" b="1" dirty="0" smtClean="0">
                <a:solidFill>
                  <a:srgbClr val="B40C1C"/>
                </a:solidFill>
              </a:rPr>
              <a:t> </a:t>
            </a:r>
            <a:endParaRPr lang="cs-CZ" sz="2400" b="1" dirty="0"/>
          </a:p>
          <a:p>
            <a:pPr marL="342900" indent="-342900">
              <a:buAutoNum type="arabicPeriod"/>
            </a:pP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03648" y="1484784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smtClean="0"/>
              <a:t>a) ampér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619672" y="191683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/>
              <a:t>b</a:t>
            </a:r>
            <a:r>
              <a:rPr lang="cs-CZ" dirty="0" smtClean="0"/>
              <a:t>) volt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835696" y="2276872"/>
            <a:ext cx="4032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c)ohm</a:t>
            </a:r>
            <a:endParaRPr lang="cs-CZ" dirty="0"/>
          </a:p>
          <a:p>
            <a:pPr lvl="0"/>
            <a:endParaRPr lang="cs-CZ" dirty="0"/>
          </a:p>
        </p:txBody>
      </p:sp>
      <p:pic>
        <p:nvPicPr>
          <p:cNvPr id="17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060848"/>
            <a:ext cx="271840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 flipH="1">
            <a:off x="3131840" y="1052736"/>
            <a:ext cx="28803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131840" y="1484784"/>
            <a:ext cx="43204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051720" y="270892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d) omega</a:t>
            </a:r>
            <a:endParaRPr lang="cs-CZ" dirty="0"/>
          </a:p>
          <a:p>
            <a:pPr lvl="0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 flipH="1">
            <a:off x="3275856" y="2420888"/>
            <a:ext cx="36004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4400" b="1" dirty="0">
              <a:solidFill>
                <a:srgbClr val="002060"/>
              </a:solidFill>
            </a:endParaRPr>
          </a:p>
        </p:txBody>
      </p:sp>
      <p:pic>
        <p:nvPicPr>
          <p:cNvPr id="6146" name="Picture 2" descr="C:\Users\Monika\AppData\Local\Microsoft\Windows\Temporary Internet Files\Content.IE5\PM7VMPJS\MP9003867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13" b="89953" l="1000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437112"/>
            <a:ext cx="1697152" cy="1210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9766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8" grpId="0"/>
      <p:bldP spid="10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 flipH="1">
            <a:off x="5537436" y="-2604563"/>
            <a:ext cx="45719" cy="47474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75000"/>
                  <a:shade val="30000"/>
                  <a:satMod val="115000"/>
                </a:schemeClr>
              </a:gs>
              <a:gs pos="50000">
                <a:schemeClr val="bg2">
                  <a:lumMod val="75000"/>
                  <a:shade val="67500"/>
                  <a:satMod val="115000"/>
                </a:schemeClr>
              </a:gs>
              <a:gs pos="100000">
                <a:schemeClr val="bg2">
                  <a:lumMod val="7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67544" y="764704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B40C1C"/>
                </a:solidFill>
              </a:rPr>
              <a:t>2</a:t>
            </a:r>
            <a:r>
              <a:rPr lang="cs-CZ" sz="2400" b="1" dirty="0" smtClean="0"/>
              <a:t> . </a:t>
            </a:r>
            <a:r>
              <a:rPr lang="cs-CZ" sz="2400" b="1" dirty="0"/>
              <a:t>Jaký je dohodnutý směr proudu</a:t>
            </a:r>
            <a:endParaRPr lang="cs-CZ" sz="2400" dirty="0"/>
          </a:p>
          <a:p>
            <a:pPr lvl="0"/>
            <a:r>
              <a:rPr lang="cs-CZ" sz="2400" b="1" dirty="0" smtClean="0"/>
              <a:t> </a:t>
            </a:r>
            <a:endParaRPr lang="cs-CZ" sz="2400" b="1" dirty="0"/>
          </a:p>
          <a:p>
            <a:pPr marL="342900" indent="-342900">
              <a:buAutoNum type="arabicPeriod"/>
            </a:pP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03648" y="1484784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r>
              <a:rPr lang="cs-CZ" dirty="0"/>
              <a:t>) od severu k </a:t>
            </a:r>
            <a:r>
              <a:rPr lang="cs-CZ" dirty="0" smtClean="0"/>
              <a:t>jihu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619672" y="191683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hangingPunct="0"/>
            <a:r>
              <a:rPr lang="cs-CZ" dirty="0"/>
              <a:t>b</a:t>
            </a:r>
            <a:r>
              <a:rPr lang="cs-CZ" dirty="0" smtClean="0"/>
              <a:t>) </a:t>
            </a:r>
            <a:r>
              <a:rPr lang="cs-CZ" dirty="0"/>
              <a:t>od jihu k severu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123728" y="2852936"/>
            <a:ext cx="4032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d) od kladného k zápornému</a:t>
            </a:r>
          </a:p>
          <a:p>
            <a:pPr lvl="0"/>
            <a:endParaRPr lang="cs-CZ" dirty="0"/>
          </a:p>
        </p:txBody>
      </p:sp>
      <p:pic>
        <p:nvPicPr>
          <p:cNvPr id="17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708920"/>
            <a:ext cx="271840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 flipH="1">
            <a:off x="4355976" y="1196752"/>
            <a:ext cx="28803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076056" y="1556792"/>
            <a:ext cx="43204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763688" y="2348880"/>
            <a:ext cx="51845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c) od záporného ke </a:t>
            </a:r>
            <a:r>
              <a:rPr lang="cs-CZ" dirty="0" smtClean="0"/>
              <a:t>kladnému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 flipH="1">
            <a:off x="5868144" y="2132856"/>
            <a:ext cx="36004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4400" b="1" dirty="0">
              <a:solidFill>
                <a:srgbClr val="002060"/>
              </a:solidFill>
            </a:endParaRPr>
          </a:p>
        </p:txBody>
      </p:sp>
      <p:pic>
        <p:nvPicPr>
          <p:cNvPr id="7173" name="Picture 5" descr="C:\Users\Monika\AppData\Local\Microsoft\Windows\Temporary Internet Files\Content.IE5\TFW0W2JF\MP900315494[1].jpg"/>
          <p:cNvPicPr>
            <a:picLocks noChangeAspect="1" noChangeArrowheads="1"/>
          </p:cNvPicPr>
          <p:nvPr/>
        </p:nvPicPr>
        <p:blipFill rotWithShape="1">
          <a:blip r:embed="rId3">
            <a:duotone>
              <a:prstClr val="black"/>
              <a:schemeClr val="tx2">
                <a:lumMod val="60000"/>
                <a:lumOff val="4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597" r="58728"/>
          <a:stretch/>
        </p:blipFill>
        <p:spPr bwMode="auto">
          <a:xfrm>
            <a:off x="539552" y="4437112"/>
            <a:ext cx="1509568" cy="1717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1194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8" grpId="0"/>
      <p:bldP spid="10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 flipH="1">
            <a:off x="5537436" y="-2604563"/>
            <a:ext cx="45719" cy="47474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75000"/>
                  <a:shade val="30000"/>
                  <a:satMod val="115000"/>
                </a:schemeClr>
              </a:gs>
              <a:gs pos="50000">
                <a:schemeClr val="bg2">
                  <a:lumMod val="75000"/>
                  <a:shade val="67500"/>
                  <a:satMod val="115000"/>
                </a:schemeClr>
              </a:gs>
              <a:gs pos="100000">
                <a:schemeClr val="bg2">
                  <a:lumMod val="7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67544" y="548680"/>
            <a:ext cx="748883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hangingPunct="0"/>
            <a:r>
              <a:rPr lang="cs-CZ" sz="2400" b="1" dirty="0" smtClean="0">
                <a:solidFill>
                  <a:srgbClr val="C00000"/>
                </a:solidFill>
              </a:rPr>
              <a:t>3. </a:t>
            </a:r>
            <a:r>
              <a:rPr lang="cs-CZ" sz="2400" b="1" dirty="0"/>
              <a:t>Vodiče jsou látky </a:t>
            </a:r>
            <a:endParaRPr lang="cs-CZ" sz="2400" dirty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27784" y="2132856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r>
              <a:rPr lang="cs-CZ" dirty="0"/>
              <a:t>) mají malý odpor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99792" y="2708920"/>
            <a:ext cx="41764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b) které obsahují nepohyblivé ionty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771800" y="3429000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r>
              <a:rPr lang="cs-CZ" dirty="0"/>
              <a:t>) brání průchodu proudu </a:t>
            </a:r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6444208" y="2420888"/>
            <a:ext cx="5405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444208" y="3212976"/>
            <a:ext cx="5405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4400" b="1" dirty="0">
              <a:solidFill>
                <a:srgbClr val="002060"/>
              </a:solidFill>
            </a:endParaRPr>
          </a:p>
        </p:txBody>
      </p:sp>
      <p:pic>
        <p:nvPicPr>
          <p:cNvPr id="16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916832"/>
            <a:ext cx="271840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" name="Obdélník 25"/>
          <p:cNvSpPr/>
          <p:nvPr/>
        </p:nvSpPr>
        <p:spPr>
          <a:xfrm>
            <a:off x="2771800" y="4149080"/>
            <a:ext cx="32403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d) </a:t>
            </a:r>
            <a:r>
              <a:rPr lang="cs-CZ" dirty="0"/>
              <a:t>mají malou vodivost</a:t>
            </a:r>
          </a:p>
          <a:p>
            <a:pPr lvl="0"/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 flipH="1">
            <a:off x="6660232" y="3933056"/>
            <a:ext cx="36004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4400" b="1" dirty="0">
              <a:solidFill>
                <a:srgbClr val="002060"/>
              </a:solidFill>
            </a:endParaRPr>
          </a:p>
        </p:txBody>
      </p:sp>
      <p:pic>
        <p:nvPicPr>
          <p:cNvPr id="4099" name="Picture 3" descr="C:\Users\Monika\AppData\Local\Microsoft\Windows\Temporary Internet Files\Content.IE5\XCIXEVRV\MP9003901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365104"/>
            <a:ext cx="1207846" cy="1692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2590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3" grpId="0"/>
      <p:bldP spid="15" grpId="0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 flipH="1">
            <a:off x="5537436" y="-2604563"/>
            <a:ext cx="45719" cy="47474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75000"/>
                  <a:shade val="30000"/>
                  <a:satMod val="115000"/>
                </a:schemeClr>
              </a:gs>
              <a:gs pos="50000">
                <a:schemeClr val="bg2">
                  <a:lumMod val="75000"/>
                  <a:shade val="67500"/>
                  <a:satMod val="115000"/>
                </a:schemeClr>
              </a:gs>
              <a:gs pos="100000">
                <a:schemeClr val="bg2">
                  <a:lumMod val="7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67544" y="764704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hangingPunct="0"/>
            <a:r>
              <a:rPr lang="cs-CZ" sz="2400" dirty="0" smtClean="0">
                <a:solidFill>
                  <a:srgbClr val="C00000"/>
                </a:solidFill>
              </a:rPr>
              <a:t>4. </a:t>
            </a:r>
            <a:r>
              <a:rPr lang="cs-CZ" b="1" dirty="0"/>
              <a:t>Ohmův zákon říká, že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347864" y="2204864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r>
              <a:rPr lang="cs-CZ" dirty="0"/>
              <a:t>) odpor závisí na </a:t>
            </a:r>
            <a:r>
              <a:rPr lang="cs-CZ" dirty="0" smtClean="0"/>
              <a:t>délce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563888" y="32849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 </a:t>
            </a:r>
            <a:r>
              <a:rPr lang="cs-CZ" dirty="0"/>
              <a:t>proud je nepřímo úměrný odporu</a:t>
            </a:r>
            <a:endParaRPr lang="cs-CZ" dirty="0" smtClean="0"/>
          </a:p>
        </p:txBody>
      </p:sp>
      <p:pic>
        <p:nvPicPr>
          <p:cNvPr id="39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717032"/>
            <a:ext cx="271840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" name="Obdélník 39"/>
          <p:cNvSpPr/>
          <p:nvPr/>
        </p:nvSpPr>
        <p:spPr>
          <a:xfrm>
            <a:off x="7308304" y="2996952"/>
            <a:ext cx="5405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6732240" y="1844824"/>
            <a:ext cx="5405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707904" y="3861048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hangingPunct="0"/>
            <a:r>
              <a:rPr lang="cs-CZ" dirty="0"/>
              <a:t>d</a:t>
            </a:r>
            <a:r>
              <a:rPr lang="cs-CZ" dirty="0" smtClean="0"/>
              <a:t>) </a:t>
            </a:r>
            <a:r>
              <a:rPr lang="cs-CZ" dirty="0"/>
              <a:t>proud je přímo úměrný napětí</a:t>
            </a:r>
          </a:p>
        </p:txBody>
      </p:sp>
      <p:sp>
        <p:nvSpPr>
          <p:cNvPr id="43" name="Obdélník 42"/>
          <p:cNvSpPr/>
          <p:nvPr/>
        </p:nvSpPr>
        <p:spPr>
          <a:xfrm>
            <a:off x="6804248" y="2492896"/>
            <a:ext cx="5405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419872" y="2780928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) </a:t>
            </a:r>
            <a:r>
              <a:rPr lang="cs-CZ" dirty="0"/>
              <a:t>napětí je přímo úměrné </a:t>
            </a:r>
            <a:r>
              <a:rPr lang="cs-CZ" dirty="0" smtClean="0"/>
              <a:t>odporu</a:t>
            </a:r>
            <a:endParaRPr lang="cs-CZ" dirty="0"/>
          </a:p>
        </p:txBody>
      </p:sp>
      <p:pic>
        <p:nvPicPr>
          <p:cNvPr id="23" name="Picture 3" descr="C:\Users\Monika\AppData\Local\Microsoft\Windows\Temporary Internet Files\Content.IE5\6RPX8CI3\MP90018511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48410"/>
            <a:ext cx="1944216" cy="1270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9508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</p:childTnLst>
        </p:cTn>
      </p:par>
    </p:tnLst>
    <p:bldLst>
      <p:bldP spid="40" grpId="0"/>
      <p:bldP spid="41" grpId="0"/>
      <p:bldP spid="4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 flipH="1">
            <a:off x="5537436" y="-2604563"/>
            <a:ext cx="45719" cy="47474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75000"/>
                  <a:shade val="30000"/>
                  <a:satMod val="115000"/>
                </a:schemeClr>
              </a:gs>
              <a:gs pos="50000">
                <a:schemeClr val="bg2">
                  <a:lumMod val="75000"/>
                  <a:shade val="67500"/>
                  <a:satMod val="115000"/>
                </a:schemeClr>
              </a:gs>
              <a:gs pos="100000">
                <a:schemeClr val="bg2">
                  <a:lumMod val="7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23528" y="692696"/>
            <a:ext cx="83529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hangingPunct="0"/>
            <a:r>
              <a:rPr lang="cs-CZ" sz="2400" b="1" dirty="0" smtClean="0">
                <a:solidFill>
                  <a:srgbClr val="C00000"/>
                </a:solidFill>
              </a:rPr>
              <a:t>5</a:t>
            </a:r>
            <a:r>
              <a:rPr lang="cs-CZ" sz="2400" b="1" dirty="0">
                <a:solidFill>
                  <a:srgbClr val="C00000"/>
                </a:solidFill>
              </a:rPr>
              <a:t>. </a:t>
            </a:r>
            <a:r>
              <a:rPr lang="cs-CZ" b="1" dirty="0"/>
              <a:t>Rezistorem odporu </a:t>
            </a:r>
            <a:r>
              <a:rPr lang="cs-CZ" b="1" dirty="0" smtClean="0"/>
              <a:t>120 </a:t>
            </a:r>
            <a:r>
              <a:rPr lang="cs-CZ" b="1" dirty="0" smtClean="0">
                <a:sym typeface="Symbol"/>
              </a:rPr>
              <a:t></a:t>
            </a:r>
            <a:r>
              <a:rPr lang="cs-CZ" b="1" dirty="0" smtClean="0"/>
              <a:t> </a:t>
            </a:r>
            <a:r>
              <a:rPr lang="cs-CZ" b="1" dirty="0"/>
              <a:t>prochází proud 100mA. </a:t>
            </a:r>
            <a:r>
              <a:rPr lang="cs-CZ" b="1" dirty="0" smtClean="0"/>
              <a:t> Jaké </a:t>
            </a:r>
            <a:r>
              <a:rPr lang="cs-CZ" b="1" dirty="0" smtClean="0"/>
              <a:t>naměříme </a:t>
            </a:r>
            <a:r>
              <a:rPr lang="cs-CZ" b="1" dirty="0" smtClean="0"/>
              <a:t>napětí?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227687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b) 12 </a:t>
            </a:r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60032" y="278092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c) 0,12 </a:t>
            </a:r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32040" y="3356992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d) </a:t>
            </a:r>
            <a:r>
              <a:rPr lang="cs-CZ" dirty="0" smtClean="0"/>
              <a:t>120 </a:t>
            </a:r>
            <a:r>
              <a:rPr lang="cs-CZ" dirty="0"/>
              <a:t>V</a:t>
            </a:r>
          </a:p>
          <a:p>
            <a:endParaRPr lang="cs-CZ" dirty="0"/>
          </a:p>
        </p:txBody>
      </p:sp>
      <p:pic>
        <p:nvPicPr>
          <p:cNvPr id="12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132856"/>
            <a:ext cx="271840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6300192" y="2708920"/>
            <a:ext cx="5405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228184" y="1484784"/>
            <a:ext cx="5405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427984" y="170080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a) 12000 </a:t>
            </a:r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6300192" y="3356992"/>
            <a:ext cx="5405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4400" b="1" dirty="0">
              <a:solidFill>
                <a:srgbClr val="002060"/>
              </a:solidFill>
            </a:endParaRPr>
          </a:p>
        </p:txBody>
      </p:sp>
      <p:pic>
        <p:nvPicPr>
          <p:cNvPr id="2050" name="Picture 2" descr="C:\Users\Monika\AppData\Local\Microsoft\Windows\Temporary Internet Files\Content.IE5\PM7VMPJS\MP9004019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8576" y="4581127"/>
            <a:ext cx="3193414" cy="2127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6564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 flipH="1">
            <a:off x="5537436" y="-2604563"/>
            <a:ext cx="45719" cy="47474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75000"/>
                  <a:shade val="30000"/>
                  <a:satMod val="115000"/>
                </a:schemeClr>
              </a:gs>
              <a:gs pos="50000">
                <a:schemeClr val="bg2">
                  <a:lumMod val="75000"/>
                  <a:shade val="67500"/>
                  <a:satMod val="115000"/>
                </a:schemeClr>
              </a:gs>
              <a:gs pos="100000">
                <a:schemeClr val="bg2">
                  <a:lumMod val="7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23528" y="692696"/>
            <a:ext cx="799288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6. </a:t>
            </a:r>
            <a:r>
              <a:rPr lang="cs-CZ" b="1" dirty="0"/>
              <a:t>V elektrickém obvodu zapojujeme ampérmetr</a:t>
            </a:r>
          </a:p>
          <a:p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3968" y="357301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c) </a:t>
            </a:r>
            <a:r>
              <a:rPr lang="cs-CZ" dirty="0" smtClean="0"/>
              <a:t>sériově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23928" y="2780928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r>
              <a:rPr lang="cs-CZ" dirty="0"/>
              <a:t>) sériově i paralelně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414908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hangingPunct="0"/>
            <a:r>
              <a:rPr lang="cs-CZ" dirty="0"/>
              <a:t>d) nezapojujeme</a:t>
            </a:r>
          </a:p>
        </p:txBody>
      </p:sp>
      <p:pic>
        <p:nvPicPr>
          <p:cNvPr id="12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501008"/>
            <a:ext cx="271840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6300192" y="2708920"/>
            <a:ext cx="5405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228184" y="2060848"/>
            <a:ext cx="5405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635896" y="227687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r>
              <a:rPr lang="cs-CZ" dirty="0"/>
              <a:t>) </a:t>
            </a:r>
            <a:r>
              <a:rPr lang="cs-CZ" dirty="0" smtClean="0"/>
              <a:t>paralelně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6588224" y="3933056"/>
            <a:ext cx="5405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4400" b="1" dirty="0">
              <a:solidFill>
                <a:srgbClr val="002060"/>
              </a:solidFill>
            </a:endParaRPr>
          </a:p>
        </p:txBody>
      </p:sp>
      <p:pic>
        <p:nvPicPr>
          <p:cNvPr id="3074" name="Picture 2" descr="C:\Users\Monika\AppData\Local\Microsoft\Windows\Temporary Internet Files\Content.IE5\4QWHL7KA\MP9004014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941168"/>
            <a:ext cx="2053063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0666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 flipH="1">
            <a:off x="5537436" y="-2604563"/>
            <a:ext cx="45719" cy="47474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75000"/>
                  <a:shade val="30000"/>
                  <a:satMod val="115000"/>
                </a:schemeClr>
              </a:gs>
              <a:gs pos="50000">
                <a:schemeClr val="bg2">
                  <a:lumMod val="75000"/>
                  <a:shade val="67500"/>
                  <a:satMod val="115000"/>
                </a:schemeClr>
              </a:gs>
              <a:gs pos="100000">
                <a:schemeClr val="bg2">
                  <a:lumMod val="7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23528" y="692696"/>
            <a:ext cx="83529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hangingPunct="0"/>
            <a:r>
              <a:rPr lang="cs-CZ" sz="2400" b="1" dirty="0" smtClean="0">
                <a:solidFill>
                  <a:srgbClr val="C00000"/>
                </a:solidFill>
              </a:rPr>
              <a:t>7. </a:t>
            </a:r>
            <a:r>
              <a:rPr lang="cs-CZ" b="1" dirty="0"/>
              <a:t>Odpor vodiče nezávisí na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99992" y="227687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b) </a:t>
            </a:r>
            <a:r>
              <a:rPr lang="cs-CZ" dirty="0" smtClean="0"/>
              <a:t>proudu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99992" y="278092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hangingPunct="0"/>
            <a:r>
              <a:rPr lang="cs-CZ" dirty="0"/>
              <a:t>c) materiálu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355976" y="335699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d) obsahu </a:t>
            </a:r>
            <a:r>
              <a:rPr lang="cs-CZ" dirty="0" smtClean="0"/>
              <a:t>průřezu</a:t>
            </a:r>
            <a:endParaRPr lang="cs-CZ" dirty="0"/>
          </a:p>
        </p:txBody>
      </p:sp>
      <p:pic>
        <p:nvPicPr>
          <p:cNvPr id="12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132856"/>
            <a:ext cx="271840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6300192" y="2708920"/>
            <a:ext cx="5405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228184" y="1484784"/>
            <a:ext cx="5405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427984" y="170080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a) </a:t>
            </a:r>
            <a:r>
              <a:rPr lang="cs-CZ" dirty="0" smtClean="0"/>
              <a:t>délce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6300192" y="3356992"/>
            <a:ext cx="5405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4400" b="1" dirty="0">
              <a:solidFill>
                <a:srgbClr val="002060"/>
              </a:solidFill>
            </a:endParaRPr>
          </a:p>
        </p:txBody>
      </p:sp>
      <p:pic>
        <p:nvPicPr>
          <p:cNvPr id="5122" name="Picture 2" descr="C:\Users\Monika\AppData\Local\Microsoft\Windows\Temporary Internet Files\Content.IE5\TOUEON64\MP90040114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038" y="4170126"/>
            <a:ext cx="1425674" cy="1782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4499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 flipH="1">
            <a:off x="5537436" y="-2604563"/>
            <a:ext cx="45719" cy="47474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75000"/>
                  <a:shade val="30000"/>
                  <a:satMod val="115000"/>
                </a:schemeClr>
              </a:gs>
              <a:gs pos="50000">
                <a:schemeClr val="bg2">
                  <a:lumMod val="75000"/>
                  <a:shade val="67500"/>
                  <a:satMod val="115000"/>
                </a:schemeClr>
              </a:gs>
              <a:gs pos="100000">
                <a:schemeClr val="bg2">
                  <a:lumMod val="7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23528" y="692696"/>
            <a:ext cx="83529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hangingPunct="0"/>
            <a:r>
              <a:rPr lang="cs-CZ" sz="2400" b="1" dirty="0" smtClean="0">
                <a:solidFill>
                  <a:srgbClr val="C00000"/>
                </a:solidFill>
              </a:rPr>
              <a:t>8. </a:t>
            </a:r>
            <a:r>
              <a:rPr lang="cs-CZ" b="1" dirty="0"/>
              <a:t>Jak velký je odpor hliníkového vodiče s délkou 100 m a obsahem   průřezu </a:t>
            </a:r>
            <a:r>
              <a:rPr lang="cs-CZ" b="1" dirty="0" smtClean="0"/>
              <a:t>1mm</a:t>
            </a:r>
            <a:r>
              <a:rPr lang="cs-CZ" b="1" baseline="30000" dirty="0" smtClean="0"/>
              <a:t>2</a:t>
            </a:r>
            <a:r>
              <a:rPr lang="cs-CZ" b="1" dirty="0" smtClean="0"/>
              <a:t>?</a:t>
            </a:r>
          </a:p>
          <a:p>
            <a:pPr hangingPunct="0"/>
            <a:r>
              <a:rPr lang="cs-CZ" b="1" dirty="0" smtClean="0"/>
              <a:t>( </a:t>
            </a:r>
            <a:r>
              <a:rPr lang="cs-CZ" b="1" dirty="0"/>
              <a:t>hliník 0,017)</a:t>
            </a:r>
            <a:endParaRPr lang="cs-CZ" dirty="0"/>
          </a:p>
          <a:p>
            <a:pPr hangingPunct="0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67744" y="249289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b) </a:t>
            </a:r>
            <a:r>
              <a:rPr lang="cs-CZ" dirty="0" smtClean="0"/>
              <a:t>1,7</a:t>
            </a:r>
            <a:r>
              <a:rPr lang="cs-CZ" dirty="0" smtClean="0">
                <a:sym typeface="Symbol"/>
              </a:rPr>
              <a:t>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11760" y="2852936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)</a:t>
            </a:r>
            <a:r>
              <a:rPr lang="cs-CZ" dirty="0"/>
              <a:t> </a:t>
            </a:r>
            <a:r>
              <a:rPr lang="cs-CZ" dirty="0" smtClean="0"/>
              <a:t>0,7</a:t>
            </a:r>
            <a:r>
              <a:rPr lang="cs-CZ" dirty="0">
                <a:sym typeface="Symbol"/>
              </a:rPr>
              <a:t></a:t>
            </a:r>
            <a:r>
              <a:rPr lang="cs-CZ" dirty="0"/>
              <a:t> 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83768" y="328498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d) </a:t>
            </a:r>
            <a:r>
              <a:rPr lang="cs-CZ" dirty="0" smtClean="0"/>
              <a:t>100,7</a:t>
            </a:r>
            <a:r>
              <a:rPr lang="cs-CZ" dirty="0">
                <a:sym typeface="Symbol"/>
              </a:rPr>
              <a:t></a:t>
            </a:r>
            <a:r>
              <a:rPr lang="cs-CZ" dirty="0"/>
              <a:t> </a:t>
            </a:r>
          </a:p>
        </p:txBody>
      </p:sp>
      <p:pic>
        <p:nvPicPr>
          <p:cNvPr id="12" name="Picture 10" descr="C:\Users\Monika\AppData\Local\Microsoft\Windows\Temporary Internet Files\Content.IE5\BHIJYF1C\MC9004235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132856"/>
            <a:ext cx="271840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6300192" y="2708920"/>
            <a:ext cx="5405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228184" y="1484784"/>
            <a:ext cx="5405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051720" y="220486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a) </a:t>
            </a:r>
            <a:r>
              <a:rPr lang="cs-CZ" dirty="0" smtClean="0"/>
              <a:t>17</a:t>
            </a:r>
            <a:r>
              <a:rPr lang="cs-CZ" dirty="0">
                <a:sym typeface="Symbol"/>
              </a:rPr>
              <a:t></a:t>
            </a:r>
            <a:r>
              <a:rPr lang="cs-CZ" dirty="0"/>
              <a:t> V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6300192" y="3356992"/>
            <a:ext cx="5405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radley Hand ITC" pitchFamily="66" charset="0"/>
              </a:rPr>
              <a:t>X</a:t>
            </a:r>
            <a:endParaRPr lang="cs-CZ" sz="4400" b="1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Monika\AppData\Local\Microsoft\Windows\Temporary Internet Files\Content.IE5\MT1GZWBP\MP90040196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5229200"/>
            <a:ext cx="2130077" cy="1419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7708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obrázků – galerie </a:t>
            </a:r>
            <a:r>
              <a:rPr lang="cs-CZ" dirty="0" smtClean="0"/>
              <a:t>Microsoft- Office</a:t>
            </a:r>
            <a:endParaRPr lang="cs-CZ" dirty="0"/>
          </a:p>
          <a:p>
            <a:endParaRPr lang="cs-CZ" dirty="0"/>
          </a:p>
          <a:p>
            <a:r>
              <a:rPr lang="cs-CZ" dirty="0"/>
              <a:t>Vytvořeno jako DUM do předmětu fyzika na </a:t>
            </a:r>
            <a:r>
              <a:rPr lang="cs-CZ" dirty="0" smtClean="0"/>
              <a:t>Základní škole a Mateřské škole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osmý a devátý ročník </a:t>
            </a:r>
            <a:r>
              <a:rPr lang="cs-CZ" dirty="0"/>
              <a:t>základní školy.</a:t>
            </a:r>
          </a:p>
          <a:p>
            <a:endParaRPr lang="cs-CZ" dirty="0"/>
          </a:p>
          <a:p>
            <a:r>
              <a:rPr lang="cs-CZ" dirty="0"/>
              <a:t>Materiál slouží k doplnění </a:t>
            </a:r>
            <a:r>
              <a:rPr lang="cs-CZ" dirty="0" smtClean="0"/>
              <a:t>a procvičení učiva elektrické veličiny.</a:t>
            </a:r>
          </a:p>
          <a:p>
            <a:r>
              <a:rPr lang="cs-CZ" dirty="0" smtClean="0"/>
              <a:t>Materiál </a:t>
            </a:r>
            <a:r>
              <a:rPr lang="cs-CZ" dirty="0"/>
              <a:t>doporučuji prezentovat pomocí dataprojektoru.</a:t>
            </a:r>
          </a:p>
          <a:p>
            <a:r>
              <a:rPr lang="cs-CZ" dirty="0"/>
              <a:t>Materiál byl vytvořen a pilotován ve I. pololetí školního roku </a:t>
            </a:r>
            <a:r>
              <a:rPr lang="cs-CZ" dirty="0" smtClean="0"/>
              <a:t>2012/2013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4136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488</TotalTime>
  <Words>344</Words>
  <Application>Microsoft Office PowerPoint</Application>
  <PresentationFormat>Předvádění na obrazovce (4:3)</PresentationFormat>
  <Paragraphs>89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Sousedství</vt:lpstr>
      <vt:lpstr>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Monika</dc:creator>
  <cp:lastModifiedBy>Monika</cp:lastModifiedBy>
  <cp:revision>47</cp:revision>
  <cp:lastPrinted>2012-10-22T21:53:09Z</cp:lastPrinted>
  <dcterms:created xsi:type="dcterms:W3CDTF">2012-10-04T19:09:17Z</dcterms:created>
  <dcterms:modified xsi:type="dcterms:W3CDTF">2012-12-08T17:28:34Z</dcterms:modified>
</cp:coreProperties>
</file>