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2" r:id="rId13"/>
    <p:sldId id="273" r:id="rId14"/>
    <p:sldId id="278" r:id="rId15"/>
    <p:sldId id="270" r:id="rId16"/>
    <p:sldId id="271" r:id="rId17"/>
    <p:sldId id="274" r:id="rId18"/>
    <p:sldId id="275" r:id="rId19"/>
    <p:sldId id="269" r:id="rId20"/>
    <p:sldId id="259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4DD9886-5322-41A9-9F61-04C7792A5F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A42315E-D246-4A88-92F3-E6378D604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China_Great_Wall_Smog1.JPG&amp;filetimestamp=20080401085429" TargetMode="External"/><Relationship Id="rId2" Type="http://schemas.openxmlformats.org/officeDocument/2006/relationships/hyperlink" Target="http://de.wikipedia.org/w/index.php?title=Datei:FoodChain.svg&amp;filetimestamp=2009033020462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Watercycleczechhigh.jpg" TargetMode="External"/><Relationship Id="rId4" Type="http://schemas.openxmlformats.org/officeDocument/2006/relationships/hyperlink" Target="http://de.wikipedia.org/w/index.php?title=Datei:Origins_of_acid_rain.svg&amp;filetimestamp=20090616163019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erial_view_of_the_Amazon_Rainforest.jpg" TargetMode="External"/><Relationship Id="rId2" Type="http://schemas.openxmlformats.org/officeDocument/2006/relationships/hyperlink" Target="http://cs.wikipedia.org/wiki/Soubor:Tropicke_lesy_sveta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icea_glauca_taiga.jpg" TargetMode="External"/><Relationship Id="rId5" Type="http://schemas.openxmlformats.org/officeDocument/2006/relationships/hyperlink" Target="http://de.wikipedia.org/w/index.php?title=Datei:Ru200008050084.jpg&amp;filetimestamp=20060528111010" TargetMode="External"/><Relationship Id="rId4" Type="http://schemas.openxmlformats.org/officeDocument/2006/relationships/hyperlink" Target="http://cs.wikipedia.org/wiki/Soubor:Tarangire-Natpark800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Ekologie a životní prostředí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VY_32_INOVACE_06_B_20_Ekologie </a:t>
            </a:r>
            <a:r>
              <a:rPr lang="cs-CZ" sz="2000" dirty="0"/>
              <a:t>a životní prostředí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28/11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Ekologie a životní prostředí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Ekologie a životní prostředí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Ekologie, životní prostředí, biotop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, biosféra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kologie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je věda, která studuje vztahy organismů k okolnímu prostředí a vzájemné vztahy mezi organismy.</a:t>
            </a:r>
          </a:p>
          <a:p>
            <a:endParaRPr lang="cs-CZ" dirty="0"/>
          </a:p>
          <a:p>
            <a:r>
              <a:rPr lang="cs-CZ" b="1" i="1" dirty="0" smtClean="0"/>
              <a:t>Rostliny</a:t>
            </a:r>
            <a:r>
              <a:rPr lang="cs-CZ" dirty="0" smtClean="0"/>
              <a:t> = producenti kyslíku + organických látek (přetvářejí půdu)</a:t>
            </a:r>
          </a:p>
          <a:p>
            <a:r>
              <a:rPr lang="cs-CZ" b="1" i="1" dirty="0" smtClean="0"/>
              <a:t>Býložravci</a:t>
            </a:r>
            <a:r>
              <a:rPr lang="cs-CZ" dirty="0" smtClean="0"/>
              <a:t> = konzumenti 1. řádu</a:t>
            </a:r>
          </a:p>
          <a:p>
            <a:r>
              <a:rPr lang="cs-CZ" b="1" i="1" dirty="0" smtClean="0"/>
              <a:t>Masožravci</a:t>
            </a:r>
            <a:r>
              <a:rPr lang="cs-CZ" dirty="0" smtClean="0"/>
              <a:t> = konzumenti 2. řádu</a:t>
            </a:r>
          </a:p>
          <a:p>
            <a:r>
              <a:rPr lang="cs-CZ" dirty="0" smtClean="0"/>
              <a:t>„potravní řetězec“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28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řetězec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429000"/>
            <a:ext cx="9144000" cy="3429000"/>
          </a:xfrm>
        </p:spPr>
        <p:txBody>
          <a:bodyPr>
            <a:norm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b="1" i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080" y="1143000"/>
            <a:ext cx="40386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81946" y="1638092"/>
            <a:ext cx="319728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37160" indent="0" algn="ctr">
              <a:buNone/>
            </a:pPr>
            <a:r>
              <a:rPr lang="cs-CZ" sz="2800" b="1" i="1" dirty="0"/>
              <a:t>Uhynulé </a:t>
            </a:r>
            <a:r>
              <a:rPr lang="cs-CZ" sz="2800" b="1" i="1" dirty="0" smtClean="0"/>
              <a:t>organismy</a:t>
            </a:r>
          </a:p>
          <a:p>
            <a:pPr marL="137160" indent="0" algn="ctr">
              <a:buNone/>
            </a:pPr>
            <a:r>
              <a:rPr lang="cs-CZ" sz="2800" b="1" i="1" dirty="0" smtClean="0"/>
              <a:t> </a:t>
            </a:r>
          </a:p>
          <a:p>
            <a:pPr marL="137160" indent="0" algn="ctr">
              <a:buNone/>
            </a:pPr>
            <a:r>
              <a:rPr lang="cs-CZ" sz="2800" b="1" i="1" dirty="0" smtClean="0"/>
              <a:t>– </a:t>
            </a:r>
            <a:r>
              <a:rPr lang="cs-CZ" sz="2800" b="1" i="1" dirty="0"/>
              <a:t>zpět do </a:t>
            </a:r>
            <a:r>
              <a:rPr lang="cs-CZ" sz="2800" b="1" i="1" dirty="0" smtClean="0"/>
              <a:t>půdy</a:t>
            </a:r>
          </a:p>
          <a:p>
            <a:pPr marL="137160" indent="0" algn="ctr">
              <a:buNone/>
            </a:pPr>
            <a:endParaRPr lang="cs-CZ" sz="2800" b="1" i="1" dirty="0"/>
          </a:p>
          <a:p>
            <a:pPr marL="137160" indent="0" algn="ctr">
              <a:buNone/>
            </a:pPr>
            <a:r>
              <a:rPr lang="cs-CZ" sz="2800" b="1" i="1" dirty="0" smtClean="0"/>
              <a:t>Rozkladači</a:t>
            </a:r>
          </a:p>
          <a:p>
            <a:pPr marL="137160" indent="0" algn="ctr">
              <a:buNone/>
            </a:pPr>
            <a:r>
              <a:rPr lang="cs-CZ" sz="2800" b="1" i="1" dirty="0" smtClean="0"/>
              <a:t> </a:t>
            </a:r>
          </a:p>
          <a:p>
            <a:pPr marL="137160" indent="0" algn="ctr">
              <a:buNone/>
            </a:pPr>
            <a:r>
              <a:rPr lang="cs-CZ" sz="2800" b="1" i="1" dirty="0" smtClean="0"/>
              <a:t>– </a:t>
            </a:r>
            <a:r>
              <a:rPr lang="cs-CZ" sz="2800" b="1" i="1" dirty="0" err="1" smtClean="0"/>
              <a:t>reducenti</a:t>
            </a:r>
            <a:endParaRPr lang="cs-CZ" sz="2800" b="1" i="1" dirty="0" smtClean="0"/>
          </a:p>
          <a:p>
            <a:pPr marL="137160" indent="0" algn="ctr">
              <a:buNone/>
            </a:pPr>
            <a:endParaRPr lang="cs-CZ" sz="2800" b="1" i="1" dirty="0" smtClean="0"/>
          </a:p>
          <a:p>
            <a:pPr marL="137160" indent="0" algn="ctr">
              <a:buNone/>
            </a:pPr>
            <a:r>
              <a:rPr lang="cs-CZ" sz="2800" b="1" i="1" dirty="0" smtClean="0"/>
              <a:t> </a:t>
            </a:r>
            <a:r>
              <a:rPr lang="cs-CZ" sz="2800" b="1" i="1" dirty="0"/>
              <a:t>- </a:t>
            </a:r>
            <a:r>
              <a:rPr lang="cs-CZ" sz="2800" b="1" i="1" dirty="0" err="1"/>
              <a:t>destruenti</a:t>
            </a:r>
            <a:endParaRPr lang="cs-CZ" sz="2800" b="1" i="1" dirty="0"/>
          </a:p>
          <a:p>
            <a:pPr algn="ctr"/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51538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Světlo – slunce - fotosyntéza</a:t>
            </a:r>
          </a:p>
          <a:p>
            <a:r>
              <a:rPr lang="cs-CZ" dirty="0" smtClean="0"/>
              <a:t>Teplo – elektromagnetické záření</a:t>
            </a:r>
          </a:p>
          <a:p>
            <a:r>
              <a:rPr lang="cs-CZ" dirty="0" smtClean="0"/>
              <a:t>Vzduch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Minerální 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36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a/a5/Simple_photosynthesis_overview_cs.png/220px-Simple_photosynthesis_overview_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184576" cy="641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76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5279" y="6334780"/>
            <a:ext cx="5291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Smog </a:t>
            </a:r>
            <a:r>
              <a:rPr lang="cs-CZ" sz="2800" b="1" i="1" dirty="0" smtClean="0"/>
              <a:t>z Pekingu u Velké čínské zdi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71" y="0"/>
            <a:ext cx="8290864" cy="6218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16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94027" cy="6190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88273" y="6190644"/>
            <a:ext cx="4602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Schema</a:t>
            </a:r>
            <a:r>
              <a:rPr lang="cs-CZ" sz="2800" b="1" i="1" dirty="0" smtClean="0"/>
              <a:t> vzniku kyselých dešťů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27890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44296" y="6334780"/>
            <a:ext cx="3608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Koloběh vody v přírodě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76" y="0"/>
            <a:ext cx="9147376" cy="6364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303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Živé složky: </a:t>
            </a:r>
          </a:p>
          <a:p>
            <a:r>
              <a:rPr lang="cs-CZ" b="1" i="1" dirty="0" smtClean="0"/>
              <a:t>Jedinec</a:t>
            </a:r>
          </a:p>
          <a:p>
            <a:r>
              <a:rPr lang="cs-CZ" b="1" i="1" dirty="0" smtClean="0"/>
              <a:t>Populace</a:t>
            </a:r>
            <a:r>
              <a:rPr lang="cs-CZ" dirty="0" smtClean="0"/>
              <a:t>: více jedinců stejného druhu</a:t>
            </a:r>
          </a:p>
          <a:p>
            <a:r>
              <a:rPr lang="cs-CZ" b="1" i="1" dirty="0" smtClean="0"/>
              <a:t>Společenstvo</a:t>
            </a:r>
            <a:r>
              <a:rPr lang="cs-CZ" dirty="0" smtClean="0"/>
              <a:t> (biocenóza) = </a:t>
            </a:r>
            <a:r>
              <a:rPr lang="cs-CZ" dirty="0" err="1" smtClean="0"/>
              <a:t>fyto</a:t>
            </a:r>
            <a:r>
              <a:rPr lang="cs-CZ" dirty="0" smtClean="0"/>
              <a:t> + zoocenóza</a:t>
            </a:r>
          </a:p>
          <a:p>
            <a:r>
              <a:rPr lang="cs-CZ" b="1" i="1" dirty="0" smtClean="0"/>
              <a:t>Ekosystém</a:t>
            </a:r>
            <a:r>
              <a:rPr lang="cs-CZ" dirty="0" smtClean="0"/>
              <a:t> = biocenóza + neživé prostředí</a:t>
            </a:r>
          </a:p>
          <a:p>
            <a:endParaRPr lang="cs-CZ" dirty="0"/>
          </a:p>
          <a:p>
            <a:r>
              <a:rPr lang="cs-CZ" dirty="0" smtClean="0"/>
              <a:t>Rovnováha = tok energie a koloběh látek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6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Ekosystémy (biomy)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/>
          </a:bodyPr>
          <a:lstStyle/>
          <a:p>
            <a:pPr algn="ctr"/>
            <a:r>
              <a:rPr lang="cs-CZ" b="1" i="1" dirty="0" smtClean="0"/>
              <a:t>Pouště + polopouště</a:t>
            </a:r>
          </a:p>
          <a:p>
            <a:pPr algn="ctr"/>
            <a:r>
              <a:rPr lang="cs-CZ" b="1" i="1" dirty="0" smtClean="0"/>
              <a:t>Stepi, prérie, pampy</a:t>
            </a:r>
          </a:p>
          <a:p>
            <a:pPr algn="ctr"/>
            <a:r>
              <a:rPr lang="cs-CZ" b="1" i="1" dirty="0" smtClean="0"/>
              <a:t>Křovinné porosty</a:t>
            </a:r>
          </a:p>
          <a:p>
            <a:pPr algn="ctr"/>
            <a:r>
              <a:rPr lang="cs-CZ" b="1" i="1" dirty="0" smtClean="0"/>
              <a:t>Opadavé listnaté lesy</a:t>
            </a:r>
          </a:p>
          <a:p>
            <a:pPr algn="ctr"/>
            <a:r>
              <a:rPr lang="cs-CZ" b="1" i="1" dirty="0" smtClean="0"/>
              <a:t>Savany</a:t>
            </a:r>
          </a:p>
          <a:p>
            <a:pPr algn="ctr"/>
            <a:r>
              <a:rPr lang="cs-CZ" b="1" i="1" dirty="0" smtClean="0"/>
              <a:t>Severské jehličnaté lesy</a:t>
            </a:r>
          </a:p>
          <a:p>
            <a:pPr algn="ctr"/>
            <a:r>
              <a:rPr lang="cs-CZ" b="1" i="1" dirty="0" smtClean="0"/>
              <a:t>Tropické deštné lesy</a:t>
            </a:r>
          </a:p>
          <a:p>
            <a:pPr algn="ctr"/>
            <a:r>
              <a:rPr lang="cs-CZ" b="1" i="1" dirty="0" smtClean="0"/>
              <a:t>Tundra a Tajga</a:t>
            </a:r>
          </a:p>
          <a:p>
            <a:pPr algn="ctr"/>
            <a:r>
              <a:rPr lang="cs-CZ" b="1" i="1" dirty="0" smtClean="0"/>
              <a:t>Monzunové lesy</a:t>
            </a:r>
          </a:p>
          <a:p>
            <a:pPr algn="ctr"/>
            <a:r>
              <a:rPr lang="cs-CZ" b="1" i="1" dirty="0"/>
              <a:t>H</a:t>
            </a:r>
            <a:r>
              <a:rPr lang="cs-CZ" b="1" i="1" dirty="0" smtClean="0"/>
              <a:t>ory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13173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226026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340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7" y="5445224"/>
            <a:ext cx="70680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Tropické deštné </a:t>
            </a:r>
            <a:r>
              <a:rPr lang="cs-CZ" sz="2800" b="1" i="1" dirty="0" smtClean="0"/>
              <a:t>lesy – tropické opadavé lesy – </a:t>
            </a:r>
          </a:p>
          <a:p>
            <a:pPr algn="ctr"/>
            <a:r>
              <a:rPr lang="cs-CZ" sz="2800" b="1" i="1" dirty="0"/>
              <a:t>t</a:t>
            </a:r>
            <a:r>
              <a:rPr lang="cs-CZ" sz="2800" b="1" i="1" dirty="0" smtClean="0"/>
              <a:t>mavě zelenou barvou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7" y="692696"/>
            <a:ext cx="9185885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321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12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41610" y="5994866"/>
            <a:ext cx="5445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Amazonský tropický deštný (pra)les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143146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6300850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Savana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40" y="-8413"/>
            <a:ext cx="8388085" cy="6291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619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2869" y="6260498"/>
            <a:ext cx="2427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Sibiřská t</a:t>
            </a:r>
            <a:r>
              <a:rPr lang="cs-CZ" sz="2800" b="1" i="1" dirty="0" smtClean="0"/>
              <a:t>undra</a:t>
            </a:r>
            <a:endParaRPr lang="cs-CZ" sz="2800" b="1" i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023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33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38069" y="6210890"/>
            <a:ext cx="2267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Aljašská t</a:t>
            </a:r>
            <a:r>
              <a:rPr lang="cs-CZ" sz="2800" b="1" i="1" dirty="0" smtClean="0"/>
              <a:t>ajga</a:t>
            </a:r>
            <a:endParaRPr lang="cs-CZ" sz="28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97"/>
            <a:ext cx="9144000" cy="6022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474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1013" cy="684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1055" y="332656"/>
            <a:ext cx="47243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Vavřínový neopadavý les</a:t>
            </a:r>
          </a:p>
          <a:p>
            <a:pPr algn="ctr"/>
            <a:r>
              <a:rPr lang="cs-CZ" sz="2800" b="1" i="1" dirty="0" smtClean="0"/>
              <a:t>Las </a:t>
            </a:r>
            <a:r>
              <a:rPr lang="cs-CZ" sz="2800" b="1" i="1" dirty="0" err="1" smtClean="0"/>
              <a:t>Palmas</a:t>
            </a:r>
            <a:r>
              <a:rPr lang="cs-CZ" sz="2800" b="1" i="1" dirty="0" smtClean="0"/>
              <a:t> – Kanárské ostrovy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04415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Umělé ekosystémy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třeba dodávat energii na jejich udržení v podobě pracovní síly, strojů, hnojiv, pesticidy, herbicidy apod.</a:t>
            </a:r>
          </a:p>
          <a:p>
            <a:endParaRPr lang="cs-CZ" dirty="0" smtClean="0"/>
          </a:p>
          <a:p>
            <a:r>
              <a:rPr lang="cs-CZ" dirty="0" smtClean="0"/>
              <a:t>Pole</a:t>
            </a:r>
          </a:p>
          <a:p>
            <a:r>
              <a:rPr lang="cs-CZ" dirty="0" smtClean="0"/>
              <a:t>Rybník</a:t>
            </a:r>
          </a:p>
          <a:p>
            <a:r>
              <a:rPr lang="cs-CZ" dirty="0" smtClean="0"/>
              <a:t>skleník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3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</a:t>
            </a:r>
            <a:r>
              <a:rPr lang="cs-CZ" dirty="0" smtClean="0"/>
              <a:t>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http://de.wikipedia.org/wiki/Nahrungskette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de.wikipedia.org/w/index.php?title=Datei:FoodChain.svg&amp;filetimestamp=20090330204623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http://cs.wikipedia.org/wiki/Fotosynt%C3%A9za</a:t>
            </a:r>
            <a:r>
              <a:rPr lang="pt-BR" dirty="0"/>
              <a:t> [online]. [cit. 8.12.2012]. Dostupný na WWW: http://cs.wikipedia.org/wiki/Soubor:Simple_photosynthesis_overview_cs.png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http://de.wikipedia.org/wiki/Smog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de.wikipedia.org/w/index.php?title=Datei:China_Great_Wall_Smog1.JPG&amp;filetimestamp=20080401085429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http://de.wikipedia.org/wiki/Saurer_Regen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de.wikipedia.org/w/index.php?title=Datei:Origins_of_acid_rain.svg&amp;filetimestamp=20090616163019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http://cs.wikipedia.org/wiki/Kolob%C4%9Bh_vody_v_p%C5%99%C3%ADrod%C4%9B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cs.wikipedia.org/wiki/Soubor:Watercycleczechhigh.jpg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http://en.wikipedia.org/wiki/Ecosystem</a:t>
            </a:r>
            <a:r>
              <a:rPr lang="pt-BR" dirty="0"/>
              <a:t> [online]. [cit. 8.12.2012]. Dostupný na WWW: http://en.wikipedia.org/wiki/File:Seawifs_global_biosphere.jpg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AUTOR NEUVEDEN. http://cs.wikipedia.org/wiki/Tropick%C3%BD_de%C5%A1tn%C3%BD_les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cs.wikipedia.org/wiki/Soubor:Tropicke_lesy_sveta.png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http://en.wikipedia.org/wiki/Tropical_rainforest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en.wikipedia.org/wiki/File:Aerial_view_of_the_Amazon_Rainforest.jpg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http://cs.wikipedia.org/wiki/Savana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cs.wikipedia.org/wiki/Soubor:Tarangire-Natpark800600.jpg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http://de.wikipedia.org/wiki/Tundra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de.wikipedia.org/w/index.php?title=Datei:Ru200008050084.jpg&amp;filetimestamp=20060528111010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http://cs.wikipedia.org/wiki/Tajga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cs.wikipedia.org/wiki/Soubor:Picea_glauca_taiga.jpg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http://de.wikipedia.org/wiki/Laurisilva</a:t>
            </a:r>
            <a:r>
              <a:rPr lang="pt-BR" dirty="0"/>
              <a:t> [online]. [cit. 8.12.2012]. Dostupný na WWW: http://de.wikipedia.org/w/index.php?title=Datei:Forest_Los_Tilos.jpg&amp;filetimestamp=20050518110116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48770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187</TotalTime>
  <Words>582</Words>
  <Application>Microsoft Office PowerPoint</Application>
  <PresentationFormat>Předvádění na obrazovce (4:3)</PresentationFormat>
  <Paragraphs>105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Vrchol</vt:lpstr>
      <vt:lpstr>Ekologie a životní prostředí</vt:lpstr>
      <vt:lpstr>Prezentace aplikace PowerPoint</vt:lpstr>
      <vt:lpstr>Ekologie</vt:lpstr>
      <vt:lpstr>Potravní řetězec</vt:lpstr>
      <vt:lpstr>Podmínky života</vt:lpstr>
      <vt:lpstr>Prezentace aplikace PowerPoint</vt:lpstr>
      <vt:lpstr>Prezentace aplikace PowerPoint</vt:lpstr>
      <vt:lpstr>Prezentace aplikace PowerPoint</vt:lpstr>
      <vt:lpstr>Prezentace aplikace PowerPoint</vt:lpstr>
      <vt:lpstr>Životní prostředí</vt:lpstr>
      <vt:lpstr>Ekosystémy (biomy)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Umělé ekosystémy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Ekologie a životní prostředí</dc:title>
  <dc:creator>Adéla</dc:creator>
  <cp:lastModifiedBy>Lubor</cp:lastModifiedBy>
  <cp:revision>56</cp:revision>
  <dcterms:created xsi:type="dcterms:W3CDTF">2012-10-20T06:43:02Z</dcterms:created>
  <dcterms:modified xsi:type="dcterms:W3CDTF">2012-12-08T18:09:48Z</dcterms:modified>
</cp:coreProperties>
</file>