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5"/>
  </p:notesMasterIdLst>
  <p:sldIdLst>
    <p:sldId id="260" r:id="rId2"/>
    <p:sldId id="261" r:id="rId3"/>
    <p:sldId id="263" r:id="rId4"/>
    <p:sldId id="272" r:id="rId5"/>
    <p:sldId id="267" r:id="rId6"/>
    <p:sldId id="264" r:id="rId7"/>
    <p:sldId id="270" r:id="rId8"/>
    <p:sldId id="265" r:id="rId9"/>
    <p:sldId id="271" r:id="rId10"/>
    <p:sldId id="276" r:id="rId11"/>
    <p:sldId id="275" r:id="rId12"/>
    <p:sldId id="273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6" autoAdjust="0"/>
    <p:restoredTop sz="86467" autoAdjust="0"/>
  </p:normalViewPr>
  <p:slideViewPr>
    <p:cSldViewPr>
      <p:cViewPr varScale="1">
        <p:scale>
          <a:sx n="75" d="100"/>
          <a:sy n="75" d="100"/>
        </p:scale>
        <p:origin x="-37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4029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b="1" dirty="0" smtClean="0">
              <a:latin typeface="Calibri" pitchFamily="34" charset="0"/>
            </a:rPr>
            <a:t>NÁZEV ŠKOLY: Základní škola a Mateřská škola Nedvědice, okres Brno – venkov, příspěvková organizace </a:t>
          </a:r>
          <a:endParaRPr lang="cs-CZ" sz="1200" b="1" dirty="0">
            <a:latin typeface="Calibri" pitchFamily="34" charset="0"/>
          </a:endParaRPr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b="1" dirty="0" smtClean="0">
              <a:latin typeface="Calibri" pitchFamily="34" charset="0"/>
            </a:rPr>
            <a:t>AUTOR: Mgr. Eva Kubíková </a:t>
          </a:r>
          <a:endParaRPr lang="cs-CZ" sz="1200" b="1" dirty="0">
            <a:latin typeface="Calibri" pitchFamily="34" charset="0"/>
          </a:endParaRPr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b="1" dirty="0" smtClean="0">
              <a:latin typeface="Calibri" pitchFamily="34" charset="0"/>
            </a:rPr>
            <a:t>NÁZEV:  </a:t>
          </a:r>
          <a:r>
            <a:rPr lang="cs-CZ" sz="1200" b="1" baseline="0" dirty="0" smtClean="0">
              <a:latin typeface="Calibri" pitchFamily="34" charset="0"/>
            </a:rPr>
            <a:t>VY_32_INOVACE_15_01_ Dopravní značky</a:t>
          </a:r>
          <a:endParaRPr lang="cs-CZ" sz="1200" b="1" dirty="0">
            <a:latin typeface="Calibri" pitchFamily="34" charset="0"/>
          </a:endParaRPr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b="1" dirty="0" smtClean="0">
              <a:latin typeface="Calibri" pitchFamily="34" charset="0"/>
            </a:rPr>
            <a:t>TEMA: Prvouka 2. ročník  </a:t>
          </a:r>
          <a:endParaRPr lang="cs-CZ" sz="1200" b="1" dirty="0">
            <a:latin typeface="Calibri" pitchFamily="34" charset="0"/>
          </a:endParaRPr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b="1" dirty="0" smtClean="0">
              <a:latin typeface="Calibri" pitchFamily="34" charset="0"/>
            </a:rPr>
            <a:t>ČÍSLO PROJEKKTU: 2674/21/7.1.4/2011  </a:t>
          </a:r>
          <a:endParaRPr lang="cs-CZ" sz="1200" b="1" dirty="0">
            <a:latin typeface="Calibri" pitchFamily="34" charset="0"/>
          </a:endParaRPr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67AF6C-94DC-4C30-83A4-8A814003B885}" type="presOf" srcId="{ABD4D77B-BA54-4DFB-A762-4C734220F9AA}" destId="{AAB7E4A6-9D01-402C-9D7A-6D30767F0B58}" srcOrd="0" destOrd="0" presId="urn:microsoft.com/office/officeart/2005/8/layout/target3"/>
    <dgm:cxn modelId="{AF3EE5D1-BF0C-4AC3-A5FD-406AE601927E}" type="presOf" srcId="{DAAD5A11-3EBC-47AE-AB1C-4F1B938732A7}" destId="{2D933DCE-BBEA-46A5-98BC-CA41A7DBB761}" srcOrd="0" destOrd="0" presId="urn:microsoft.com/office/officeart/2005/8/layout/target3"/>
    <dgm:cxn modelId="{4E241DBC-8ED9-45D1-9279-0EB6A7FA801B}" type="presOf" srcId="{ABD4D77B-BA54-4DFB-A762-4C734220F9AA}" destId="{A6703DA5-6D74-4C8B-9C82-31DC93531BC2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5D739024-4448-4EBA-B56E-8AA9A1251CD7}" type="presOf" srcId="{FFA013E9-5C5D-404D-8688-08171EA7A387}" destId="{E1DA18CB-4B0A-4D0C-9459-15C4B327891F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E00A2921-8760-4F8A-8AEF-FA93D48D9458}" type="presOf" srcId="{1D895EAB-76A7-41C6-9C6C-7D303AD4C23C}" destId="{347D85BD-7382-4413-9298-D06CC996458A}" srcOrd="0" destOrd="0" presId="urn:microsoft.com/office/officeart/2005/8/layout/target3"/>
    <dgm:cxn modelId="{709A0341-B69B-4C17-A9F0-B816A7A90BFB}" type="presOf" srcId="{D9242A4C-F33A-42E2-BFA4-EC80805DCD32}" destId="{5A434D34-FA65-40B0-A4CE-3A1E2B14A215}" srcOrd="1" destOrd="0" presId="urn:microsoft.com/office/officeart/2005/8/layout/target3"/>
    <dgm:cxn modelId="{18994D51-12AD-4EC7-8CC0-189BA4ED21C1}" type="presOf" srcId="{A4836DAF-3E6B-4198-A089-B3C0D0384F2B}" destId="{36B74B1E-3C18-4C06-BA03-CB2EB266F8FF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76438561-62FF-4F60-8AA3-1D710AE51C9B}" type="presOf" srcId="{A4836DAF-3E6B-4198-A089-B3C0D0384F2B}" destId="{4F0AD45D-7E6A-4C4A-90DF-90E27C4B175D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BB9811F-A537-44B6-8FF8-184DC3E32AFD}" type="presOf" srcId="{1D895EAB-76A7-41C6-9C6C-7D303AD4C23C}" destId="{94413E88-B296-45A5-9057-6B5765B63A8F}" srcOrd="1" destOrd="0" presId="urn:microsoft.com/office/officeart/2005/8/layout/target3"/>
    <dgm:cxn modelId="{3F978ECD-0C6B-4066-8071-A066A3C1D76E}" type="presOf" srcId="{D9242A4C-F33A-42E2-BFA4-EC80805DCD32}" destId="{7DDB6D97-C311-42E1-B77C-B194BAE75773}" srcOrd="0" destOrd="0" presId="urn:microsoft.com/office/officeart/2005/8/layout/target3"/>
    <dgm:cxn modelId="{64FEF679-5AE5-44FC-83C6-4EF9F0AF5866}" type="presOf" srcId="{FFA013E9-5C5D-404D-8688-08171EA7A387}" destId="{359A210A-E8C9-4FD6-9BC7-434F4455A6B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F68AFF99-924A-485D-847C-71E9EA34577B}" type="presParOf" srcId="{2D933DCE-BBEA-46A5-98BC-CA41A7DBB761}" destId="{D3A73299-62A4-4767-8E25-C16133A0B902}" srcOrd="0" destOrd="0" presId="urn:microsoft.com/office/officeart/2005/8/layout/target3"/>
    <dgm:cxn modelId="{5066DDDE-344A-412F-9EFF-2890742D67B5}" type="presParOf" srcId="{2D933DCE-BBEA-46A5-98BC-CA41A7DBB761}" destId="{EE30B2AF-DDC9-42DB-9092-5595C6257A57}" srcOrd="1" destOrd="0" presId="urn:microsoft.com/office/officeart/2005/8/layout/target3"/>
    <dgm:cxn modelId="{7C18AF9F-7171-43BB-A806-388680B52E72}" type="presParOf" srcId="{2D933DCE-BBEA-46A5-98BC-CA41A7DBB761}" destId="{E1DA18CB-4B0A-4D0C-9459-15C4B327891F}" srcOrd="2" destOrd="0" presId="urn:microsoft.com/office/officeart/2005/8/layout/target3"/>
    <dgm:cxn modelId="{D3D13B28-73F8-44D3-B95A-5ABBBFD39FA7}" type="presParOf" srcId="{2D933DCE-BBEA-46A5-98BC-CA41A7DBB761}" destId="{29996EEB-8589-4AED-9C98-E2204A026234}" srcOrd="3" destOrd="0" presId="urn:microsoft.com/office/officeart/2005/8/layout/target3"/>
    <dgm:cxn modelId="{DC46D7BB-7442-4904-8B78-D0116874DD86}" type="presParOf" srcId="{2D933DCE-BBEA-46A5-98BC-CA41A7DBB761}" destId="{056AE7B2-579D-40D1-A57C-4E33BFED76BE}" srcOrd="4" destOrd="0" presId="urn:microsoft.com/office/officeart/2005/8/layout/target3"/>
    <dgm:cxn modelId="{D937F873-0078-41FC-8769-D6F53B54C750}" type="presParOf" srcId="{2D933DCE-BBEA-46A5-98BC-CA41A7DBB761}" destId="{4F0AD45D-7E6A-4C4A-90DF-90E27C4B175D}" srcOrd="5" destOrd="0" presId="urn:microsoft.com/office/officeart/2005/8/layout/target3"/>
    <dgm:cxn modelId="{6A34FC87-8DE2-494B-93D9-EA848ABDB3D1}" type="presParOf" srcId="{2D933DCE-BBEA-46A5-98BC-CA41A7DBB761}" destId="{1804A346-BBD3-438B-AE0F-7BEBB1E2AF96}" srcOrd="6" destOrd="0" presId="urn:microsoft.com/office/officeart/2005/8/layout/target3"/>
    <dgm:cxn modelId="{C2764581-6795-4D79-89D2-23AE0F323113}" type="presParOf" srcId="{2D933DCE-BBEA-46A5-98BC-CA41A7DBB761}" destId="{60CB9877-708D-4C64-AA73-CFD3F3076BC2}" srcOrd="7" destOrd="0" presId="urn:microsoft.com/office/officeart/2005/8/layout/target3"/>
    <dgm:cxn modelId="{B82B2785-08CF-4BC4-8C40-06CB9FDCD8F2}" type="presParOf" srcId="{2D933DCE-BBEA-46A5-98BC-CA41A7DBB761}" destId="{347D85BD-7382-4413-9298-D06CC996458A}" srcOrd="8" destOrd="0" presId="urn:microsoft.com/office/officeart/2005/8/layout/target3"/>
    <dgm:cxn modelId="{9DDDF67F-ABE6-48FB-A308-552B49C9315D}" type="presParOf" srcId="{2D933DCE-BBEA-46A5-98BC-CA41A7DBB761}" destId="{C4DD5B9C-4D9E-449D-A063-107A759DF3D1}" srcOrd="9" destOrd="0" presId="urn:microsoft.com/office/officeart/2005/8/layout/target3"/>
    <dgm:cxn modelId="{B9D9A9CA-3A34-4C60-81EE-7C6960B19B19}" type="presParOf" srcId="{2D933DCE-BBEA-46A5-98BC-CA41A7DBB761}" destId="{CD515E15-5457-47F2-8109-A2A59D66C930}" srcOrd="10" destOrd="0" presId="urn:microsoft.com/office/officeart/2005/8/layout/target3"/>
    <dgm:cxn modelId="{97847044-FC91-448E-8FDD-0C12CC58E6A9}" type="presParOf" srcId="{2D933DCE-BBEA-46A5-98BC-CA41A7DBB761}" destId="{7DDB6D97-C311-42E1-B77C-B194BAE75773}" srcOrd="11" destOrd="0" presId="urn:microsoft.com/office/officeart/2005/8/layout/target3"/>
    <dgm:cxn modelId="{FD30AAFB-8BCA-4036-B2ED-593D9CC6E2F5}" type="presParOf" srcId="{2D933DCE-BBEA-46A5-98BC-CA41A7DBB761}" destId="{DE2B4424-17B1-4404-A13F-04051C43B79D}" srcOrd="12" destOrd="0" presId="urn:microsoft.com/office/officeart/2005/8/layout/target3"/>
    <dgm:cxn modelId="{00D1F883-437F-4455-BF93-55568146B9DE}" type="presParOf" srcId="{2D933DCE-BBEA-46A5-98BC-CA41A7DBB761}" destId="{555607BD-8A1D-4EBB-825A-8C74A1FB0FFC}" srcOrd="13" destOrd="0" presId="urn:microsoft.com/office/officeart/2005/8/layout/target3"/>
    <dgm:cxn modelId="{11223536-57B1-4B2B-8C29-D8934933D416}" type="presParOf" srcId="{2D933DCE-BBEA-46A5-98BC-CA41A7DBB761}" destId="{AAB7E4A6-9D01-402C-9D7A-6D30767F0B58}" srcOrd="14" destOrd="0" presId="urn:microsoft.com/office/officeart/2005/8/layout/target3"/>
    <dgm:cxn modelId="{8F261E20-B392-4862-950F-6A8052A6D069}" type="presParOf" srcId="{2D933DCE-BBEA-46A5-98BC-CA41A7DBB761}" destId="{359A210A-E8C9-4FD6-9BC7-434F4455A6B5}" srcOrd="15" destOrd="0" presId="urn:microsoft.com/office/officeart/2005/8/layout/target3"/>
    <dgm:cxn modelId="{C4BF0A51-BA42-460C-95A5-154622D30E87}" type="presParOf" srcId="{2D933DCE-BBEA-46A5-98BC-CA41A7DBB761}" destId="{36B74B1E-3C18-4C06-BA03-CB2EB266F8FF}" srcOrd="16" destOrd="0" presId="urn:microsoft.com/office/officeart/2005/8/layout/target3"/>
    <dgm:cxn modelId="{A9DEA9A5-D5AD-4A0A-9EDD-731A812FDA0A}" type="presParOf" srcId="{2D933DCE-BBEA-46A5-98BC-CA41A7DBB761}" destId="{94413E88-B296-45A5-9057-6B5765B63A8F}" srcOrd="17" destOrd="0" presId="urn:microsoft.com/office/officeart/2005/8/layout/target3"/>
    <dgm:cxn modelId="{D08ECBB4-B6EF-424C-AF9B-0BE8AB99AA4F}" type="presParOf" srcId="{2D933DCE-BBEA-46A5-98BC-CA41A7DBB761}" destId="{5A434D34-FA65-40B0-A4CE-3A1E2B14A215}" srcOrd="18" destOrd="0" presId="urn:microsoft.com/office/officeart/2005/8/layout/target3"/>
    <dgm:cxn modelId="{A01E251A-860A-4096-9733-7C84779D02EF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>
              <a:latin typeface="Calibri" pitchFamily="34" charset="0"/>
            </a:rPr>
            <a:t>NÁZEV ŠKOLY: Základní škola a Mateřská škola Nedvědice, okres Brno – venkov, příspěvková organizace </a:t>
          </a:r>
          <a:endParaRPr lang="cs-CZ" sz="1200" b="1" kern="1200" dirty="0">
            <a:latin typeface="Calibri" pitchFamily="34" charset="0"/>
          </a:endParaRPr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>
              <a:latin typeface="Calibri" pitchFamily="34" charset="0"/>
            </a:rPr>
            <a:t>AUTOR: Mgr. Eva Kubíková </a:t>
          </a:r>
          <a:endParaRPr lang="cs-CZ" sz="1200" b="1" kern="1200" dirty="0">
            <a:latin typeface="Calibri" pitchFamily="34" charset="0"/>
          </a:endParaRPr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>
              <a:latin typeface="Calibri" pitchFamily="34" charset="0"/>
            </a:rPr>
            <a:t>NÁZEV:  </a:t>
          </a:r>
          <a:r>
            <a:rPr lang="cs-CZ" sz="1200" b="1" kern="1200" baseline="0" dirty="0" smtClean="0">
              <a:latin typeface="Calibri" pitchFamily="34" charset="0"/>
            </a:rPr>
            <a:t>VY_32_INOVACE_15_01_ Dopravní značky</a:t>
          </a:r>
          <a:endParaRPr lang="cs-CZ" sz="1200" b="1" kern="1200" dirty="0">
            <a:latin typeface="Calibri" pitchFamily="34" charset="0"/>
          </a:endParaRPr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>
              <a:latin typeface="Calibri" pitchFamily="34" charset="0"/>
            </a:rPr>
            <a:t>TEMA: Prvouka 2. ročník  </a:t>
          </a:r>
          <a:endParaRPr lang="cs-CZ" sz="1200" b="1" kern="1200" dirty="0">
            <a:latin typeface="Calibri" pitchFamily="34" charset="0"/>
          </a:endParaRPr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>
              <a:latin typeface="Calibri" pitchFamily="34" charset="0"/>
            </a:rPr>
            <a:t>ČÍSLO PROJEKKTU: 2674/21/7.1.4/2011  </a:t>
          </a:r>
          <a:endParaRPr lang="cs-CZ" sz="1200" b="1" kern="1200" dirty="0">
            <a:latin typeface="Calibri" pitchFamily="34" charset="0"/>
          </a:endParaRPr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F30C8B-4D57-45F5-BB0A-91183615357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9065C-A1F9-41FF-997A-E0ED3B3D59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639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9065C-A1F9-41FF-997A-E0ED3B3D59F6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702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105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069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10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207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927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98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377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766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789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296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022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9BF95-C334-4AAF-A0EB-9858AE99A7A3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48F41-DBDB-4D15-8FE0-D1D55892A3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22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2" Type="http://schemas.openxmlformats.org/officeDocument/2006/relationships/hyperlink" Target="//upload.wikimedia.org/wikipedia/commons/1/1f/Dieselov%C3%A1_lokomotiva_754.048-7_-_R_850_Sn%C4%9B%C5%BEka_-_Velk%C3%A9_Svato%C5%88ovice-Mal%C3%A9_Svato%C5%88ovic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c/cd/Fiat_Grande_Punto_rot.JPG" TargetMode="External"/><Relationship Id="rId5" Type="http://schemas.openxmlformats.org/officeDocument/2006/relationships/image" Target="../media/image26.jpeg"/><Relationship Id="rId4" Type="http://schemas.openxmlformats.org/officeDocument/2006/relationships/hyperlink" Target="//upload.wikimedia.org/wikipedia/commons/a/a6/Laverda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hyperlink" Target="//upload.wikimedia.org/wikipedia/commons/1/11/Telesieg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42505473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075090"/>
            <a:ext cx="5616624" cy="108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3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Materiál slouží jako doplněk učiva v rámci tématu Člověk a jeho svět.</a:t>
            </a:r>
          </a:p>
          <a:p>
            <a:r>
              <a:rPr lang="cs-CZ" dirty="0" smtClean="0"/>
              <a:t>Materiál slouží k procvičení učiva Cesta do školy</a:t>
            </a:r>
            <a:r>
              <a:rPr lang="en-GB" dirty="0" smtClean="0"/>
              <a:t>, </a:t>
            </a:r>
            <a:r>
              <a:rPr lang="en-GB" dirty="0" err="1" smtClean="0"/>
              <a:t>Dopravn</a:t>
            </a:r>
            <a:r>
              <a:rPr lang="cs-CZ" dirty="0" smtClean="0"/>
              <a:t>í prostředky.</a:t>
            </a:r>
            <a:endParaRPr lang="cs-CZ" b="1" u="sng" dirty="0"/>
          </a:p>
          <a:p>
            <a:r>
              <a:rPr lang="cs-CZ" dirty="0" smtClean="0"/>
              <a:t>Vytvořeno jako DUM do předmětu Prvouka pro 2.ročník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Klíčová slova – dopravní značky ( výstražné, zákazové, informativní), dopravní předpisy, </a:t>
            </a:r>
            <a:r>
              <a:rPr lang="cs-CZ" smtClean="0"/>
              <a:t>dopravní prostředky.</a:t>
            </a:r>
            <a:endParaRPr lang="cs-CZ" dirty="0" smtClean="0"/>
          </a:p>
          <a:p>
            <a:r>
              <a:rPr lang="cs-CZ" dirty="0" smtClean="0"/>
              <a:t>Materiál byl vytvořen a pilotován v prvním pololetí školního roku 2012/2013.</a:t>
            </a:r>
          </a:p>
          <a:p>
            <a:r>
              <a:rPr lang="cs-CZ" dirty="0" smtClean="0"/>
              <a:t>Děti aktivně procvičovaly znalost pro ně důležitých značek a dopravních prostředků.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741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Dopravní značky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Cestou do školy musíme být velmi opatrní!</a:t>
            </a:r>
          </a:p>
          <a:p>
            <a:r>
              <a:rPr lang="cs-CZ" dirty="0" smtClean="0"/>
              <a:t>Dodržujeme dopravní předpisy! </a:t>
            </a:r>
          </a:p>
          <a:p>
            <a:r>
              <a:rPr lang="cs-CZ" dirty="0" smtClean="0"/>
              <a:t>Všímáme si dopravních značek a dopravních prostředků. </a:t>
            </a:r>
          </a:p>
          <a:p>
            <a:r>
              <a:rPr lang="cs-CZ" dirty="0" smtClean="0"/>
              <a:t>Silnici přecházíme po vyznačeném přechodu.</a:t>
            </a:r>
          </a:p>
          <a:p>
            <a:r>
              <a:rPr lang="cs-CZ" dirty="0" smtClean="0"/>
              <a:t>Před vstupem na vozovku se rozhlédneme na obě strany.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755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922114"/>
          </a:xfrm>
        </p:spPr>
        <p:txBody>
          <a:bodyPr/>
          <a:lstStyle/>
          <a:p>
            <a:r>
              <a:rPr lang="cs-CZ" dirty="0" smtClean="0"/>
              <a:t>Značky výstražné</a:t>
            </a:r>
            <a:endParaRPr lang="cs-CZ" dirty="0"/>
          </a:p>
        </p:txBody>
      </p:sp>
      <p:pic>
        <p:nvPicPr>
          <p:cNvPr id="1026" name="Picture 2" descr="F:\Obrázky\Dopravní značky\500px-P06_CZ_svg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15283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Obrázky\Dopravní značky\569px-A11_CZ_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5948"/>
            <a:ext cx="1800200" cy="15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Obrázky\Dopravní značky\569px-A12_CZ_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1872208" cy="164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Obrázky\Dopravní značky\569px-A30_CZ_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60" y="4103588"/>
            <a:ext cx="1890411" cy="166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Obrázky\Dopravní značky\394PX-~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664" y="4124920"/>
            <a:ext cx="1716111" cy="171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:\Obrázky\120px-P04_CZ.sv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701" y="4236417"/>
            <a:ext cx="1746675" cy="152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98453" y="328498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Stůj , dej přednost v jízdě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35895" y="3284984"/>
            <a:ext cx="18778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Pozor , přechod pro chodce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62277" y="3423483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Děti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1" y="5846959"/>
            <a:ext cx="16921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Železniční přejezd bez závor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97664" y="6093296"/>
            <a:ext cx="1661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Hlavní silnice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6093295"/>
            <a:ext cx="18001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Dej přednost v jízdě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374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922114"/>
          </a:xfrm>
        </p:spPr>
        <p:txBody>
          <a:bodyPr/>
          <a:lstStyle/>
          <a:p>
            <a:r>
              <a:rPr lang="cs-CZ" dirty="0" smtClean="0"/>
              <a:t>Značky výstražné</a:t>
            </a:r>
            <a:endParaRPr lang="cs-CZ" dirty="0"/>
          </a:p>
        </p:txBody>
      </p:sp>
      <p:pic>
        <p:nvPicPr>
          <p:cNvPr id="1026" name="Picture 2" descr="F:\Obrázky\Dopravní značky\500px-P06_CZ_svg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15283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Obrázky\Dopravní značky\569px-A11_CZ_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5948"/>
            <a:ext cx="1800200" cy="158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Obrázky\Dopravní značky\569px-A12_CZ_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1872208" cy="164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Obrázky\Dopravní značky\394PX-~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969" y="4124920"/>
            <a:ext cx="1716111" cy="171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F:\Obrázky\Dopravní značky\569px-A30_CZ_sv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03588"/>
            <a:ext cx="1890411" cy="166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Obrázky\120px-P04_CZ.sv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00016"/>
            <a:ext cx="1746675" cy="152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03848" y="1084094"/>
            <a:ext cx="975203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Opakuj 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374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6389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Značky zákazové </a:t>
            </a:r>
            <a:endParaRPr lang="cs-CZ" dirty="0"/>
          </a:p>
        </p:txBody>
      </p:sp>
      <p:pic>
        <p:nvPicPr>
          <p:cNvPr id="4" name="Obrázek 3" descr="B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268760"/>
            <a:ext cx="1944216" cy="1944216"/>
          </a:xfrm>
          <a:prstGeom prst="rect">
            <a:avLst/>
          </a:prstGeom>
        </p:spPr>
      </p:pic>
      <p:pic>
        <p:nvPicPr>
          <p:cNvPr id="6" name="Obrázek 5" descr="B02c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268760"/>
            <a:ext cx="1944216" cy="1944216"/>
          </a:xfrm>
          <a:prstGeom prst="rect">
            <a:avLst/>
          </a:prstGeom>
        </p:spPr>
      </p:pic>
      <p:pic>
        <p:nvPicPr>
          <p:cNvPr id="7" name="Obrázek 6" descr="B04c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268760"/>
            <a:ext cx="1944216" cy="1944216"/>
          </a:xfrm>
          <a:prstGeom prst="rect">
            <a:avLst/>
          </a:prstGeom>
        </p:spPr>
      </p:pic>
      <p:pic>
        <p:nvPicPr>
          <p:cNvPr id="1026" name="Picture 2" descr="F:\Obrázky\Dopravní značky\B05c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26876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Obrázky\Dopravní značky\B06c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544" y="4116288"/>
            <a:ext cx="187220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Obrázky\Dopravní značky\B07c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953" y="4077072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Obrázky\Dopravní značky\B08c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070" y="4077072"/>
            <a:ext cx="1895282" cy="189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3573016"/>
            <a:ext cx="1585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Zákaz vjezdu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9011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6389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Značky zákazové </a:t>
            </a:r>
            <a:endParaRPr lang="cs-CZ" dirty="0"/>
          </a:p>
        </p:txBody>
      </p:sp>
      <p:pic>
        <p:nvPicPr>
          <p:cNvPr id="4" name="Obrázek 3" descr="B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268760"/>
            <a:ext cx="1944216" cy="1944216"/>
          </a:xfrm>
          <a:prstGeom prst="rect">
            <a:avLst/>
          </a:prstGeom>
        </p:spPr>
      </p:pic>
      <p:pic>
        <p:nvPicPr>
          <p:cNvPr id="6" name="Obrázek 5" descr="B02c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268760"/>
            <a:ext cx="1944216" cy="1944216"/>
          </a:xfrm>
          <a:prstGeom prst="rect">
            <a:avLst/>
          </a:prstGeom>
        </p:spPr>
      </p:pic>
      <p:pic>
        <p:nvPicPr>
          <p:cNvPr id="7" name="Obrázek 6" descr="B04c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268760"/>
            <a:ext cx="1944216" cy="1944216"/>
          </a:xfrm>
          <a:prstGeom prst="rect">
            <a:avLst/>
          </a:prstGeom>
        </p:spPr>
      </p:pic>
      <p:pic>
        <p:nvPicPr>
          <p:cNvPr id="1026" name="Picture 2" descr="F:\Obrázky\Dopravní značky\B05c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26876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Obrázky\Dopravní značky\B06c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544" y="4116288"/>
            <a:ext cx="187220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Obrázky\Dopravní značky\B07c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953" y="4077072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Obrázky\Dopravní značky\B08c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070" y="4077072"/>
            <a:ext cx="1895282" cy="189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011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7467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Informativní dopravní značky</a:t>
            </a:r>
            <a:endParaRPr lang="cs-CZ" dirty="0"/>
          </a:p>
        </p:txBody>
      </p:sp>
      <p:pic>
        <p:nvPicPr>
          <p:cNvPr id="2050" name="Picture 2" descr="F:\Obrázky\Dopravní značky\C02ac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14" y="1352951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Obrázky\Dopravní značky\C07ac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945" y="1340768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Obrázky\Dopravní značky\C08ac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169" y="1352951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31409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Přikázaný směr jízdy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3140968"/>
            <a:ext cx="14523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Stezka pro chodce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66679" y="3094334"/>
            <a:ext cx="1317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Stezka pro cyklisty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70869" y="5975121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Nem</a:t>
            </a:r>
            <a:r>
              <a:rPr lang="cs-CZ" b="1" dirty="0" smtClean="0"/>
              <a:t>o</a:t>
            </a:r>
            <a:r>
              <a:rPr lang="cs-CZ" dirty="0" smtClean="0"/>
              <a:t>cnice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19306" y="5975121"/>
            <a:ext cx="1382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Slepá ulice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62932" y="5836621"/>
            <a:ext cx="1870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Přechod pro chodce</a:t>
            </a:r>
            <a:endParaRPr lang="cs-CZ" dirty="0"/>
          </a:p>
        </p:txBody>
      </p:sp>
      <p:pic>
        <p:nvPicPr>
          <p:cNvPr id="19" name="Picture 5" descr="F:\Obrázky\Dopravní značky\IJ02c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25" y="3916560"/>
            <a:ext cx="1151878" cy="161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F:\Obrázky\Dopravní značky\IP06c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679" y="3893858"/>
            <a:ext cx="1500015" cy="150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F:\Obrázky\Dopravní značky\IP10ac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06" y="3906186"/>
            <a:ext cx="1606991" cy="161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968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7467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Informativní dopravní značky</a:t>
            </a:r>
            <a:endParaRPr lang="cs-CZ" dirty="0"/>
          </a:p>
        </p:txBody>
      </p:sp>
      <p:pic>
        <p:nvPicPr>
          <p:cNvPr id="2050" name="Picture 2" descr="F:\Obrázky\Dopravní značky\C02ac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Obrázky\Dopravní značky\C07ac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317" y="1628800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Obrázky\Dopravní značky\C08ac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169" y="1628800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Obrázky\Dopravní značky\IJ02c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57" y="4019626"/>
            <a:ext cx="1151878" cy="161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F:\Obrázky\Dopravní značky\IP06c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317" y="4020346"/>
            <a:ext cx="1612205" cy="161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:\Obrázky\Dopravní značky\IP10ac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557" y="4020346"/>
            <a:ext cx="1621784" cy="162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101257" y="971436"/>
            <a:ext cx="9223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Opakuj!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7968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Dopravní prostředky</a:t>
            </a:r>
            <a:endParaRPr lang="cs-CZ" dirty="0"/>
          </a:p>
        </p:txBody>
      </p:sp>
      <p:pic>
        <p:nvPicPr>
          <p:cNvPr id="7" name="Zástupný symbol pro obsah 6" descr="1er_vol_de_l'_A38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501008"/>
            <a:ext cx="2651383" cy="1897412"/>
          </a:xfrm>
        </p:spPr>
      </p:pic>
      <p:pic>
        <p:nvPicPr>
          <p:cNvPr id="8" name="Zástupný symbol pro obsah 7" descr="672px-T14_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47701" y="2529707"/>
            <a:ext cx="2220644" cy="1979413"/>
          </a:xfrm>
        </p:spPr>
      </p:pic>
      <p:sp>
        <p:nvSpPr>
          <p:cNvPr id="3" name="TextovéPole 2"/>
          <p:cNvSpPr txBox="1"/>
          <p:nvPr/>
        </p:nvSpPr>
        <p:spPr>
          <a:xfrm>
            <a:off x="611560" y="1916832"/>
            <a:ext cx="198964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Kde se pohybují?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685105"/>
            <a:ext cx="2749458" cy="1831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Dieselová lokomotiva 754.048-7 - R 850 Sněžka - Velké Svatoňovice-Malé Svatoňov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55" y="548680"/>
            <a:ext cx="345638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oubor:Laverd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24744"/>
            <a:ext cx="3096344" cy="232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ubor:Fiat Grande Punto rot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3056"/>
            <a:ext cx="3139415" cy="237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237" y="4077072"/>
            <a:ext cx="2802191" cy="187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Telesieg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5077"/>
            <a:ext cx="2877107" cy="215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905292"/>
            <a:ext cx="3816424" cy="2037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64" y="4789730"/>
            <a:ext cx="3093132" cy="184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64" y="3017884"/>
            <a:ext cx="2657871" cy="1993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upload.wikimedia.org/wikipedia/commons/4/43/Ladypor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97" y="3789040"/>
            <a:ext cx="3232572" cy="287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479509"/>
            <a:ext cx="1013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CITACE</a:t>
            </a:r>
            <a:endParaRPr lang="cs-CZ" dirty="0"/>
          </a:p>
        </p:txBody>
      </p:sp>
      <p:sp>
        <p:nvSpPr>
          <p:cNvPr id="6" name="TextBox 5"/>
          <p:cNvSpPr txBox="1"/>
          <p:nvPr/>
        </p:nvSpPr>
        <p:spPr>
          <a:xfrm>
            <a:off x="665349" y="980728"/>
            <a:ext cx="74168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cs-CZ" sz="1000" dirty="0"/>
              <a:t>AUTOR NEUVEDEN.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&lt;http://cs.wikipedia.org/wiki/Dopravn%C3%AD_zna%C4%8Den%C3%AD_v_%C4%8Cesku#Svisl.C3.A9_dopravn.C3.AD_zna.C4.8Dky</a:t>
            </a:r>
            <a:r>
              <a:rPr lang="cs-CZ" sz="1000" dirty="0" smtClean="0"/>
              <a:t>&gt;.</a:t>
            </a: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ARPINGSTONE</a:t>
            </a:r>
            <a:r>
              <a:rPr lang="cs-CZ" sz="1000" dirty="0"/>
              <a:t>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&lt;http://cs.wikipedia.org/wiki/Soubor:Jal.747.newcolours.arp.750pix.jpg&gt;. </a:t>
            </a: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AKTRON</a:t>
            </a:r>
            <a:r>
              <a:rPr lang="cs-CZ" sz="1000" dirty="0"/>
              <a:t>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&lt;http://cs.wikipedia.org/wiki/Soubor:Praha,_Sm%C3%ADchov,_Sm%C3%ADchovsk%C3%A9_n%C3%A1dra%C5%BE%C3%AD,_Karosa_C_834.jpg&gt;. 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RŮŽIČKA</a:t>
            </a:r>
            <a:r>
              <a:rPr lang="cs-CZ" sz="1000" dirty="0"/>
              <a:t>, Pavel.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&lt;http://cs.wikipedia.org/wiki/Soubor:T14_1.JPG&gt;. 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/>
              <a:t>TOMEŠ, Miroslav.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&lt;http://cs.wikipedia.org/wiki/Soubor:Dieselov%C3%A1_lokomotiva_754.048-7_-_R_850_Sn%C4%9B%C5%BEka_-_Velk%C3%A9_Svato%C5%88ovice-Mal%C3%A9_Svato%C5%88ovice.JPG&gt;. 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/>
              <a:t>MORIBUNT.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</a:t>
            </a:r>
            <a:r>
              <a:rPr lang="cs-CZ" sz="1000" dirty="0" err="1"/>
              <a:t>Soubor:Laverda.jpg</a:t>
            </a:r>
            <a:r>
              <a:rPr lang="cs-CZ" sz="1000" dirty="0"/>
              <a:t>&gt;.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THOMAS </a:t>
            </a:r>
            <a:r>
              <a:rPr lang="cs-CZ" sz="1000" dirty="0"/>
              <a:t>DOERFER.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</a:t>
            </a:r>
            <a:r>
              <a:rPr lang="cs-CZ" sz="1000" dirty="0" err="1"/>
              <a:t>Soubor:Fiat_Grande_Punto_rot.JPG</a:t>
            </a:r>
            <a:r>
              <a:rPr lang="cs-CZ" sz="1000" dirty="0"/>
              <a:t>&gt;. </a:t>
            </a: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CS:WIKIPEDISTA:KUBIK123</a:t>
            </a:r>
            <a:r>
              <a:rPr lang="cs-CZ" sz="1000" dirty="0"/>
              <a:t>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&lt;http://cs.wikipedia.org/wiki/Soubor:Teplice,_%C5%A0koda_14TrM.jpg&gt;. </a:t>
            </a: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HISTORICAIR</a:t>
            </a:r>
            <a:r>
              <a:rPr lang="cs-CZ" sz="1000" dirty="0"/>
              <a:t>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</a:t>
            </a:r>
            <a:r>
              <a:rPr lang="cs-CZ" sz="1000" dirty="0" err="1"/>
              <a:t>Soubor:Telesiege.JPG</a:t>
            </a:r>
            <a:r>
              <a:rPr lang="cs-CZ" sz="1000" dirty="0"/>
              <a:t>&gt;.</a:t>
            </a: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/>
              <a:t>LIPOTHYMIA.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</a:t>
            </a:r>
            <a:r>
              <a:rPr lang="cs-CZ" sz="1000" dirty="0" err="1"/>
              <a:t>Soubor:Estonia_ferry.jpg</a:t>
            </a:r>
            <a:r>
              <a:rPr lang="cs-CZ" sz="1000" dirty="0"/>
              <a:t>&gt;. </a:t>
            </a: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SPEKKING</a:t>
            </a:r>
            <a:r>
              <a:rPr lang="cs-CZ" sz="1000" dirty="0"/>
              <a:t>, </a:t>
            </a:r>
            <a:r>
              <a:rPr lang="cs-CZ" sz="1000" dirty="0" err="1"/>
              <a:t>Raimond</a:t>
            </a:r>
            <a:r>
              <a:rPr lang="cs-CZ" sz="1000" dirty="0"/>
              <a:t>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&lt;http://cs.wikipedia.org/wiki/Soubor:Bell_206L3_(D-HASA).</a:t>
            </a:r>
            <a:r>
              <a:rPr lang="cs-CZ" sz="1000" dirty="0" err="1"/>
              <a:t>jpg</a:t>
            </a:r>
            <a:r>
              <a:rPr lang="cs-CZ" sz="1000" dirty="0"/>
              <a:t>&gt;. 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MÍLA</a:t>
            </a:r>
            <a:r>
              <a:rPr lang="cs-CZ" sz="1000" dirty="0"/>
              <a:t>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</a:t>
            </a:r>
            <a:r>
              <a:rPr lang="cs-CZ" sz="1000" dirty="0" smtClean="0"/>
              <a:t>cs.wikipedia.org/wiki/Soubor:Zetor_7145.jpg&gt;.</a:t>
            </a:r>
          </a:p>
          <a:p>
            <a:pPr marL="171450" indent="-171450">
              <a:buFont typeface="Arial" pitchFamily="34" charset="0"/>
              <a:buChar char="•"/>
            </a:pPr>
            <a:endParaRPr lang="cs-CZ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/>
              <a:t>SEASEE. </a:t>
            </a:r>
            <a:r>
              <a:rPr lang="cs-CZ" sz="1000" i="1" dirty="0"/>
              <a:t>Wikipedia.cz</a:t>
            </a:r>
            <a:r>
              <a:rPr lang="cs-CZ" sz="1000" dirty="0"/>
              <a:t> [online]. [cit. </a:t>
            </a:r>
            <a:r>
              <a:rPr lang="cs-CZ" sz="1000" dirty="0" smtClean="0"/>
              <a:t>14.9.2012</a:t>
            </a:r>
            <a:r>
              <a:rPr lang="cs-CZ" sz="1000" dirty="0"/>
              <a:t>]. Dostupný na WWW: &lt;http://cs.wikipedia.org/wiki/</a:t>
            </a:r>
            <a:r>
              <a:rPr lang="cs-CZ" sz="1000" dirty="0" err="1"/>
              <a:t>Soubor:Ladyport.jpg</a:t>
            </a:r>
            <a:r>
              <a:rPr lang="cs-CZ" sz="1000" dirty="0"/>
              <a:t>&gt;. 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endParaRPr lang="cs-CZ" sz="10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000" dirty="0" smtClean="0"/>
              <a:t>Prvouka </a:t>
            </a:r>
            <a:r>
              <a:rPr lang="cs-CZ" sz="1000" dirty="0"/>
              <a:t>2 – učebnice pro 2. ročník ZŠ –nak. Nová škola</a:t>
            </a:r>
          </a:p>
          <a:p>
            <a:endParaRPr lang="cs-CZ" sz="1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955</TotalTime>
  <Words>548</Words>
  <Application>Microsoft Office PowerPoint</Application>
  <PresentationFormat>Předvádění na obrazovce (4:3)</PresentationFormat>
  <Paragraphs>72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Dopravní značky</vt:lpstr>
      <vt:lpstr>Značky výstražné</vt:lpstr>
      <vt:lpstr>Značky výstražné</vt:lpstr>
      <vt:lpstr>Značky zákazové </vt:lpstr>
      <vt:lpstr>Značky zákazové </vt:lpstr>
      <vt:lpstr>Informativní dopravní značky</vt:lpstr>
      <vt:lpstr>Informativní dopravní značky</vt:lpstr>
      <vt:lpstr>Dopravní prostředky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Kubík</cp:lastModifiedBy>
  <cp:revision>74</cp:revision>
  <dcterms:created xsi:type="dcterms:W3CDTF">2012-07-05T13:26:37Z</dcterms:created>
  <dcterms:modified xsi:type="dcterms:W3CDTF">2012-12-08T17:11:47Z</dcterms:modified>
</cp:coreProperties>
</file>