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0" r:id="rId2"/>
    <p:sldId id="269" r:id="rId3"/>
    <p:sldId id="261" r:id="rId4"/>
    <p:sldId id="262" r:id="rId5"/>
    <p:sldId id="263" r:id="rId6"/>
    <p:sldId id="264" r:id="rId7"/>
    <p:sldId id="265" r:id="rId8"/>
    <p:sldId id="266" r:id="rId9"/>
    <p:sldId id="268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12" autoAdjust="0"/>
    <p:restoredTop sz="86467" autoAdjust="0"/>
  </p:normalViewPr>
  <p:slideViewPr>
    <p:cSldViewPr>
      <p:cViewPr varScale="1">
        <p:scale>
          <a:sx n="75" d="100"/>
          <a:sy n="75" d="100"/>
        </p:scale>
        <p:origin x="-54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2" y="4029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–Proměny přírody </a:t>
          </a:r>
          <a:r>
            <a:rPr lang="cs-CZ" sz="1200" smtClean="0"/>
            <a:t>na podzim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VY_32_INOVACE_15_02 Podzim  </a:t>
          </a:r>
          <a:endParaRPr lang="cs-CZ" sz="1200" dirty="0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994D51-12AD-4EC7-8CC0-189BA4ED21C1}" type="presOf" srcId="{A4836DAF-3E6B-4198-A089-B3C0D0384F2B}" destId="{36B74B1E-3C18-4C06-BA03-CB2EB266F8FF}" srcOrd="1" destOrd="0" presId="urn:microsoft.com/office/officeart/2005/8/layout/target3"/>
    <dgm:cxn modelId="{E00A2921-8760-4F8A-8AEF-FA93D48D9458}" type="presOf" srcId="{1D895EAB-76A7-41C6-9C6C-7D303AD4C23C}" destId="{347D85BD-7382-4413-9298-D06CC996458A}" srcOrd="0" destOrd="0" presId="urn:microsoft.com/office/officeart/2005/8/layout/target3"/>
    <dgm:cxn modelId="{4A67AF6C-94DC-4C30-83A4-8A814003B885}" type="presOf" srcId="{ABD4D77B-BA54-4DFB-A762-4C734220F9AA}" destId="{AAB7E4A6-9D01-402C-9D7A-6D30767F0B58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76438561-62FF-4F60-8AA3-1D710AE51C9B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64FEF679-5AE5-44FC-83C6-4EF9F0AF5866}" type="presOf" srcId="{FFA013E9-5C5D-404D-8688-08171EA7A387}" destId="{359A210A-E8C9-4FD6-9BC7-434F4455A6B5}" srcOrd="1" destOrd="0" presId="urn:microsoft.com/office/officeart/2005/8/layout/target3"/>
    <dgm:cxn modelId="{AF3EE5D1-BF0C-4AC3-A5FD-406AE601927E}" type="presOf" srcId="{DAAD5A11-3EBC-47AE-AB1C-4F1B938732A7}" destId="{2D933DCE-BBEA-46A5-98BC-CA41A7DBB761}" srcOrd="0" destOrd="0" presId="urn:microsoft.com/office/officeart/2005/8/layout/target3"/>
    <dgm:cxn modelId="{3F978ECD-0C6B-4066-8071-A066A3C1D76E}" type="presOf" srcId="{D9242A4C-F33A-42E2-BFA4-EC80805DCD32}" destId="{7DDB6D97-C311-42E1-B77C-B194BAE75773}" srcOrd="0" destOrd="0" presId="urn:microsoft.com/office/officeart/2005/8/layout/target3"/>
    <dgm:cxn modelId="{5D739024-4448-4EBA-B56E-8AA9A1251CD7}" type="presOf" srcId="{FFA013E9-5C5D-404D-8688-08171EA7A387}" destId="{E1DA18CB-4B0A-4D0C-9459-15C4B327891F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4E241DBC-8ED9-45D1-9279-0EB6A7FA801B}" type="presOf" srcId="{ABD4D77B-BA54-4DFB-A762-4C734220F9AA}" destId="{A6703DA5-6D74-4C8B-9C82-31DC93531BC2}" srcOrd="1" destOrd="0" presId="urn:microsoft.com/office/officeart/2005/8/layout/target3"/>
    <dgm:cxn modelId="{709A0341-B69B-4C17-A9F0-B816A7A90BFB}" type="presOf" srcId="{D9242A4C-F33A-42E2-BFA4-EC80805DCD32}" destId="{5A434D34-FA65-40B0-A4CE-3A1E2B14A215}" srcOrd="1" destOrd="0" presId="urn:microsoft.com/office/officeart/2005/8/layout/target3"/>
    <dgm:cxn modelId="{4BB9811F-A537-44B6-8FF8-184DC3E32AFD}" type="presOf" srcId="{1D895EAB-76A7-41C6-9C6C-7D303AD4C23C}" destId="{94413E88-B296-45A5-9057-6B5765B63A8F}" srcOrd="1" destOrd="0" presId="urn:microsoft.com/office/officeart/2005/8/layout/target3"/>
    <dgm:cxn modelId="{F68AFF99-924A-485D-847C-71E9EA34577B}" type="presParOf" srcId="{2D933DCE-BBEA-46A5-98BC-CA41A7DBB761}" destId="{D3A73299-62A4-4767-8E25-C16133A0B902}" srcOrd="0" destOrd="0" presId="urn:microsoft.com/office/officeart/2005/8/layout/target3"/>
    <dgm:cxn modelId="{5066DDDE-344A-412F-9EFF-2890742D67B5}" type="presParOf" srcId="{2D933DCE-BBEA-46A5-98BC-CA41A7DBB761}" destId="{EE30B2AF-DDC9-42DB-9092-5595C6257A57}" srcOrd="1" destOrd="0" presId="urn:microsoft.com/office/officeart/2005/8/layout/target3"/>
    <dgm:cxn modelId="{7C18AF9F-7171-43BB-A806-388680B52E72}" type="presParOf" srcId="{2D933DCE-BBEA-46A5-98BC-CA41A7DBB761}" destId="{E1DA18CB-4B0A-4D0C-9459-15C4B327891F}" srcOrd="2" destOrd="0" presId="urn:microsoft.com/office/officeart/2005/8/layout/target3"/>
    <dgm:cxn modelId="{D3D13B28-73F8-44D3-B95A-5ABBBFD39FA7}" type="presParOf" srcId="{2D933DCE-BBEA-46A5-98BC-CA41A7DBB761}" destId="{29996EEB-8589-4AED-9C98-E2204A026234}" srcOrd="3" destOrd="0" presId="urn:microsoft.com/office/officeart/2005/8/layout/target3"/>
    <dgm:cxn modelId="{DC46D7BB-7442-4904-8B78-D0116874DD86}" type="presParOf" srcId="{2D933DCE-BBEA-46A5-98BC-CA41A7DBB761}" destId="{056AE7B2-579D-40D1-A57C-4E33BFED76BE}" srcOrd="4" destOrd="0" presId="urn:microsoft.com/office/officeart/2005/8/layout/target3"/>
    <dgm:cxn modelId="{D937F873-0078-41FC-8769-D6F53B54C750}" type="presParOf" srcId="{2D933DCE-BBEA-46A5-98BC-CA41A7DBB761}" destId="{4F0AD45D-7E6A-4C4A-90DF-90E27C4B175D}" srcOrd="5" destOrd="0" presId="urn:microsoft.com/office/officeart/2005/8/layout/target3"/>
    <dgm:cxn modelId="{6A34FC87-8DE2-494B-93D9-EA848ABDB3D1}" type="presParOf" srcId="{2D933DCE-BBEA-46A5-98BC-CA41A7DBB761}" destId="{1804A346-BBD3-438B-AE0F-7BEBB1E2AF96}" srcOrd="6" destOrd="0" presId="urn:microsoft.com/office/officeart/2005/8/layout/target3"/>
    <dgm:cxn modelId="{C2764581-6795-4D79-89D2-23AE0F323113}" type="presParOf" srcId="{2D933DCE-BBEA-46A5-98BC-CA41A7DBB761}" destId="{60CB9877-708D-4C64-AA73-CFD3F3076BC2}" srcOrd="7" destOrd="0" presId="urn:microsoft.com/office/officeart/2005/8/layout/target3"/>
    <dgm:cxn modelId="{B82B2785-08CF-4BC4-8C40-06CB9FDCD8F2}" type="presParOf" srcId="{2D933DCE-BBEA-46A5-98BC-CA41A7DBB761}" destId="{347D85BD-7382-4413-9298-D06CC996458A}" srcOrd="8" destOrd="0" presId="urn:microsoft.com/office/officeart/2005/8/layout/target3"/>
    <dgm:cxn modelId="{9DDDF67F-ABE6-48FB-A308-552B49C9315D}" type="presParOf" srcId="{2D933DCE-BBEA-46A5-98BC-CA41A7DBB761}" destId="{C4DD5B9C-4D9E-449D-A063-107A759DF3D1}" srcOrd="9" destOrd="0" presId="urn:microsoft.com/office/officeart/2005/8/layout/target3"/>
    <dgm:cxn modelId="{B9D9A9CA-3A34-4C60-81EE-7C6960B19B19}" type="presParOf" srcId="{2D933DCE-BBEA-46A5-98BC-CA41A7DBB761}" destId="{CD515E15-5457-47F2-8109-A2A59D66C930}" srcOrd="10" destOrd="0" presId="urn:microsoft.com/office/officeart/2005/8/layout/target3"/>
    <dgm:cxn modelId="{97847044-FC91-448E-8FDD-0C12CC58E6A9}" type="presParOf" srcId="{2D933DCE-BBEA-46A5-98BC-CA41A7DBB761}" destId="{7DDB6D97-C311-42E1-B77C-B194BAE75773}" srcOrd="11" destOrd="0" presId="urn:microsoft.com/office/officeart/2005/8/layout/target3"/>
    <dgm:cxn modelId="{FD30AAFB-8BCA-4036-B2ED-593D9CC6E2F5}" type="presParOf" srcId="{2D933DCE-BBEA-46A5-98BC-CA41A7DBB761}" destId="{DE2B4424-17B1-4404-A13F-04051C43B79D}" srcOrd="12" destOrd="0" presId="urn:microsoft.com/office/officeart/2005/8/layout/target3"/>
    <dgm:cxn modelId="{00D1F883-437F-4455-BF93-55568146B9DE}" type="presParOf" srcId="{2D933DCE-BBEA-46A5-98BC-CA41A7DBB761}" destId="{555607BD-8A1D-4EBB-825A-8C74A1FB0FFC}" srcOrd="13" destOrd="0" presId="urn:microsoft.com/office/officeart/2005/8/layout/target3"/>
    <dgm:cxn modelId="{11223536-57B1-4B2B-8C29-D8934933D416}" type="presParOf" srcId="{2D933DCE-BBEA-46A5-98BC-CA41A7DBB761}" destId="{AAB7E4A6-9D01-402C-9D7A-6D30767F0B58}" srcOrd="14" destOrd="0" presId="urn:microsoft.com/office/officeart/2005/8/layout/target3"/>
    <dgm:cxn modelId="{8F261E20-B392-4862-950F-6A8052A6D069}" type="presParOf" srcId="{2D933DCE-BBEA-46A5-98BC-CA41A7DBB761}" destId="{359A210A-E8C9-4FD6-9BC7-434F4455A6B5}" srcOrd="15" destOrd="0" presId="urn:microsoft.com/office/officeart/2005/8/layout/target3"/>
    <dgm:cxn modelId="{C4BF0A51-BA42-460C-95A5-154622D30E87}" type="presParOf" srcId="{2D933DCE-BBEA-46A5-98BC-CA41A7DBB761}" destId="{36B74B1E-3C18-4C06-BA03-CB2EB266F8FF}" srcOrd="16" destOrd="0" presId="urn:microsoft.com/office/officeart/2005/8/layout/target3"/>
    <dgm:cxn modelId="{A9DEA9A5-D5AD-4A0A-9EDD-731A812FDA0A}" type="presParOf" srcId="{2D933DCE-BBEA-46A5-98BC-CA41A7DBB761}" destId="{94413E88-B296-45A5-9057-6B5765B63A8F}" srcOrd="17" destOrd="0" presId="urn:microsoft.com/office/officeart/2005/8/layout/target3"/>
    <dgm:cxn modelId="{D08ECBB4-B6EF-424C-AF9B-0BE8AB99AA4F}" type="presParOf" srcId="{2D933DCE-BBEA-46A5-98BC-CA41A7DBB761}" destId="{5A434D34-FA65-40B0-A4CE-3A1E2B14A215}" srcOrd="18" destOrd="0" presId="urn:microsoft.com/office/officeart/2005/8/layout/target3"/>
    <dgm:cxn modelId="{A01E251A-860A-4096-9733-7C84779D02E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VY_32_INOVACE_15_02 Podzim  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–Proměny přírody </a:t>
          </a:r>
          <a:r>
            <a:rPr lang="cs-CZ" sz="1200" kern="1200" smtClean="0"/>
            <a:t>na podzim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F30C8B-4D57-45F5-BB0A-911836153578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59065C-A1F9-41FF-997A-E0ED3B3D59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1639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BB9BF95-C334-4AAF-A0EB-9858AE99A7A3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2648F41-DBDB-4D15-8FE0-D1D55892A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d"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002193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slouží jako doplněk učiva v rámci tématu Člověk a jeho svět.</a:t>
            </a:r>
          </a:p>
          <a:p>
            <a:r>
              <a:rPr lang="cs-CZ" dirty="0" smtClean="0"/>
              <a:t>Materiál slouží k procvičení učiva Podzim, Proměny přírody na podzim. </a:t>
            </a:r>
            <a:endParaRPr lang="cs-CZ" b="1" u="sng" dirty="0" smtClean="0"/>
          </a:p>
          <a:p>
            <a:r>
              <a:rPr lang="cs-CZ" dirty="0" smtClean="0"/>
              <a:t>Vytvořeno jako DUM do předmětu Prvouka pro </a:t>
            </a:r>
            <a:r>
              <a:rPr lang="cs-CZ" dirty="0" smtClean="0"/>
              <a:t>2.ročník.</a:t>
            </a:r>
          </a:p>
          <a:p>
            <a:r>
              <a:rPr lang="cs-CZ" dirty="0" smtClean="0"/>
              <a:t>Klíčová slova – podzim, proměny podzimu, rovnodennost, sklizeň ovoce a zeleniny, </a:t>
            </a:r>
            <a:r>
              <a:rPr lang="cs-CZ" smtClean="0"/>
              <a:t>podzimní měsíce.</a:t>
            </a:r>
            <a:endParaRPr lang="cs-CZ" dirty="0" smtClean="0"/>
          </a:p>
          <a:p>
            <a:r>
              <a:rPr lang="cs-CZ" dirty="0" smtClean="0"/>
              <a:t>Materiál doporučuji prezentovat pomocí </a:t>
            </a:r>
            <a:r>
              <a:rPr lang="cs-CZ" dirty="0" err="1" smtClean="0"/>
              <a:t>dataprojektoru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r>
              <a:rPr lang="cs-CZ" dirty="0" smtClean="0"/>
              <a:t>Žáci se naučili charakterizovat podzim.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3016367"/>
            <a:ext cx="6777317" cy="3508977"/>
          </a:xfrm>
        </p:spPr>
        <p:txBody>
          <a:bodyPr/>
          <a:lstStyle/>
          <a:p>
            <a:r>
              <a:rPr lang="cs-CZ" dirty="0" smtClean="0"/>
              <a:t>PODZIM NA STRAKATÉ KOBYLE JEDE.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67700"/>
            <a:ext cx="4227663" cy="2329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 descr="Foto Pern, 2 - Prohlížeč obrázků a faxů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t="28919" r="8490" b="20088"/>
          <a:stretch/>
        </p:blipFill>
        <p:spPr>
          <a:xfrm>
            <a:off x="863600" y="3561555"/>
            <a:ext cx="6277558" cy="2819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388602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1196752"/>
            <a:ext cx="784887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PODZIMNÍ  MĚSÍCE</a:t>
            </a:r>
          </a:p>
          <a:p>
            <a:endParaRPr lang="cs-CZ" dirty="0" smtClean="0"/>
          </a:p>
          <a:p>
            <a:r>
              <a:rPr lang="cs-CZ" b="1" dirty="0" smtClean="0"/>
              <a:t>ZÁŘÍ    ŘÍJEN     LISTOPAD</a:t>
            </a:r>
          </a:p>
          <a:p>
            <a:endParaRPr lang="cs-CZ" dirty="0" smtClean="0"/>
          </a:p>
          <a:p>
            <a:r>
              <a:rPr lang="cs-CZ" dirty="0" smtClean="0"/>
              <a:t>Podzim začíná 23. září    -  je to den podzimní rovnodennosti</a:t>
            </a:r>
          </a:p>
          <a:p>
            <a:r>
              <a:rPr lang="cs-CZ" dirty="0" smtClean="0"/>
              <a:t>                                              ( den i noc jsou stejně dlouhé)</a:t>
            </a:r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Dny se zkracují, noci prodlužují.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Venku se ochlazuje, fouká vítr, bývají časté mlhy a deště.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Tepleji se oblékáme.</a:t>
            </a:r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Děti na podzim pouštějí draky, trhají šípky a sbírají kaštany.</a:t>
            </a:r>
          </a:p>
          <a:p>
            <a:r>
              <a:rPr lang="cs-CZ" dirty="0" smtClean="0"/>
              <a:t>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0405247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3604" y="620688"/>
            <a:ext cx="8220844" cy="5822107"/>
          </a:xfrm>
        </p:spPr>
        <p:txBody>
          <a:bodyPr/>
          <a:lstStyle/>
          <a:p>
            <a:r>
              <a:rPr lang="cs-CZ" dirty="0" smtClean="0"/>
              <a:t>Na podzim sklízíme brambory a většinu zeleniny ( mrkev , celer, petržel, zelí,…)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95422"/>
            <a:ext cx="1562492" cy="2361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95423"/>
            <a:ext cx="1574299" cy="2361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8037" y="2320451"/>
            <a:ext cx="2545667" cy="1839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457" y="4656872"/>
            <a:ext cx="2519607" cy="1795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608" y="4954984"/>
            <a:ext cx="2404993" cy="149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6918048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525963"/>
          </a:xfrm>
        </p:spPr>
        <p:txBody>
          <a:bodyPr/>
          <a:lstStyle/>
          <a:p>
            <a:r>
              <a:rPr lang="cs-CZ" dirty="0"/>
              <a:t>V sadech a v zahradách očesáváme z ovocných stromů ovoce.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2197130" cy="2929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276872"/>
            <a:ext cx="2020245" cy="3079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852416"/>
            <a:ext cx="2664296" cy="1778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0547641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4525963"/>
          </a:xfrm>
        </p:spPr>
        <p:txBody>
          <a:bodyPr/>
          <a:lstStyle/>
          <a:p>
            <a:r>
              <a:rPr lang="cs-CZ" dirty="0"/>
              <a:t>Zemědělci orají a vláčejí pole, sejí některé druhy obilí, které nazýváme </a:t>
            </a:r>
            <a:r>
              <a:rPr lang="cs-CZ" dirty="0">
                <a:solidFill>
                  <a:srgbClr val="FF0000"/>
                </a:solidFill>
              </a:rPr>
              <a:t>ozim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1027" name="Picture 3" descr="C:\Documents and Settings\All Users\Dokumenty\Obrázky\Traktor\IMG_25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70340"/>
            <a:ext cx="7355727" cy="491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3716252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Probíhají výlovy rybníků a podzimní hony na zajíce a bažanty.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537012"/>
            <a:ext cx="3665984" cy="274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xy\Pictures\myslivec\beseda myslivec, včelař\IMG_629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556792"/>
            <a:ext cx="3611893" cy="27089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4031184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20688"/>
            <a:ext cx="7024744" cy="1152128"/>
          </a:xfrm>
        </p:spPr>
        <p:txBody>
          <a:bodyPr/>
          <a:lstStyle/>
          <a:p>
            <a:r>
              <a:rPr lang="cs-CZ" dirty="0" smtClean="0"/>
              <a:t>Test: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1. Které měsíce jsou podzimní ?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2. Kdy podzim začíná?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3. Jak se tomuto dni říká?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4. Doplň : na podzim se den …………  a noc se ………………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 marL="68580" indent="0">
              <a:buFont typeface="Wingdings" pitchFamily="2" charset="2"/>
              <a:buChar char="v"/>
            </a:pPr>
            <a:r>
              <a:rPr lang="cs-CZ" dirty="0" smtClean="0"/>
              <a:t>     5.Jak se příroda proměňuje?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xy\Pictures\Nová složka (4)\IMG_94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836712"/>
            <a:ext cx="3227851" cy="24208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15561388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1100" dirty="0" smtClean="0"/>
              <a:t>Autor neuveden . </a:t>
            </a:r>
            <a:r>
              <a:rPr lang="cs-CZ" sz="1100" i="1" dirty="0" err="1" smtClean="0"/>
              <a:t>Wikimedia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Commons</a:t>
            </a:r>
            <a:r>
              <a:rPr lang="cs-CZ" sz="1100" dirty="0" smtClean="0"/>
              <a:t> [online]. [cit. 25.9.2012]. Dostupný na WWW: </a:t>
            </a:r>
            <a:endParaRPr lang="cs-CZ" sz="1100" b="1" dirty="0" smtClean="0"/>
          </a:p>
          <a:p>
            <a:endParaRPr lang="cs-CZ" sz="1100" dirty="0" smtClean="0"/>
          </a:p>
          <a:p>
            <a:r>
              <a:rPr lang="cs-CZ" sz="1100" dirty="0" smtClean="0"/>
              <a:t>Autor neuveden.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25.9.2012]. Dostupný na WWW: &lt;ars.usda.gov/</a:t>
            </a:r>
            <a:r>
              <a:rPr lang="cs-CZ" sz="1100" dirty="0" err="1"/>
              <a:t>is</a:t>
            </a:r>
            <a:r>
              <a:rPr lang="cs-CZ" sz="1100" dirty="0"/>
              <a:t>/</a:t>
            </a:r>
            <a:r>
              <a:rPr lang="cs-CZ" sz="1100" dirty="0" err="1"/>
              <a:t>graphics</a:t>
            </a:r>
            <a:r>
              <a:rPr lang="cs-CZ" sz="1100" dirty="0"/>
              <a:t>/</a:t>
            </a:r>
            <a:r>
              <a:rPr lang="cs-CZ" sz="1100" dirty="0" err="1"/>
              <a:t>photos</a:t>
            </a:r>
            <a:r>
              <a:rPr lang="cs-CZ" sz="1100" dirty="0"/>
              <a:t>/k5454-17.htm</a:t>
            </a:r>
            <a:r>
              <a:rPr lang="cs-CZ" sz="1100" dirty="0" smtClean="0"/>
              <a:t>&gt;.</a:t>
            </a:r>
          </a:p>
          <a:p>
            <a:endParaRPr lang="cs-CZ" sz="1100" dirty="0"/>
          </a:p>
          <a:p>
            <a:r>
              <a:rPr lang="cs-CZ" sz="1100" dirty="0"/>
              <a:t>DOEGE, Martin.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25.9.2012]. Dostupný na WWW: &lt;http://cs.wikipedia.org/wiki/</a:t>
            </a:r>
            <a:r>
              <a:rPr lang="cs-CZ" sz="1100" dirty="0" err="1"/>
              <a:t>Soubor:Pumpkins.jpg</a:t>
            </a:r>
            <a:r>
              <a:rPr lang="cs-CZ" sz="1100" dirty="0" smtClean="0"/>
              <a:t>&gt;.</a:t>
            </a:r>
          </a:p>
          <a:p>
            <a:endParaRPr lang="cs-CZ" sz="1100" dirty="0" smtClean="0"/>
          </a:p>
          <a:p>
            <a:r>
              <a:rPr lang="cs-CZ" sz="1100" dirty="0"/>
              <a:t>TARPENNING, Bill. </a:t>
            </a:r>
            <a:r>
              <a:rPr lang="cs-CZ" sz="1100" i="1" dirty="0" err="1"/>
              <a:t>Wikimedia</a:t>
            </a:r>
            <a:r>
              <a:rPr lang="cs-CZ" sz="1100" dirty="0"/>
              <a:t> [online]. [cit. 25.9.2012]. Dostupný na WWW: &lt;/wiki/</a:t>
            </a:r>
            <a:r>
              <a:rPr lang="cs-CZ" sz="1100" dirty="0" err="1"/>
              <a:t>Soubor:Cabbage.jpg</a:t>
            </a:r>
            <a:r>
              <a:rPr lang="cs-CZ" sz="1100" dirty="0"/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HAGENLOCHER, Markus. </a:t>
            </a:r>
            <a:r>
              <a:rPr lang="cs-CZ" sz="1100" i="1" dirty="0" err="1"/>
              <a:t>Wikimedia</a:t>
            </a:r>
            <a:r>
              <a:rPr lang="cs-CZ" sz="1100" dirty="0"/>
              <a:t> [online]. [cit. 25.9.2012]. Dostupný na WWW: &lt;/wiki/</a:t>
            </a:r>
            <a:r>
              <a:rPr lang="cs-CZ" sz="1100" dirty="0" err="1"/>
              <a:t>Soubor:Wurzelpetersilie_Wurzel.jpg</a:t>
            </a:r>
            <a:r>
              <a:rPr lang="cs-CZ" sz="1100" dirty="0"/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en-US" sz="1100" dirty="0"/>
              <a:t>ROCKETRANGER. </a:t>
            </a:r>
            <a:r>
              <a:rPr lang="en-US" sz="1100" i="1" dirty="0"/>
              <a:t>Wikimedia</a:t>
            </a:r>
            <a:r>
              <a:rPr lang="en-US" sz="1100" dirty="0"/>
              <a:t> [online]. [cit. 25.9.2012].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&lt;wiki/</a:t>
            </a:r>
            <a:r>
              <a:rPr lang="en-US" sz="1100" dirty="0" err="1"/>
              <a:t>Soubor:Autumn-TheCzechRepublic-Vysocina.jpg</a:t>
            </a:r>
            <a:r>
              <a:rPr lang="en-US" sz="1100" dirty="0" smtClean="0"/>
              <a:t>&gt;.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AOMORIKUMA. </a:t>
            </a:r>
            <a:r>
              <a:rPr lang="cs-CZ" sz="1100" i="1" dirty="0" err="1"/>
              <a:t>Wikimedia</a:t>
            </a:r>
            <a:r>
              <a:rPr lang="cs-CZ" sz="1100" dirty="0"/>
              <a:t> [online]. [cit. 25.9.2012]. Dostupný na WWW: &lt;wiki/Soubor:Rosaceae_Malus_pumila_Malus_pumila_Var_domestica_Apples_Fuji.jpg&gt;.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WELLER, </a:t>
            </a:r>
            <a:r>
              <a:rPr lang="cs-CZ" sz="1100" dirty="0" err="1"/>
              <a:t>Keith</a:t>
            </a:r>
            <a:r>
              <a:rPr lang="cs-CZ" sz="1100" dirty="0"/>
              <a:t>. </a:t>
            </a:r>
            <a:r>
              <a:rPr lang="cs-CZ" sz="1100" i="1" dirty="0" err="1"/>
              <a:t>Wikimedia</a:t>
            </a:r>
            <a:r>
              <a:rPr lang="cs-CZ" sz="1100" dirty="0"/>
              <a:t> [online]. [cit. 25.9.2012]. Dostupný na WWW: &lt;wiki/</a:t>
            </a:r>
            <a:r>
              <a:rPr lang="cs-CZ" sz="1100" dirty="0" err="1"/>
              <a:t>Soubor:Pears.jpg</a:t>
            </a:r>
            <a:r>
              <a:rPr lang="cs-CZ" sz="1100" dirty="0"/>
              <a:t>&gt;. 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/>
              <a:t>SVAJCR. </a:t>
            </a:r>
            <a:r>
              <a:rPr lang="cs-CZ" sz="1100" i="1" dirty="0" err="1"/>
              <a:t>Wikimedia</a:t>
            </a:r>
            <a:r>
              <a:rPr lang="cs-CZ" sz="1100" dirty="0"/>
              <a:t> [online]. [cit. 25.9.2012]. Dostupný na WWW: &lt;wiki/Soubor:051027_Rybolov_Jesenice_0143.JPG&gt;. </a:t>
            </a:r>
            <a:endParaRPr lang="cs-CZ" sz="1100" dirty="0" smtClean="0"/>
          </a:p>
          <a:p>
            <a:r>
              <a:rPr lang="cs-CZ" sz="1100" dirty="0" smtClean="0"/>
              <a:t>Učebnice : Prvouka 2 –nakl. Nová škola</a:t>
            </a:r>
          </a:p>
          <a:p>
            <a:r>
              <a:rPr lang="cs-CZ" sz="1100" dirty="0" smtClean="0"/>
              <a:t>P. Vejrosta – Z‘S Nedvědice- foto – </a:t>
            </a:r>
            <a:r>
              <a:rPr lang="cs-CZ" sz="1100" smtClean="0"/>
              <a:t>hrad Pernštejn</a:t>
            </a:r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428094389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1213</TotalTime>
  <Words>503</Words>
  <Application>Microsoft Office PowerPoint</Application>
  <PresentationFormat>Předvádění na obrazovce (4:3)</PresentationFormat>
  <Paragraphs>79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Anotace:</vt:lpstr>
      <vt:lpstr>PODZIM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Test: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Kubík</cp:lastModifiedBy>
  <cp:revision>87</cp:revision>
  <dcterms:created xsi:type="dcterms:W3CDTF">2012-07-05T13:26:37Z</dcterms:created>
  <dcterms:modified xsi:type="dcterms:W3CDTF">2012-12-04T15:26:01Z</dcterms:modified>
</cp:coreProperties>
</file>