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0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2C5BB-7BBE-40D5-9303-FA8F3F9E2DE3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EB9B5-C458-44FB-A30F-3D8DD812E0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0A048-C72B-4117-8401-DF3166D34AA0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5A59C-EC1F-4817-A8A4-CDF26407C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7BC45F-96D0-4B86-B78E-CFEC912E1A58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5CF31-5172-4DA8-826E-C5B7EAEA34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16E18-1394-4D4B-BAC9-1451CF5BE03C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A1E04-30DD-42D2-ADD2-2A0B2838CC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FFBE4-8B27-41C2-BE34-F2271BA31197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AC982-F818-487B-A820-FE26BD8EB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85E71-D7FF-4769-AE7E-ADB61143A5DF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42CBE-F6D3-4D42-9831-576521261D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9F14A-0933-4AA5-B367-5AD247C746EB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2E470-FDE5-45A3-BE11-3BB7992009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5D41B4-5122-4E2F-9696-FECB566FF7CD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3B887-1FDF-418F-A9FB-F85A647CD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DA142-E62F-42DC-AE91-AA8C15C3A337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372FE0-DA5E-43D0-9097-40A814C773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AE42F-13FB-48A1-BB83-DB9ADC6F93FB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96910-9A65-40D3-BFA5-E6131F87E5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0AE03-FEE2-4CEE-A8CE-FED62EDC3798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A8BAD-A677-487E-AE11-0AD67BE203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lumMod val="60000"/>
                <a:lumOff val="4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64D677-7712-4B94-BF9D-02A4EE61D2D3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9B574D-FD96-454E-A7AD-05F3F1F69E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                  Fyzikální hry a úlohy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 Mgr. M. Vejražková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VY_32_INOVACE_59_Magnetické pole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1"/>
          <p:cNvSpPr txBox="1">
            <a:spLocks noChangeArrowheads="1"/>
          </p:cNvSpPr>
          <p:nvPr/>
        </p:nvSpPr>
        <p:spPr bwMode="auto">
          <a:xfrm>
            <a:off x="1116013" y="1052513"/>
            <a:ext cx="6769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1 </a:t>
            </a:r>
            <a:r>
              <a:rPr lang="cs-CZ">
                <a:solidFill>
                  <a:srgbClr val="002060"/>
                </a:solidFill>
                <a:latin typeface="Calibri" pitchFamily="34" charset="0"/>
              </a:rPr>
              <a:t>.Rozděl látky na magnetické a látky</a:t>
            </a:r>
            <a:r>
              <a:rPr lang="cs-CZ">
                <a:solidFill>
                  <a:srgbClr val="002060"/>
                </a:solidFill>
              </a:rPr>
              <a:t>,</a:t>
            </a:r>
            <a:r>
              <a:rPr lang="cs-CZ">
                <a:solidFill>
                  <a:srgbClr val="002060"/>
                </a:solidFill>
                <a:latin typeface="Calibri" pitchFamily="34" charset="0"/>
              </a:rPr>
              <a:t> na které magnet nepůsobí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619250" y="1700213"/>
            <a:ext cx="865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měď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03575" y="1773238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ocel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339975" y="1773238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železo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995738" y="1773238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hliník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795963" y="1773238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nikl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859338" y="1773238"/>
            <a:ext cx="865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mosaz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443663" y="1844675"/>
            <a:ext cx="865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olovo</a:t>
            </a:r>
          </a:p>
        </p:txBody>
      </p:sp>
      <p:pic>
        <p:nvPicPr>
          <p:cNvPr id="14345" name="Picture 2" descr="C:\Users\Monika\AppData\Local\Microsoft\Windows\Temporary Internet Files\Content.IE5\DSK9JGJW\MP90040191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600245">
            <a:off x="406400" y="4906963"/>
            <a:ext cx="8686800" cy="88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  <p:bldP spid="7" grpId="0" build="p"/>
      <p:bldP spid="8" grpId="0" build="p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1116013" y="1052513"/>
            <a:ext cx="6769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1 </a:t>
            </a:r>
            <a:r>
              <a:rPr lang="cs-CZ">
                <a:solidFill>
                  <a:srgbClr val="002060"/>
                </a:solidFill>
                <a:latin typeface="Calibri" pitchFamily="34" charset="0"/>
              </a:rPr>
              <a:t>.Rozděl látky na magnetické a látky</a:t>
            </a:r>
            <a:r>
              <a:rPr lang="cs-CZ">
                <a:solidFill>
                  <a:srgbClr val="002060"/>
                </a:solidFill>
              </a:rPr>
              <a:t>,</a:t>
            </a:r>
            <a:r>
              <a:rPr lang="cs-CZ">
                <a:solidFill>
                  <a:srgbClr val="002060"/>
                </a:solidFill>
                <a:latin typeface="Calibri" pitchFamily="34" charset="0"/>
              </a:rPr>
              <a:t> na které magnet nepůsobí!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27088" y="3357563"/>
            <a:ext cx="865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měď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380288" y="5589588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ocel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516688" y="5516563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železo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258888" y="3789363"/>
            <a:ext cx="865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hliník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443663" y="5949950"/>
            <a:ext cx="865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nikl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258888" y="4149725"/>
            <a:ext cx="865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mosaz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331913" y="4652963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olovo</a:t>
            </a:r>
          </a:p>
        </p:txBody>
      </p:sp>
      <p:pic>
        <p:nvPicPr>
          <p:cNvPr id="15369" name="Picture 2" descr="C:\Users\Monika\AppData\Local\Microsoft\Windows\Temporary Internet Files\Content.IE5\DSK9JGJW\MP90040191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600245">
            <a:off x="406400" y="4906963"/>
            <a:ext cx="8686800" cy="88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627313" y="3573463"/>
            <a:ext cx="17287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NE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140200" y="6021388"/>
            <a:ext cx="1727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ANO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  <p:bldP spid="7" grpId="0" build="p"/>
      <p:bldP spid="8" grpId="0" build="p"/>
      <p:bldP spid="9" grpId="0" build="p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1"/>
          <p:cNvSpPr>
            <a:spLocks noChangeArrowheads="1"/>
          </p:cNvSpPr>
          <p:nvPr/>
        </p:nvSpPr>
        <p:spPr bwMode="auto">
          <a:xfrm>
            <a:off x="1692275" y="1166813"/>
            <a:ext cx="6119813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C00000"/>
                </a:solidFill>
                <a:latin typeface="Calibri" pitchFamily="34" charset="0"/>
              </a:rPr>
              <a:t>2</a:t>
            </a:r>
            <a:r>
              <a:rPr lang="cs-CZ">
                <a:solidFill>
                  <a:srgbClr val="002060"/>
                </a:solidFill>
                <a:latin typeface="Calibri" pitchFamily="34" charset="0"/>
              </a:rPr>
              <a:t>. Máte dvě tyče, které vypadají úplně stejně. Jedna je magnet, druhá kus </a:t>
            </a:r>
            <a:r>
              <a:rPr lang="cs-CZ">
                <a:solidFill>
                  <a:srgbClr val="002060"/>
                </a:solidFill>
              </a:rPr>
              <a:t>ž</a:t>
            </a:r>
            <a:r>
              <a:rPr lang="cs-CZ">
                <a:solidFill>
                  <a:srgbClr val="002060"/>
                </a:solidFill>
                <a:latin typeface="Calibri" pitchFamily="34" charset="0"/>
              </a:rPr>
              <a:t>eleza. Dokážete rozeznat, která tyč je magnet?</a:t>
            </a:r>
          </a:p>
          <a:p>
            <a:r>
              <a:rPr lang="cs-CZ">
                <a:solidFill>
                  <a:srgbClr val="002060"/>
                </a:solidFill>
                <a:latin typeface="Calibri" pitchFamily="34" charset="0"/>
              </a:rPr>
              <a:t> </a:t>
            </a:r>
          </a:p>
          <a:p>
            <a:endParaRPr lang="cs-CZ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24075" y="2708275"/>
            <a:ext cx="4824413" cy="144463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95513" y="3644900"/>
            <a:ext cx="4824412" cy="144463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763713" y="5157788"/>
            <a:ext cx="61214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NE, tyč a magnet se vzájemně přitahují .</a:t>
            </a:r>
          </a:p>
          <a:p>
            <a:endParaRPr lang="cs-CZ">
              <a:solidFill>
                <a:srgbClr val="C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1"/>
          <p:cNvSpPr>
            <a:spLocks noChangeArrowheads="1"/>
          </p:cNvSpPr>
          <p:nvPr/>
        </p:nvSpPr>
        <p:spPr bwMode="auto">
          <a:xfrm>
            <a:off x="1187450" y="476250"/>
            <a:ext cx="69135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C00000"/>
                </a:solidFill>
                <a:latin typeface="Calibri" pitchFamily="34" charset="0"/>
              </a:rPr>
              <a:t>3. </a:t>
            </a:r>
            <a:r>
              <a:rPr lang="cs-CZ">
                <a:solidFill>
                  <a:srgbClr val="002060"/>
                </a:solidFill>
                <a:latin typeface="Calibri" pitchFamily="34" charset="0"/>
              </a:rPr>
              <a:t>Máte několik tyčových magnetů, které nemají označené póly. Dokážete rozeznat, který pól je severní, který jižní?</a:t>
            </a:r>
          </a:p>
          <a:p>
            <a:r>
              <a:rPr lang="cs-CZ">
                <a:solidFill>
                  <a:srgbClr val="002060"/>
                </a:solidFill>
                <a:latin typeface="Calibri" pitchFamily="34" charset="0"/>
              </a:rPr>
              <a:t> </a:t>
            </a:r>
          </a:p>
          <a:p>
            <a:r>
              <a:rPr lang="cs-CZ">
                <a:solidFill>
                  <a:srgbClr val="002060"/>
                </a:solidFill>
                <a:latin typeface="Calibri" pitchFamily="34" charset="0"/>
              </a:rPr>
              <a:t> </a:t>
            </a:r>
          </a:p>
        </p:txBody>
      </p:sp>
      <p:pic>
        <p:nvPicPr>
          <p:cNvPr id="2051" name="Picture 3" descr="C:\Users\Monika\AppData\Local\Microsoft\Windows\Temporary Internet Files\Content.IE5\MT1GZWBP\MM900283593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3357563"/>
            <a:ext cx="1420812" cy="1265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763713" y="5157788"/>
            <a:ext cx="61214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NE, jen s kompasem. </a:t>
            </a:r>
          </a:p>
          <a:p>
            <a:endParaRPr lang="cs-CZ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" name="Krychle 2"/>
          <p:cNvSpPr/>
          <p:nvPr/>
        </p:nvSpPr>
        <p:spPr>
          <a:xfrm>
            <a:off x="4067175" y="3789363"/>
            <a:ext cx="2305050" cy="360362"/>
          </a:xfrm>
          <a:prstGeom prst="cube">
            <a:avLst>
              <a:gd name="adj" fmla="val 5963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Krychle 6"/>
          <p:cNvSpPr/>
          <p:nvPr/>
        </p:nvSpPr>
        <p:spPr>
          <a:xfrm>
            <a:off x="1258888" y="3860800"/>
            <a:ext cx="2305050" cy="360363"/>
          </a:xfrm>
          <a:prstGeom prst="cube">
            <a:avLst>
              <a:gd name="adj" fmla="val 5963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1"/>
          <p:cNvSpPr>
            <a:spLocks noChangeArrowheads="1"/>
          </p:cNvSpPr>
          <p:nvPr/>
        </p:nvSpPr>
        <p:spPr bwMode="auto">
          <a:xfrm>
            <a:off x="1116013" y="692150"/>
            <a:ext cx="6985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4. </a:t>
            </a:r>
            <a:r>
              <a:rPr lang="cs-CZ">
                <a:solidFill>
                  <a:srgbClr val="002060"/>
                </a:solidFill>
                <a:latin typeface="Calibri" pitchFamily="34" charset="0"/>
              </a:rPr>
              <a:t>Proč špendlíky přichycené na jednom konci magnetu se odpuzují?</a:t>
            </a:r>
          </a:p>
          <a:p>
            <a:r>
              <a:rPr lang="cs-CZ">
                <a:solidFill>
                  <a:srgbClr val="002060"/>
                </a:solidFill>
                <a:latin typeface="Calibri" pitchFamily="34" charset="0"/>
              </a:rPr>
              <a:t> </a:t>
            </a:r>
          </a:p>
        </p:txBody>
      </p:sp>
      <p:sp>
        <p:nvSpPr>
          <p:cNvPr id="3" name="Krychle 2"/>
          <p:cNvSpPr/>
          <p:nvPr/>
        </p:nvSpPr>
        <p:spPr>
          <a:xfrm>
            <a:off x="2843213" y="2420938"/>
            <a:ext cx="3097212" cy="503237"/>
          </a:xfrm>
          <a:prstGeom prst="cube">
            <a:avLst>
              <a:gd name="adj" fmla="val 5963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8435" name="Picture 2" descr="C:\Users\Monika\AppData\Local\Microsoft\Windows\Temporary Internet Files\Content.IE5\O28Z2FBH\MP900386649[1]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3747083" flipH="1" flipV="1">
            <a:off x="4404519" y="3402807"/>
            <a:ext cx="2886075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2" descr="C:\Users\Monika\AppData\Local\Microsoft\Windows\Temporary Internet Files\Content.IE5\O28Z2FBH\MP900386649[1]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304596" flipH="1" flipV="1">
            <a:off x="5348288" y="2911475"/>
            <a:ext cx="2886075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763713" y="5516563"/>
            <a:ext cx="61214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Jsou zmagnetované na konci souhlasnými póly. </a:t>
            </a:r>
          </a:p>
          <a:p>
            <a:endParaRPr lang="cs-CZ">
              <a:solidFill>
                <a:srgbClr val="C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1403350" y="476250"/>
            <a:ext cx="5454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5</a:t>
            </a:r>
            <a:r>
              <a:rPr lang="cs-CZ">
                <a:solidFill>
                  <a:srgbClr val="002060"/>
                </a:solidFill>
                <a:latin typeface="Calibri" pitchFamily="34" charset="0"/>
              </a:rPr>
              <a:t>. Dokážeš oddělit od sebe mosazné a železné šroubky?</a:t>
            </a:r>
          </a:p>
        </p:txBody>
      </p:sp>
      <p:sp>
        <p:nvSpPr>
          <p:cNvPr id="13" name="Krychle 12"/>
          <p:cNvSpPr/>
          <p:nvPr/>
        </p:nvSpPr>
        <p:spPr>
          <a:xfrm rot="3161495">
            <a:off x="3612357" y="3050381"/>
            <a:ext cx="2305050" cy="360363"/>
          </a:xfrm>
          <a:prstGeom prst="cube">
            <a:avLst>
              <a:gd name="adj" fmla="val 5963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763713" y="5516563"/>
            <a:ext cx="6121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Na mosazné magnet nepůsobí</a:t>
            </a:r>
          </a:p>
        </p:txBody>
      </p:sp>
      <p:pic>
        <p:nvPicPr>
          <p:cNvPr id="4102" name="Picture 6" descr="C:\Users\Monika\AppData\Local\Microsoft\Windows\Temporary Internet Files\Content.IE5\4QWHL7KA\MP900386650[1].jpg"/>
          <p:cNvPicPr>
            <a:picLocks noChangeAspect="1" noChangeArrowheads="1"/>
          </p:cNvPicPr>
          <p:nvPr/>
        </p:nvPicPr>
        <p:blipFill rotWithShape="1"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/>
              <a:ext uri="{28A0092B-C50C-407E-A947-70E740481C1C}"/>
            </a:extLst>
          </a:blip>
          <a:srcRect l="33333" t="36510" r="34127"/>
          <a:stretch/>
        </p:blipFill>
        <p:spPr bwMode="auto">
          <a:xfrm rot="4924230">
            <a:off x="6444208" y="4293096"/>
            <a:ext cx="563302" cy="784019"/>
          </a:xfrm>
          <a:prstGeom prst="rect">
            <a:avLst/>
          </a:prstGeom>
          <a:noFill/>
          <a:extLst>
            <a:ext uri="{909E8E84-426E-40DD-AFC4-6F175D3DCCD1}"/>
          </a:extLst>
        </p:spPr>
      </p:pic>
      <p:pic>
        <p:nvPicPr>
          <p:cNvPr id="19461" name="Picture 7" descr="C:\Users\Monika\AppData\Local\Microsoft\Windows\Temporary Internet Files\Content.IE5\4QWHL7KA\MP900386650[1].jpg"/>
          <p:cNvPicPr>
            <a:picLocks noChangeAspect="1" noChangeArrowheads="1"/>
          </p:cNvPicPr>
          <p:nvPr/>
        </p:nvPicPr>
        <p:blipFill>
          <a:blip r:embed="rId3"/>
          <a:srcRect l="32159" t="34898" r="34541"/>
          <a:stretch>
            <a:fillRect/>
          </a:stretch>
        </p:blipFill>
        <p:spPr bwMode="auto">
          <a:xfrm rot="-1978371">
            <a:off x="5724525" y="4365625"/>
            <a:ext cx="763588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7" descr="C:\Users\Monika\AppData\Local\Microsoft\Windows\Temporary Internet Files\Content.IE5\4QWHL7KA\MP900386650[1].jpg"/>
          <p:cNvPicPr>
            <a:picLocks noChangeAspect="1" noChangeArrowheads="1"/>
          </p:cNvPicPr>
          <p:nvPr/>
        </p:nvPicPr>
        <p:blipFill>
          <a:blip r:embed="rId3"/>
          <a:srcRect l="32159" t="34898" r="34541"/>
          <a:stretch>
            <a:fillRect/>
          </a:stretch>
        </p:blipFill>
        <p:spPr bwMode="auto">
          <a:xfrm rot="789873">
            <a:off x="5219700" y="4562475"/>
            <a:ext cx="762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7" descr="C:\Users\Monika\AppData\Local\Microsoft\Windows\Temporary Internet Files\Content.IE5\4QWHL7KA\MP900386650[1].jpg"/>
          <p:cNvPicPr>
            <a:picLocks noChangeAspect="1" noChangeArrowheads="1"/>
          </p:cNvPicPr>
          <p:nvPr/>
        </p:nvPicPr>
        <p:blipFill>
          <a:blip r:embed="rId3"/>
          <a:srcRect l="32159" t="34898" r="34541"/>
          <a:stretch>
            <a:fillRect/>
          </a:stretch>
        </p:blipFill>
        <p:spPr bwMode="auto">
          <a:xfrm rot="-1978371">
            <a:off x="5876925" y="4518025"/>
            <a:ext cx="763588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7" descr="C:\Users\Monika\AppData\Local\Microsoft\Windows\Temporary Internet Files\Content.IE5\4QWHL7KA\MP900386650[1].jpg"/>
          <p:cNvPicPr>
            <a:picLocks noChangeAspect="1" noChangeArrowheads="1"/>
          </p:cNvPicPr>
          <p:nvPr/>
        </p:nvPicPr>
        <p:blipFill>
          <a:blip r:embed="rId3"/>
          <a:srcRect l="32159" t="34898" r="34541"/>
          <a:stretch>
            <a:fillRect/>
          </a:stretch>
        </p:blipFill>
        <p:spPr bwMode="auto">
          <a:xfrm rot="-1978371">
            <a:off x="6029325" y="4670425"/>
            <a:ext cx="763588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7" descr="C:\Users\Monika\AppData\Local\Microsoft\Windows\Temporary Internet Files\Content.IE5\4QWHL7KA\MP900386650[1].jpg"/>
          <p:cNvPicPr>
            <a:picLocks noChangeAspect="1" noChangeArrowheads="1"/>
          </p:cNvPicPr>
          <p:nvPr/>
        </p:nvPicPr>
        <p:blipFill>
          <a:blip r:embed="rId3"/>
          <a:srcRect l="32159" t="34898" r="34541"/>
          <a:stretch>
            <a:fillRect/>
          </a:stretch>
        </p:blipFill>
        <p:spPr bwMode="auto">
          <a:xfrm rot="2637083">
            <a:off x="6946900" y="4562475"/>
            <a:ext cx="76358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6" descr="C:\Users\Monika\AppData\Local\Microsoft\Windows\Temporary Internet Files\Content.IE5\4QWHL7KA\MP900386650[1].jpg"/>
          <p:cNvPicPr>
            <a:picLocks noChangeAspect="1" noChangeArrowheads="1"/>
          </p:cNvPicPr>
          <p:nvPr/>
        </p:nvPicPr>
        <p:blipFill rotWithShape="1"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/>
              <a:ext uri="{28A0092B-C50C-407E-A947-70E740481C1C}"/>
            </a:extLst>
          </a:blip>
          <a:srcRect l="33333" t="36510" r="34127"/>
          <a:stretch/>
        </p:blipFill>
        <p:spPr bwMode="auto">
          <a:xfrm rot="7435565">
            <a:off x="4844826" y="4569602"/>
            <a:ext cx="563302" cy="784019"/>
          </a:xfrm>
          <a:prstGeom prst="rect">
            <a:avLst/>
          </a:prstGeom>
          <a:noFill/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684213" y="1582738"/>
            <a:ext cx="755967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Zdroj obrázků – www.office.microsoft.com</a:t>
            </a:r>
          </a:p>
          <a:p>
            <a:endParaRPr lang="cs-CZ">
              <a:solidFill>
                <a:schemeClr val="bg1"/>
              </a:solidFill>
              <a:latin typeface="Calibri" pitchFamily="34" charset="0"/>
            </a:endParaRPr>
          </a:p>
          <a:p>
            <a:endParaRPr lang="cs-CZ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Vytvořeno jako DUM do předmětu fyzika na Základní škole a Mateřské škole  </a:t>
            </a:r>
            <a:r>
              <a:rPr lang="en-GB">
                <a:solidFill>
                  <a:schemeClr val="bg1"/>
                </a:solidFill>
                <a:latin typeface="Calibri" pitchFamily="34" charset="0"/>
              </a:rPr>
              <a:t>17.listopadu 1325,</a:t>
            </a:r>
            <a:r>
              <a:rPr lang="cs-CZ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en-GB">
                <a:solidFill>
                  <a:schemeClr val="bg1"/>
                </a:solidFill>
                <a:latin typeface="Calibri" pitchFamily="34" charset="0"/>
              </a:rPr>
              <a:t>příspěvková organizace</a:t>
            </a:r>
            <a:r>
              <a:rPr lang="cs-CZ">
                <a:solidFill>
                  <a:schemeClr val="bg1"/>
                </a:solidFill>
                <a:latin typeface="Calibri" pitchFamily="34" charset="0"/>
              </a:rPr>
              <a:t>, Mladá Boleslav pro šestý ročník základní školy.</a:t>
            </a:r>
          </a:p>
          <a:p>
            <a:endParaRPr lang="cs-CZ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Materiál slouží k doplnění výkladu a procvičení učiva o magnetech.</a:t>
            </a:r>
          </a:p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Materiál doporučuji prezentovat pomocí dataprojektoru.</a:t>
            </a:r>
          </a:p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Materiál byl vytvořen a pilotován ve I. pololetí školního roku 2012/2013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198</Words>
  <Application>Microsoft Office PowerPoint</Application>
  <PresentationFormat>On-screen Show (4:3)</PresentationFormat>
  <Paragraphs>48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systému Office</vt:lpstr>
      <vt:lpstr>     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10</cp:revision>
  <dcterms:created xsi:type="dcterms:W3CDTF">2012-11-22T22:14:49Z</dcterms:created>
  <dcterms:modified xsi:type="dcterms:W3CDTF">2012-12-08T19:16:38Z</dcterms:modified>
</cp:coreProperties>
</file>