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56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441552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560282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665400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267528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898351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393634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165543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177115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072417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577052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23823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8E6704-5984-49D4-B3D5-2878A508492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97113-A6C8-4A64-AA23-9BC8D9BDB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784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Fyzikální hry a úlohy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VY_32_INOVACE_58_Elektrické obvody 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88906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187624" y="1052736"/>
            <a:ext cx="6048672" cy="3960440"/>
            <a:chOff x="0" y="0"/>
            <a:chExt cx="2519" cy="1619"/>
          </a:xfrm>
          <a:noFill/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519" cy="1619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/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360" y="179"/>
              <a:ext cx="1979" cy="1079"/>
            </a:xfrm>
            <a:prstGeom prst="rect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cxnSp>
          <p:nvCxnSpPr>
            <p:cNvPr id="7" name="Line 5"/>
            <p:cNvCxnSpPr/>
            <p:nvPr/>
          </p:nvCxnSpPr>
          <p:spPr bwMode="auto">
            <a:xfrm>
              <a:off x="240" y="677"/>
              <a:ext cx="210" cy="0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8" name="Line 6"/>
            <p:cNvCxnSpPr/>
            <p:nvPr/>
          </p:nvCxnSpPr>
          <p:spPr bwMode="auto">
            <a:xfrm>
              <a:off x="240" y="706"/>
              <a:ext cx="240" cy="0"/>
            </a:xfrm>
            <a:prstGeom prst="line">
              <a:avLst/>
            </a:prstGeom>
            <a:grpFill/>
            <a:ln w="381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10" name="AutoShape 8"/>
            <p:cNvSpPr>
              <a:spLocks noChangeArrowheads="1"/>
            </p:cNvSpPr>
            <p:nvPr/>
          </p:nvSpPr>
          <p:spPr bwMode="auto">
            <a:xfrm>
              <a:off x="1260" y="1080"/>
              <a:ext cx="299" cy="304"/>
            </a:xfrm>
            <a:prstGeom prst="flowChartSummingJunction">
              <a:avLst/>
            </a:prstGeom>
            <a:solidFill>
              <a:schemeClr val="bg1">
                <a:lumMod val="95000"/>
              </a:schemeClr>
            </a:solidFill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720" y="1079"/>
              <a:ext cx="330" cy="305"/>
            </a:xfrm>
            <a:prstGeom prst="flowChartSummingJunction">
              <a:avLst/>
            </a:prstGeom>
            <a:solidFill>
              <a:schemeClr val="bg1">
                <a:lumMod val="95000"/>
              </a:schemeClr>
            </a:solidFill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sp>
          <p:nvSpPr>
            <p:cNvPr id="11" name="AutoShape 9"/>
            <p:cNvSpPr>
              <a:spLocks noChangeArrowheads="1"/>
            </p:cNvSpPr>
            <p:nvPr/>
          </p:nvSpPr>
          <p:spPr bwMode="auto">
            <a:xfrm>
              <a:off x="1800" y="1080"/>
              <a:ext cx="299" cy="304"/>
            </a:xfrm>
            <a:prstGeom prst="flowChartSummingJunction">
              <a:avLst/>
            </a:prstGeom>
            <a:solidFill>
              <a:schemeClr val="bg1">
                <a:lumMod val="95000"/>
              </a:schemeClr>
            </a:solidFill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</p:grpSp>
      <p:sp>
        <p:nvSpPr>
          <p:cNvPr id="12" name="Oval 54"/>
          <p:cNvSpPr>
            <a:spLocks noChangeArrowheads="1"/>
          </p:cNvSpPr>
          <p:nvPr/>
        </p:nvSpPr>
        <p:spPr bwMode="auto">
          <a:xfrm>
            <a:off x="6444208" y="2564904"/>
            <a:ext cx="720080" cy="720080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rgbClr val="000000"/>
            </a:solidFill>
            <a:round/>
            <a:headEnd type="none" w="med" len="med"/>
            <a:tailEnd type="none" w="med" len="med"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spcAft>
                <a:spcPts val="0"/>
              </a:spcAft>
            </a:pPr>
            <a:r>
              <a:rPr lang="cs-CZ" sz="2400" dirty="0">
                <a:effectLst/>
                <a:latin typeface="Times New Roman"/>
                <a:ea typeface="Times New Roman"/>
              </a:rPr>
              <a:t>A</a:t>
            </a:r>
            <a:r>
              <a:rPr lang="cs-CZ" sz="2400" baseline="-25000" dirty="0">
                <a:effectLst/>
                <a:latin typeface="Times New Roman"/>
                <a:ea typeface="Times New Roman"/>
              </a:rPr>
              <a:t>1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sp>
        <p:nvSpPr>
          <p:cNvPr id="13" name="Oval 55"/>
          <p:cNvSpPr>
            <a:spLocks noChangeArrowheads="1"/>
          </p:cNvSpPr>
          <p:nvPr/>
        </p:nvSpPr>
        <p:spPr bwMode="auto">
          <a:xfrm>
            <a:off x="4355976" y="1196752"/>
            <a:ext cx="720080" cy="764704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rgbClr val="000000"/>
            </a:solidFill>
            <a:round/>
            <a:headEnd type="none" w="med" len="med"/>
            <a:tailEnd type="none" w="med" len="med"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spcAft>
                <a:spcPts val="0"/>
              </a:spcAft>
            </a:pPr>
            <a:r>
              <a:rPr lang="cs-CZ" sz="2400" dirty="0">
                <a:effectLst/>
                <a:latin typeface="Times New Roman"/>
                <a:ea typeface="Times New Roman"/>
              </a:rPr>
              <a:t>A</a:t>
            </a:r>
            <a:r>
              <a:rPr lang="cs-CZ" sz="2400" baseline="-25000" dirty="0">
                <a:effectLst/>
                <a:latin typeface="Times New Roman"/>
                <a:ea typeface="Times New Roman"/>
              </a:rPr>
              <a:t>2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sp>
        <p:nvSpPr>
          <p:cNvPr id="14" name="Textové pole 90"/>
          <p:cNvSpPr txBox="1"/>
          <p:nvPr/>
        </p:nvSpPr>
        <p:spPr>
          <a:xfrm>
            <a:off x="3131840" y="4509120"/>
            <a:ext cx="390525" cy="576064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s-CZ" sz="2800" dirty="0">
                <a:effectLst/>
                <a:latin typeface="Times New Roman"/>
                <a:ea typeface="Times New Roman"/>
              </a:rPr>
              <a:t>1</a:t>
            </a:r>
          </a:p>
        </p:txBody>
      </p:sp>
      <p:sp>
        <p:nvSpPr>
          <p:cNvPr id="15" name="Textové pole 91"/>
          <p:cNvSpPr txBox="1"/>
          <p:nvPr/>
        </p:nvSpPr>
        <p:spPr>
          <a:xfrm>
            <a:off x="4427984" y="4509120"/>
            <a:ext cx="390525" cy="576064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s-CZ" sz="2800" dirty="0">
                <a:effectLst/>
                <a:latin typeface="Times New Roman"/>
                <a:ea typeface="Times New Roman"/>
              </a:rPr>
              <a:t>2</a:t>
            </a:r>
          </a:p>
        </p:txBody>
      </p:sp>
      <p:sp>
        <p:nvSpPr>
          <p:cNvPr id="16" name="Textové pole 92"/>
          <p:cNvSpPr txBox="1"/>
          <p:nvPr/>
        </p:nvSpPr>
        <p:spPr>
          <a:xfrm>
            <a:off x="5796136" y="4509120"/>
            <a:ext cx="390525" cy="504056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s-CZ" sz="2800" dirty="0">
                <a:effectLst/>
                <a:latin typeface="Times New Roman"/>
                <a:ea typeface="Times New Roman"/>
              </a:rPr>
              <a:t>3</a:t>
            </a:r>
          </a:p>
        </p:txBody>
      </p:sp>
      <p:sp>
        <p:nvSpPr>
          <p:cNvPr id="17" name="Rectangle 14"/>
          <p:cNvSpPr>
            <a:spLocks noChangeArrowheads="1"/>
          </p:cNvSpPr>
          <p:nvPr/>
        </p:nvSpPr>
        <p:spPr bwMode="auto">
          <a:xfrm>
            <a:off x="2483768" y="188640"/>
            <a:ext cx="381642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800" dirty="0" smtClean="0"/>
              <a:t>Sériový obvod</a:t>
            </a:r>
            <a:endParaRPr lang="cs-CZ" sz="4800" dirty="0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409575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07904" y="5661248"/>
                <a:ext cx="2401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0" i="0" smtClean="0">
                        <a:latin typeface="Cambria Math"/>
                      </a:rPr>
                      <m:t>R</m:t>
                    </m:r>
                    <m:r>
                      <m:rPr>
                        <m:nor/>
                      </m:rPr>
                      <a:rPr lang="cs-CZ" sz="2000" b="0" i="0" baseline="-2500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0" i="0" smtClean="0">
                        <a:latin typeface="Cambria Math"/>
                      </a:rPr>
                      <m:t>R</m:t>
                    </m:r>
                    <m:r>
                      <m:rPr>
                        <m:nor/>
                      </m:rPr>
                      <a:rPr lang="cs-CZ" sz="2000" b="0" i="0" baseline="-25000" smtClean="0">
                        <a:latin typeface="Cambria Math"/>
                      </a:rPr>
                      <m:t>1</m:t>
                    </m:r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r>
                      <m:rPr>
                        <m:nor/>
                      </m:rPr>
                      <a:rPr lang="cs-CZ" sz="2000" b="0" i="0" smtClean="0">
                        <a:latin typeface="Cambria Math"/>
                      </a:rPr>
                      <m:t>R</m:t>
                    </m:r>
                    <m:r>
                      <m:rPr>
                        <m:nor/>
                      </m:rPr>
                      <a:rPr lang="cs-CZ" sz="2000" b="0" i="0" baseline="-25000" smtClean="0">
                        <a:latin typeface="Cambria Math"/>
                      </a:rPr>
                      <m:t>2</m:t>
                    </m:r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r>
                      <m:rPr>
                        <m:nor/>
                      </m:rPr>
                      <a:rPr lang="cs-CZ" sz="2000" b="0" i="0" smtClean="0">
                        <a:latin typeface="Cambria Math"/>
                      </a:rPr>
                      <m:t>R</m:t>
                    </m:r>
                    <m:r>
                      <m:rPr>
                        <m:nor/>
                      </m:rPr>
                      <a:rPr lang="cs-CZ" sz="2000" b="0" i="0" baseline="-25000" smtClean="0">
                        <a:latin typeface="Cambria Math"/>
                      </a:rPr>
                      <m:t>3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5661248"/>
                <a:ext cx="2401416" cy="40011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5059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1403648" y="1412776"/>
            <a:ext cx="5669037" cy="4045992"/>
            <a:chOff x="0" y="0"/>
            <a:chExt cx="3059" cy="2339"/>
          </a:xfrm>
          <a:noFill/>
        </p:grpSpPr>
        <p:sp>
          <p:nvSpPr>
            <p:cNvPr id="3" name="Rectangle 11"/>
            <p:cNvSpPr>
              <a:spLocks noChangeArrowheads="1"/>
            </p:cNvSpPr>
            <p:nvPr/>
          </p:nvSpPr>
          <p:spPr bwMode="auto">
            <a:xfrm>
              <a:off x="0" y="0"/>
              <a:ext cx="3059" cy="2339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/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sp>
          <p:nvSpPr>
            <p:cNvPr id="4" name="Rectangle 12"/>
            <p:cNvSpPr>
              <a:spLocks noChangeArrowheads="1"/>
            </p:cNvSpPr>
            <p:nvPr/>
          </p:nvSpPr>
          <p:spPr bwMode="auto">
            <a:xfrm>
              <a:off x="360" y="360"/>
              <a:ext cx="2339" cy="1258"/>
            </a:xfrm>
            <a:prstGeom prst="rect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cxnSp>
          <p:nvCxnSpPr>
            <p:cNvPr id="5" name="Line 13"/>
            <p:cNvCxnSpPr/>
            <p:nvPr/>
          </p:nvCxnSpPr>
          <p:spPr bwMode="auto">
            <a:xfrm>
              <a:off x="180" y="900"/>
              <a:ext cx="272" cy="0"/>
            </a:xfrm>
            <a:prstGeom prst="line">
              <a:avLst/>
            </a:prstGeom>
            <a:grpFill/>
            <a:ln w="381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6" name="Line 15"/>
            <p:cNvCxnSpPr>
              <a:stCxn id="12" idx="6"/>
            </p:cNvCxnSpPr>
            <p:nvPr/>
          </p:nvCxnSpPr>
          <p:spPr bwMode="auto">
            <a:xfrm>
              <a:off x="1439" y="1077"/>
              <a:ext cx="720" cy="2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7" name="Line 16"/>
            <p:cNvCxnSpPr>
              <a:stCxn id="12" idx="2"/>
            </p:cNvCxnSpPr>
            <p:nvPr/>
          </p:nvCxnSpPr>
          <p:spPr bwMode="auto">
            <a:xfrm flipH="1">
              <a:off x="540" y="1077"/>
              <a:ext cx="540" cy="2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8" name="Line 17"/>
            <p:cNvCxnSpPr/>
            <p:nvPr/>
          </p:nvCxnSpPr>
          <p:spPr bwMode="auto">
            <a:xfrm>
              <a:off x="1440" y="2159"/>
              <a:ext cx="719" cy="0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9" name="Line 18"/>
            <p:cNvCxnSpPr>
              <a:stCxn id="14" idx="2"/>
            </p:cNvCxnSpPr>
            <p:nvPr/>
          </p:nvCxnSpPr>
          <p:spPr bwMode="auto">
            <a:xfrm flipH="1">
              <a:off x="540" y="2159"/>
              <a:ext cx="540" cy="0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10" name="Line 19"/>
            <p:cNvCxnSpPr/>
            <p:nvPr/>
          </p:nvCxnSpPr>
          <p:spPr bwMode="auto">
            <a:xfrm>
              <a:off x="2160" y="1079"/>
              <a:ext cx="0" cy="1078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cxnSp>
          <p:nvCxnSpPr>
            <p:cNvPr id="11" name="Line 20"/>
            <p:cNvCxnSpPr/>
            <p:nvPr/>
          </p:nvCxnSpPr>
          <p:spPr bwMode="auto">
            <a:xfrm>
              <a:off x="540" y="1079"/>
              <a:ext cx="0" cy="1078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12" name="AutoShape 21"/>
            <p:cNvSpPr>
              <a:spLocks noChangeArrowheads="1"/>
            </p:cNvSpPr>
            <p:nvPr/>
          </p:nvSpPr>
          <p:spPr bwMode="auto">
            <a:xfrm>
              <a:off x="1080" y="897"/>
              <a:ext cx="359" cy="359"/>
            </a:xfrm>
            <a:prstGeom prst="flowChartSummingJunction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sp>
          <p:nvSpPr>
            <p:cNvPr id="14" name="AutoShape 23"/>
            <p:cNvSpPr>
              <a:spLocks noChangeArrowheads="1"/>
            </p:cNvSpPr>
            <p:nvPr/>
          </p:nvSpPr>
          <p:spPr bwMode="auto">
            <a:xfrm>
              <a:off x="1080" y="1979"/>
              <a:ext cx="359" cy="359"/>
            </a:xfrm>
            <a:prstGeom prst="flowChartSummingJunction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cxnSp>
          <p:nvCxnSpPr>
            <p:cNvPr id="16" name="Line 25"/>
            <p:cNvCxnSpPr/>
            <p:nvPr/>
          </p:nvCxnSpPr>
          <p:spPr bwMode="auto">
            <a:xfrm>
              <a:off x="180" y="830"/>
              <a:ext cx="272" cy="0"/>
            </a:xfrm>
            <a:prstGeom prst="line">
              <a:avLst/>
            </a:prstGeom>
            <a:grp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cxnSp>
        <p:sp>
          <p:nvSpPr>
            <p:cNvPr id="13" name="AutoShape 22"/>
            <p:cNvSpPr>
              <a:spLocks noChangeArrowheads="1"/>
            </p:cNvSpPr>
            <p:nvPr/>
          </p:nvSpPr>
          <p:spPr bwMode="auto">
            <a:xfrm>
              <a:off x="1080" y="1439"/>
              <a:ext cx="359" cy="358"/>
            </a:xfrm>
            <a:prstGeom prst="flowChartSummingJunction">
              <a:avLst/>
            </a:prstGeom>
            <a:solidFill>
              <a:schemeClr val="bg1">
                <a:lumMod val="95000"/>
              </a:schemeClr>
            </a:solidFill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0" vert="horz" wrap="non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</p:grpSp>
      <p:sp>
        <p:nvSpPr>
          <p:cNvPr id="17" name="Textové pole 90"/>
          <p:cNvSpPr txBox="1"/>
          <p:nvPr/>
        </p:nvSpPr>
        <p:spPr>
          <a:xfrm>
            <a:off x="4067944" y="2636912"/>
            <a:ext cx="390525" cy="576064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s-CZ" sz="2800" dirty="0">
                <a:effectLst/>
                <a:latin typeface="Times New Roman"/>
                <a:ea typeface="Times New Roman"/>
              </a:rPr>
              <a:t>1</a:t>
            </a:r>
          </a:p>
        </p:txBody>
      </p:sp>
      <p:sp>
        <p:nvSpPr>
          <p:cNvPr id="18" name="Textové pole 91"/>
          <p:cNvSpPr txBox="1"/>
          <p:nvPr/>
        </p:nvSpPr>
        <p:spPr>
          <a:xfrm>
            <a:off x="4067944" y="3573016"/>
            <a:ext cx="390525" cy="576064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s-CZ" sz="2800" dirty="0">
                <a:effectLst/>
                <a:latin typeface="Times New Roman"/>
                <a:ea typeface="Times New Roman"/>
              </a:rPr>
              <a:t>2</a:t>
            </a:r>
          </a:p>
        </p:txBody>
      </p:sp>
      <p:sp>
        <p:nvSpPr>
          <p:cNvPr id="19" name="Textové pole 92"/>
          <p:cNvSpPr txBox="1"/>
          <p:nvPr/>
        </p:nvSpPr>
        <p:spPr>
          <a:xfrm>
            <a:off x="4067944" y="4509120"/>
            <a:ext cx="390525" cy="504056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s-CZ" sz="2800" dirty="0">
                <a:effectLst/>
                <a:latin typeface="Times New Roman"/>
                <a:ea typeface="Times New Roman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555776" y="476672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Paralelní obvod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131840" y="5805264"/>
                <a:ext cx="2401416" cy="5822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1 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000" b="0" i="1" baseline="-25000" smtClean="0">
                        <a:latin typeface="Cambria Math"/>
                      </a:rPr>
                      <m:t> 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5805264"/>
                <a:ext cx="2401416" cy="58221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72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17249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115616" y="1700808"/>
            <a:ext cx="2664460" cy="631190"/>
            <a:chOff x="951230" y="5880735"/>
            <a:chExt cx="2664460" cy="631190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1394460" y="5949950"/>
              <a:ext cx="0" cy="50482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" name="Vývojový diagram: postup 4"/>
            <p:cNvSpPr/>
            <p:nvPr/>
          </p:nvSpPr>
          <p:spPr>
            <a:xfrm>
              <a:off x="1567815" y="6369050"/>
              <a:ext cx="771525" cy="142875"/>
            </a:xfrm>
            <a:prstGeom prst="flowChartProcess">
              <a:avLst/>
            </a:prstGeom>
            <a:noFill/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" name="Vývojový diagram: postup 5"/>
            <p:cNvSpPr/>
            <p:nvPr/>
          </p:nvSpPr>
          <p:spPr>
            <a:xfrm>
              <a:off x="1958340" y="5880735"/>
              <a:ext cx="771525" cy="142875"/>
            </a:xfrm>
            <a:prstGeom prst="flowChartProcess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Vývojový diagram: postup 6"/>
            <p:cNvSpPr/>
            <p:nvPr/>
          </p:nvSpPr>
          <p:spPr>
            <a:xfrm>
              <a:off x="2425065" y="6369050"/>
              <a:ext cx="771525" cy="142875"/>
            </a:xfrm>
            <a:prstGeom prst="flowChartProcess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cxnSp>
          <p:nvCxnSpPr>
            <p:cNvPr id="8" name="Přímá spojnice 7"/>
            <p:cNvCxnSpPr/>
            <p:nvPr/>
          </p:nvCxnSpPr>
          <p:spPr>
            <a:xfrm flipV="1">
              <a:off x="2732405" y="5938520"/>
              <a:ext cx="600075" cy="889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 flipV="1">
              <a:off x="1394460" y="5949950"/>
              <a:ext cx="56197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H="1">
              <a:off x="951230" y="6169660"/>
              <a:ext cx="44767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398905" y="6451600"/>
              <a:ext cx="17145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3199130" y="6451600"/>
              <a:ext cx="13335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3328035" y="5949950"/>
              <a:ext cx="0" cy="50482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3329940" y="6160135"/>
              <a:ext cx="28575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2337435" y="6454775"/>
              <a:ext cx="8572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6" name="Rectangle 13"/>
          <p:cNvSpPr>
            <a:spLocks noChangeArrowheads="1"/>
          </p:cNvSpPr>
          <p:nvPr/>
        </p:nvSpPr>
        <p:spPr bwMode="auto">
          <a:xfrm>
            <a:off x="467544" y="845513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C00000"/>
                </a:solidFill>
                <a:latin typeface="Cambria Math"/>
              </a:rPr>
              <a:t>1. </a:t>
            </a:r>
            <a:r>
              <a:rPr lang="cs-CZ" sz="2000" dirty="0">
                <a:latin typeface="Cambria Math"/>
              </a:rPr>
              <a:t>Vypočítej celkový odpor zapojení  R</a:t>
            </a:r>
            <a:r>
              <a:rPr lang="cs-CZ" sz="2000" baseline="-25000" dirty="0">
                <a:latin typeface="Cambria Math"/>
              </a:rPr>
              <a:t>1</a:t>
            </a:r>
            <a:r>
              <a:rPr lang="cs-CZ" sz="2000" dirty="0">
                <a:latin typeface="Cambria Math"/>
              </a:rPr>
              <a:t>=10 Ω  R</a:t>
            </a:r>
            <a:r>
              <a:rPr lang="cs-CZ" sz="2000" baseline="-25000" dirty="0">
                <a:latin typeface="Cambria Math"/>
              </a:rPr>
              <a:t>2</a:t>
            </a:r>
            <a:r>
              <a:rPr lang="cs-CZ" sz="2000" dirty="0">
                <a:latin typeface="Cambria Math"/>
              </a:rPr>
              <a:t>=10 Ω  R</a:t>
            </a:r>
            <a:r>
              <a:rPr lang="cs-CZ" sz="2000" baseline="-25000" dirty="0">
                <a:latin typeface="Cambria Math"/>
              </a:rPr>
              <a:t>3</a:t>
            </a:r>
            <a:r>
              <a:rPr lang="cs-CZ" sz="2000" dirty="0">
                <a:latin typeface="Cambria Math"/>
              </a:rPr>
              <a:t>=30 Ω </a:t>
            </a:r>
          </a:p>
          <a:p>
            <a:r>
              <a:rPr lang="cs-CZ" sz="2000" dirty="0">
                <a:latin typeface="Cambria Math"/>
              </a:rPr>
              <a:t>                                   </a:t>
            </a:r>
          </a:p>
          <a:p>
            <a:endParaRPr lang="cs-CZ" sz="2000" dirty="0">
              <a:latin typeface="Cambria Math"/>
            </a:endParaRPr>
          </a:p>
        </p:txBody>
      </p:sp>
      <p:sp>
        <p:nvSpPr>
          <p:cNvPr id="17" name="Rectangle 14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71800" y="2420888"/>
            <a:ext cx="500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</a:t>
            </a:r>
            <a:r>
              <a:rPr kumimoji="0" lang="cs-CZ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339752" y="1268760"/>
            <a:ext cx="500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</a:t>
            </a:r>
            <a:r>
              <a:rPr kumimoji="0" lang="cs-CZ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907704" y="2420888"/>
            <a:ext cx="500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</a:t>
            </a:r>
            <a:r>
              <a:rPr kumimoji="0" lang="cs-CZ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211960" y="2132856"/>
                <a:ext cx="2401416" cy="589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1 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+</m:t>
                        </m:r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2132856"/>
                <a:ext cx="2401416" cy="58932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61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355976" y="3140968"/>
                <a:ext cx="2401416" cy="589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10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10+30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3140968"/>
                <a:ext cx="2401416" cy="58932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61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427984" y="4149080"/>
                <a:ext cx="2880320" cy="584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10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40 </m:t>
                        </m:r>
                      </m:den>
                    </m:f>
                  </m:oMath>
                </a14:m>
                <a:r>
                  <a:rPr lang="cs-CZ" sz="2000" dirty="0" smtClean="0"/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4+1 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:r>
                  <a:rPr lang="cs-CZ" sz="2000" b="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40</m:t>
                        </m:r>
                      </m:den>
                    </m:f>
                    <m:r>
                      <m:rPr>
                        <m:nor/>
                      </m:rPr>
                      <a:rPr lang="cs-CZ" sz="2000" b="0" i="0" smtClean="0">
                        <a:latin typeface="Cambria Math"/>
                      </a:rPr>
                      <m:t> 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4149080"/>
                <a:ext cx="2880320" cy="58419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499992" y="4869160"/>
                <a:ext cx="2880320" cy="5295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40 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= 8</a:t>
                </a:r>
                <a:r>
                  <a:rPr kumimoji="0" lang="cs-CZ" sz="2000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ea typeface="Times New Roman" pitchFamily="18" charset="0"/>
                    <a:cs typeface="Arial" pitchFamily="34" charset="0"/>
                  </a:rPr>
                  <a:t> Ω</a:t>
                </a:r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4869160"/>
                <a:ext cx="2880320" cy="52950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114" b="-8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41119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4716016" y="1556792"/>
            <a:ext cx="3038475" cy="659765"/>
            <a:chOff x="577215" y="4928235"/>
            <a:chExt cx="3038475" cy="659765"/>
          </a:xfrm>
        </p:grpSpPr>
        <p:sp>
          <p:nvSpPr>
            <p:cNvPr id="2" name="Vývojový diagram: postup 1"/>
            <p:cNvSpPr/>
            <p:nvPr/>
          </p:nvSpPr>
          <p:spPr>
            <a:xfrm>
              <a:off x="748665" y="5191760"/>
              <a:ext cx="771525" cy="142875"/>
            </a:xfrm>
            <a:prstGeom prst="flowChartProcess">
              <a:avLst/>
            </a:prstGeom>
            <a:noFill/>
            <a:ln w="63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" name="Vývojový diagram: postup 2"/>
            <p:cNvSpPr/>
            <p:nvPr/>
          </p:nvSpPr>
          <p:spPr>
            <a:xfrm>
              <a:off x="2148840" y="4928235"/>
              <a:ext cx="771525" cy="142875"/>
            </a:xfrm>
            <a:prstGeom prst="flowChartProcess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" name="Vývojový diagram: postup 3"/>
            <p:cNvSpPr/>
            <p:nvPr/>
          </p:nvSpPr>
          <p:spPr>
            <a:xfrm>
              <a:off x="2148840" y="5445125"/>
              <a:ext cx="771525" cy="142875"/>
            </a:xfrm>
            <a:prstGeom prst="flowChartProcess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2920365" y="5005070"/>
              <a:ext cx="409575" cy="952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2920365" y="5508625"/>
              <a:ext cx="40957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H="1">
              <a:off x="1853565" y="5508625"/>
              <a:ext cx="29527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H="1">
              <a:off x="1853565" y="5005070"/>
              <a:ext cx="295275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853565" y="5005070"/>
              <a:ext cx="0" cy="48577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3329940" y="5014595"/>
              <a:ext cx="0" cy="47625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1520190" y="5283835"/>
              <a:ext cx="333375" cy="952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3329940" y="5283835"/>
              <a:ext cx="28575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>
              <a:off x="577215" y="5283835"/>
              <a:ext cx="17145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395536" y="721240"/>
            <a:ext cx="40983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C00000"/>
                </a:solidFill>
                <a:latin typeface="Cambria Math"/>
              </a:rPr>
              <a:t>2. </a:t>
            </a:r>
            <a:r>
              <a:rPr lang="cs-CZ" sz="2000" dirty="0">
                <a:latin typeface="Cambria Math"/>
              </a:rPr>
              <a:t>Vypočítej celkový odpor zapojení </a:t>
            </a: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683568" y="1135198"/>
            <a:ext cx="33826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Cambria Math"/>
              </a:rPr>
              <a:t/>
            </a:r>
            <a:br>
              <a:rPr lang="cs-CZ" sz="2000" dirty="0">
                <a:latin typeface="Cambria Math"/>
              </a:rPr>
            </a:br>
            <a:endParaRPr lang="cs-CZ" sz="2000" dirty="0">
              <a:latin typeface="Cambria Math"/>
            </a:endParaRPr>
          </a:p>
          <a:p>
            <a:r>
              <a:rPr lang="cs-CZ" sz="2000" dirty="0">
                <a:latin typeface="Cambria Math"/>
              </a:rPr>
              <a:t>R</a:t>
            </a:r>
            <a:r>
              <a:rPr lang="cs-CZ" sz="2000" baseline="-25000" dirty="0">
                <a:latin typeface="Cambria Math"/>
              </a:rPr>
              <a:t>1</a:t>
            </a:r>
            <a:r>
              <a:rPr lang="cs-CZ" sz="2000" dirty="0">
                <a:latin typeface="Cambria Math"/>
              </a:rPr>
              <a:t>=20Ω   R</a:t>
            </a:r>
            <a:r>
              <a:rPr lang="cs-CZ" sz="2000" baseline="-25000" dirty="0">
                <a:latin typeface="Cambria Math"/>
              </a:rPr>
              <a:t>2</a:t>
            </a:r>
            <a:r>
              <a:rPr lang="cs-CZ" sz="2000" dirty="0">
                <a:latin typeface="Cambria Math"/>
              </a:rPr>
              <a:t>=30Ω   R</a:t>
            </a:r>
            <a:r>
              <a:rPr lang="cs-CZ" sz="2000" baseline="-25000" dirty="0">
                <a:latin typeface="Cambria Math"/>
              </a:rPr>
              <a:t>3</a:t>
            </a:r>
            <a:r>
              <a:rPr lang="cs-CZ" sz="2000" dirty="0">
                <a:latin typeface="Cambria Math"/>
              </a:rPr>
              <a:t>=10Ω</a:t>
            </a:r>
          </a:p>
          <a:p>
            <a:endParaRPr lang="cs-CZ" sz="2000" dirty="0">
              <a:latin typeface="Cambria Math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04048" y="2132856"/>
            <a:ext cx="500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</a:t>
            </a:r>
            <a:r>
              <a:rPr kumimoji="0" lang="cs-CZ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516216" y="2420888"/>
            <a:ext cx="5004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</a:t>
            </a:r>
            <a:r>
              <a:rPr kumimoji="0" lang="cs-CZ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44208" y="1124744"/>
            <a:ext cx="4363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</a:t>
            </a:r>
            <a:r>
              <a:rPr kumimoji="0" lang="cs-CZ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15816" y="3573016"/>
                <a:ext cx="2401416" cy="589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20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3573016"/>
                <a:ext cx="2401416" cy="58932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61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2267744" y="5229200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i="1">
                <a:latin typeface="Cambria Math"/>
              </a:defRPr>
            </a:lvl1pPr>
          </a:lstStyle>
          <a:p>
            <a:r>
              <a:rPr lang="cs-CZ" i="0" dirty="0" smtClean="0"/>
              <a:t>R´=</a:t>
            </a:r>
            <a:r>
              <a:rPr lang="cs-CZ" i="0" dirty="0" smtClean="0"/>
              <a:t>R+R</a:t>
            </a:r>
            <a:r>
              <a:rPr lang="cs-CZ" i="0" baseline="-25000" dirty="0" smtClean="0"/>
              <a:t>3</a:t>
            </a:r>
            <a:r>
              <a:rPr lang="cs-CZ" i="0" dirty="0" smtClean="0"/>
              <a:t>=12+10   = 22Ω</a:t>
            </a:r>
            <a:endParaRPr lang="cs-CZ" i="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915816" y="4365104"/>
                <a:ext cx="2880320" cy="5295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60 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= 12</a:t>
                </a:r>
                <a:r>
                  <a:rPr kumimoji="0" lang="cs-CZ" sz="2000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ea typeface="Times New Roman" pitchFamily="18" charset="0"/>
                    <a:cs typeface="Arial" pitchFamily="34" charset="0"/>
                  </a:rPr>
                  <a:t> Ω</a:t>
                </a:r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4365104"/>
                <a:ext cx="2880320" cy="52950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114" b="-8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2915816" y="2852936"/>
                <a:ext cx="2401416" cy="589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2000" i="1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 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>
                            <a:latin typeface="Cambria Math"/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2852936"/>
                <a:ext cx="2401416" cy="589329"/>
              </a:xfrm>
              <a:prstGeom prst="rect">
                <a:avLst/>
              </a:prstGeom>
              <a:blipFill rotWithShape="1">
                <a:blip r:embed="rId4"/>
                <a:stretch>
                  <a:fillRect b="-61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48867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</a:t>
            </a:r>
            <a:r>
              <a:rPr lang="en-GB" dirty="0" smtClean="0"/>
              <a:t>1325,</a:t>
            </a:r>
            <a:r>
              <a:rPr lang="cs-CZ" dirty="0" smtClean="0"/>
              <a:t> </a:t>
            </a:r>
            <a:r>
              <a:rPr lang="en-GB" dirty="0" err="1" smtClean="0"/>
              <a:t>příspěvková</a:t>
            </a:r>
            <a:r>
              <a:rPr lang="en-GB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</a:t>
            </a:r>
            <a:r>
              <a:rPr lang="cs-CZ" dirty="0"/>
              <a:t>Mladá Boleslav </a:t>
            </a:r>
            <a:r>
              <a:rPr lang="cs-CZ" dirty="0" smtClean="0"/>
              <a:t>pro osmý a 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a procvičení učiva o elektrických obvodech.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0389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264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9</cp:revision>
  <dcterms:created xsi:type="dcterms:W3CDTF">2012-11-22T19:31:06Z</dcterms:created>
  <dcterms:modified xsi:type="dcterms:W3CDTF">2012-12-08T17:09:55Z</dcterms:modified>
</cp:coreProperties>
</file>