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6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Eva Kubíková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VY_32_INOVACE_15_08  Užitečný hmyz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Prvouka 2</a:t>
          </a:r>
          <a:r>
            <a:rPr lang="cs-CZ" sz="1200" dirty="0" smtClean="0"/>
            <a:t>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smtClean="0"/>
            <a:t>ČÍSLO PROJEKTU</a:t>
          </a:r>
          <a:r>
            <a:rPr lang="cs-CZ" sz="1200" dirty="0" smtClean="0"/>
            <a:t>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 custLinFactNeighborX="-2185" custLinFactNeighborY="246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AA7FED2-96EE-48EB-A7A6-677F692AF65C}" type="presOf" srcId="{ABD4D77B-BA54-4DFB-A762-4C734220F9AA}" destId="{AAB7E4A6-9D01-402C-9D7A-6D30767F0B58}" srcOrd="0" destOrd="0" presId="urn:microsoft.com/office/officeart/2005/8/layout/target3"/>
    <dgm:cxn modelId="{A279BF51-A40D-475C-8685-457961BBCDD1}" type="presOf" srcId="{1D895EAB-76A7-41C6-9C6C-7D303AD4C23C}" destId="{347D85BD-7382-4413-9298-D06CC996458A}" srcOrd="0" destOrd="0" presId="urn:microsoft.com/office/officeart/2005/8/layout/target3"/>
    <dgm:cxn modelId="{A5D34CCD-5EEF-44CE-AE51-84DAB773880A}" type="presOf" srcId="{D9242A4C-F33A-42E2-BFA4-EC80805DCD32}" destId="{5A434D34-FA65-40B0-A4CE-3A1E2B14A215}" srcOrd="1" destOrd="0" presId="urn:microsoft.com/office/officeart/2005/8/layout/target3"/>
    <dgm:cxn modelId="{4D123059-232E-4808-A4B0-C95A02756BFE}" type="presOf" srcId="{A4836DAF-3E6B-4198-A089-B3C0D0384F2B}" destId="{4F0AD45D-7E6A-4C4A-90DF-90E27C4B175D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29E7520E-BFFF-4C6E-B129-219E999FC430}" type="presOf" srcId="{FFA013E9-5C5D-404D-8688-08171EA7A387}" destId="{359A210A-E8C9-4FD6-9BC7-434F4455A6B5}" srcOrd="1" destOrd="0" presId="urn:microsoft.com/office/officeart/2005/8/layout/target3"/>
    <dgm:cxn modelId="{7022198E-DBF6-40F4-A825-426414315290}" type="presOf" srcId="{FFA013E9-5C5D-404D-8688-08171EA7A387}" destId="{E1DA18CB-4B0A-4D0C-9459-15C4B327891F}" srcOrd="0" destOrd="0" presId="urn:microsoft.com/office/officeart/2005/8/layout/target3"/>
    <dgm:cxn modelId="{5D52FEAB-BB8F-4C4E-8DD8-19BCF58AF04F}" type="presOf" srcId="{D9242A4C-F33A-42E2-BFA4-EC80805DCD32}" destId="{7DDB6D97-C311-42E1-B77C-B194BAE75773}" srcOrd="0" destOrd="0" presId="urn:microsoft.com/office/officeart/2005/8/layout/target3"/>
    <dgm:cxn modelId="{525C35A1-5D8B-4C47-9E53-EB72C860EC9F}" type="presOf" srcId="{DAAD5A11-3EBC-47AE-AB1C-4F1B938732A7}" destId="{2D933DCE-BBEA-46A5-98BC-CA41A7DBB761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E1D3045F-144A-41E7-9878-68D11496E937}" type="presOf" srcId="{ABD4D77B-BA54-4DFB-A762-4C734220F9AA}" destId="{A6703DA5-6D74-4C8B-9C82-31DC93531BC2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06015046-461E-42C2-9529-C98DE204C8B7}" type="presOf" srcId="{A4836DAF-3E6B-4198-A089-B3C0D0384F2B}" destId="{36B74B1E-3C18-4C06-BA03-CB2EB266F8FF}" srcOrd="1" destOrd="0" presId="urn:microsoft.com/office/officeart/2005/8/layout/target3"/>
    <dgm:cxn modelId="{644B0CB3-5643-4E86-8DDD-7116A6509733}" type="presOf" srcId="{1D895EAB-76A7-41C6-9C6C-7D303AD4C23C}" destId="{94413E88-B296-45A5-9057-6B5765B63A8F}" srcOrd="1" destOrd="0" presId="urn:microsoft.com/office/officeart/2005/8/layout/target3"/>
    <dgm:cxn modelId="{CC5ECD5D-B7E2-4472-9E32-8096653FE5D8}" type="presParOf" srcId="{2D933DCE-BBEA-46A5-98BC-CA41A7DBB761}" destId="{D3A73299-62A4-4767-8E25-C16133A0B902}" srcOrd="0" destOrd="0" presId="urn:microsoft.com/office/officeart/2005/8/layout/target3"/>
    <dgm:cxn modelId="{2BC33DAF-F5ED-42F9-AB3C-51C949A5567F}" type="presParOf" srcId="{2D933DCE-BBEA-46A5-98BC-CA41A7DBB761}" destId="{EE30B2AF-DDC9-42DB-9092-5595C6257A57}" srcOrd="1" destOrd="0" presId="urn:microsoft.com/office/officeart/2005/8/layout/target3"/>
    <dgm:cxn modelId="{6052AD3A-E91D-46AE-B8BC-89979E3054ED}" type="presParOf" srcId="{2D933DCE-BBEA-46A5-98BC-CA41A7DBB761}" destId="{E1DA18CB-4B0A-4D0C-9459-15C4B327891F}" srcOrd="2" destOrd="0" presId="urn:microsoft.com/office/officeart/2005/8/layout/target3"/>
    <dgm:cxn modelId="{67D9B2AE-F17A-4267-81F5-40EF2DFA6B0C}" type="presParOf" srcId="{2D933DCE-BBEA-46A5-98BC-CA41A7DBB761}" destId="{29996EEB-8589-4AED-9C98-E2204A026234}" srcOrd="3" destOrd="0" presId="urn:microsoft.com/office/officeart/2005/8/layout/target3"/>
    <dgm:cxn modelId="{C3F0E588-BDC8-43DF-8EBF-504ECE0B90FA}" type="presParOf" srcId="{2D933DCE-BBEA-46A5-98BC-CA41A7DBB761}" destId="{056AE7B2-579D-40D1-A57C-4E33BFED76BE}" srcOrd="4" destOrd="0" presId="urn:microsoft.com/office/officeart/2005/8/layout/target3"/>
    <dgm:cxn modelId="{DE0FA2C4-2A71-46FB-9AD1-497B71306A88}" type="presParOf" srcId="{2D933DCE-BBEA-46A5-98BC-CA41A7DBB761}" destId="{4F0AD45D-7E6A-4C4A-90DF-90E27C4B175D}" srcOrd="5" destOrd="0" presId="urn:microsoft.com/office/officeart/2005/8/layout/target3"/>
    <dgm:cxn modelId="{886AFB56-266D-4911-90E8-5AC2DD32488B}" type="presParOf" srcId="{2D933DCE-BBEA-46A5-98BC-CA41A7DBB761}" destId="{1804A346-BBD3-438B-AE0F-7BEBB1E2AF96}" srcOrd="6" destOrd="0" presId="urn:microsoft.com/office/officeart/2005/8/layout/target3"/>
    <dgm:cxn modelId="{10DC5F76-5BA6-415E-858F-0DD11B498974}" type="presParOf" srcId="{2D933DCE-BBEA-46A5-98BC-CA41A7DBB761}" destId="{60CB9877-708D-4C64-AA73-CFD3F3076BC2}" srcOrd="7" destOrd="0" presId="urn:microsoft.com/office/officeart/2005/8/layout/target3"/>
    <dgm:cxn modelId="{B15D870E-BB89-43F6-9DB6-6FAA03A6084A}" type="presParOf" srcId="{2D933DCE-BBEA-46A5-98BC-CA41A7DBB761}" destId="{347D85BD-7382-4413-9298-D06CC996458A}" srcOrd="8" destOrd="0" presId="urn:microsoft.com/office/officeart/2005/8/layout/target3"/>
    <dgm:cxn modelId="{66E8B44F-9226-4236-AFE6-8B72CF123F86}" type="presParOf" srcId="{2D933DCE-BBEA-46A5-98BC-CA41A7DBB761}" destId="{C4DD5B9C-4D9E-449D-A063-107A759DF3D1}" srcOrd="9" destOrd="0" presId="urn:microsoft.com/office/officeart/2005/8/layout/target3"/>
    <dgm:cxn modelId="{DFAE660E-71A6-42B7-9239-046CFCADBF8E}" type="presParOf" srcId="{2D933DCE-BBEA-46A5-98BC-CA41A7DBB761}" destId="{CD515E15-5457-47F2-8109-A2A59D66C930}" srcOrd="10" destOrd="0" presId="urn:microsoft.com/office/officeart/2005/8/layout/target3"/>
    <dgm:cxn modelId="{48427697-3EF2-4DA5-BD11-B47A348541CE}" type="presParOf" srcId="{2D933DCE-BBEA-46A5-98BC-CA41A7DBB761}" destId="{7DDB6D97-C311-42E1-B77C-B194BAE75773}" srcOrd="11" destOrd="0" presId="urn:microsoft.com/office/officeart/2005/8/layout/target3"/>
    <dgm:cxn modelId="{4CD47929-2A54-43B9-BF04-95CE4C968EBC}" type="presParOf" srcId="{2D933DCE-BBEA-46A5-98BC-CA41A7DBB761}" destId="{DE2B4424-17B1-4404-A13F-04051C43B79D}" srcOrd="12" destOrd="0" presId="urn:microsoft.com/office/officeart/2005/8/layout/target3"/>
    <dgm:cxn modelId="{704BF187-85ED-40AD-B0C2-75ADE34FA5E9}" type="presParOf" srcId="{2D933DCE-BBEA-46A5-98BC-CA41A7DBB761}" destId="{555607BD-8A1D-4EBB-825A-8C74A1FB0FFC}" srcOrd="13" destOrd="0" presId="urn:microsoft.com/office/officeart/2005/8/layout/target3"/>
    <dgm:cxn modelId="{A06DB958-7FB1-4B34-AE10-8D6519A82356}" type="presParOf" srcId="{2D933DCE-BBEA-46A5-98BC-CA41A7DBB761}" destId="{AAB7E4A6-9D01-402C-9D7A-6D30767F0B58}" srcOrd="14" destOrd="0" presId="urn:microsoft.com/office/officeart/2005/8/layout/target3"/>
    <dgm:cxn modelId="{81A3368C-A286-4936-883C-953CD2B5DE47}" type="presParOf" srcId="{2D933DCE-BBEA-46A5-98BC-CA41A7DBB761}" destId="{359A210A-E8C9-4FD6-9BC7-434F4455A6B5}" srcOrd="15" destOrd="0" presId="urn:microsoft.com/office/officeart/2005/8/layout/target3"/>
    <dgm:cxn modelId="{21285C2B-69B7-45EA-8FFD-0609ABCB52D9}" type="presParOf" srcId="{2D933DCE-BBEA-46A5-98BC-CA41A7DBB761}" destId="{36B74B1E-3C18-4C06-BA03-CB2EB266F8FF}" srcOrd="16" destOrd="0" presId="urn:microsoft.com/office/officeart/2005/8/layout/target3"/>
    <dgm:cxn modelId="{29F30578-E3AC-4D16-8324-4433419338AB}" type="presParOf" srcId="{2D933DCE-BBEA-46A5-98BC-CA41A7DBB761}" destId="{94413E88-B296-45A5-9057-6B5765B63A8F}" srcOrd="17" destOrd="0" presId="urn:microsoft.com/office/officeart/2005/8/layout/target3"/>
    <dgm:cxn modelId="{77003466-3C92-43B5-BF5D-0F8F6AE4A1FD}" type="presParOf" srcId="{2D933DCE-BBEA-46A5-98BC-CA41A7DBB761}" destId="{5A434D34-FA65-40B0-A4CE-3A1E2B14A215}" srcOrd="18" destOrd="0" presId="urn:microsoft.com/office/officeart/2005/8/layout/target3"/>
    <dgm:cxn modelId="{0C6B82D4-F9B1-4731-9B91-40B1ADED9D95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Eva Kubíková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861836" y="648068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VY_32_INOVACE_15_08  Užitečný hmyz</a:t>
          </a:r>
          <a:endParaRPr lang="cs-CZ" sz="1200" kern="1200" dirty="0"/>
        </a:p>
      </dsp:txBody>
      <dsp:txXfrm>
        <a:off x="861836" y="648068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Prvouka 2</a:t>
          </a:r>
          <a:r>
            <a:rPr lang="cs-CZ" sz="1200" kern="1200" dirty="0" smtClean="0"/>
            <a:t>. 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ČÍSLO PROJEKTU</a:t>
          </a:r>
          <a:r>
            <a:rPr lang="cs-CZ" sz="1200" kern="1200" dirty="0" smtClean="0"/>
            <a:t>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593D9F-AA84-47E7-BC8E-836B1570ABB2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2D6D1E-43B7-44E2-A624-6BCA57917A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7683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012-3F26-48C2-8CF8-926937E9358E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991012-3F26-48C2-8CF8-926937E9358E}" type="datetimeFigureOut">
              <a:rPr lang="cs-CZ" smtClean="0"/>
              <a:pPr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65BA34-5A08-4C53-A644-087319D8173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pis_mellifera_bi.jpg" TargetMode="External"/><Relationship Id="rId2" Type="http://schemas.openxmlformats.org/officeDocument/2006/relationships/hyperlink" Target="http://cs.wikipedia.org/wiki/Soubor:Mrowka_rudnica_formica_rufa_small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Lady_beetl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89651481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31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772400" cy="1470025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348880"/>
            <a:ext cx="6400800" cy="1752600"/>
          </a:xfrm>
        </p:spPr>
        <p:txBody>
          <a:bodyPr>
            <a:noAutofit/>
          </a:bodyPr>
          <a:lstStyle/>
          <a:p>
            <a:pPr algn="l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slouží jako doplněk učiva v rámci   tématu  Člověk a jeho svět.</a:t>
            </a:r>
          </a:p>
          <a:p>
            <a:pPr algn="l">
              <a:buFont typeface="Arial" pitchFamily="34" charset="0"/>
              <a:buChar char="•"/>
            </a:pPr>
            <a:endParaRPr lang="cs-CZ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slouží k procvičení učiva Hmyz.</a:t>
            </a:r>
          </a:p>
          <a:p>
            <a:pPr algn="l">
              <a:buFont typeface="Arial" pitchFamily="34" charset="0"/>
              <a:buChar char="•"/>
            </a:pPr>
            <a:endParaRPr lang="cs-CZ" sz="1600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Vytvořeno jako dum do předmětu Prvouka pro 2. ročník.</a:t>
            </a:r>
          </a:p>
          <a:p>
            <a:pPr algn="l">
              <a:buFont typeface="Arial" pitchFamily="34" charset="0"/>
              <a:buChar char="•"/>
            </a:pPr>
            <a:endParaRPr lang="cs-CZ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doporučuji prezentovat pomocí dataprojektoru</a:t>
            </a:r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..</a:t>
            </a:r>
          </a:p>
          <a:p>
            <a:pPr algn="l">
              <a:buFont typeface="Arial" pitchFamily="34" charset="0"/>
              <a:buChar char="•"/>
            </a:pPr>
            <a:endParaRPr lang="cs-CZ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Klíčová slova -  užitečný hmyz,  mravenci, mraveniště , včela, med, slunéčko sedmitečné, užitečný druh.</a:t>
            </a:r>
            <a:endParaRPr lang="cs-CZ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Arial" pitchFamily="34" charset="0"/>
              <a:buChar char="•"/>
            </a:pPr>
            <a:endParaRPr lang="cs-CZ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byl vytvořen a pilotován v prvním pololetí školního roku 2012/2013.</a:t>
            </a:r>
          </a:p>
          <a:p>
            <a:pPr algn="l">
              <a:buFont typeface="Arial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Děti se naučily chápat, jak může být hmyz užitečný.</a:t>
            </a:r>
            <a:endParaRPr lang="cs-CZ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Mravenec lesní</a:t>
            </a:r>
            <a:endParaRPr lang="cs-CZ" dirty="0"/>
          </a:p>
        </p:txBody>
      </p:sp>
      <p:pic>
        <p:nvPicPr>
          <p:cNvPr id="1026" name="Picture 2" descr="C:\Users\xy\Pictures\stažené\258px-Mrowka_rudnica_formica_rufa_smal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429000"/>
            <a:ext cx="3744416" cy="2587159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67544" y="1412776"/>
            <a:ext cx="8676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Mravenci náleží mezi blanokřídlý hmyz.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Jejich domov je mraveniště.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Mravenci jsou velmi dobrými staviteli, chovateli, sběrači a lovci.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Nadzemní část mraveniště je možné přirovnat k velkým domům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Pod zemí je větší  část než nad zemí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Zabývají se chovem mšic, které produkují medovici a péčí o jiné živočichy připomínají chov krav u lidí. </a:t>
            </a:r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Apis mellifera b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924944"/>
            <a:ext cx="3429000" cy="27051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Včela medonosná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Její tělo se skládá ze tří hlavních částí hlava,hruď zadeček. </a:t>
            </a:r>
          </a:p>
          <a:p>
            <a:r>
              <a:rPr lang="cs-CZ" dirty="0" smtClean="0"/>
              <a:t>Včely opilují květy. </a:t>
            </a:r>
          </a:p>
          <a:p>
            <a:r>
              <a:rPr lang="cs-CZ" dirty="0" smtClean="0"/>
              <a:t>Od včel získáváme med.</a:t>
            </a:r>
          </a:p>
          <a:p>
            <a:r>
              <a:rPr lang="cs-CZ" dirty="0" smtClean="0"/>
              <a:t>Včely žijí v úlech.</a:t>
            </a:r>
          </a:p>
          <a:p>
            <a:r>
              <a:rPr lang="cs-CZ" dirty="0" smtClean="0"/>
              <a:t>Jsou užitečné.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Slunéčko sedmitečné</a:t>
            </a:r>
            <a:endParaRPr lang="cs-CZ" dirty="0"/>
          </a:p>
        </p:txBody>
      </p:sp>
      <p:pic>
        <p:nvPicPr>
          <p:cNvPr id="4" name="Zástupný symbol pro obsah 3" descr="800px-Lady_beetl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13518" y="4149080"/>
            <a:ext cx="3630482" cy="2337123"/>
          </a:xfrm>
        </p:spPr>
      </p:pic>
      <p:sp>
        <p:nvSpPr>
          <p:cNvPr id="5" name="Obdélník 4"/>
          <p:cNvSpPr/>
          <p:nvPr/>
        </p:nvSpPr>
        <p:spPr>
          <a:xfrm>
            <a:off x="683568" y="1628800"/>
            <a:ext cx="55446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Slunéčko sedmitečné je rozšířený druh, který se  živí mšicemi. 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Je užitečný druh, který  je likviduje (jedna larva zkonzumuje během svého vývoje až přes 600 mšic).</a:t>
            </a:r>
            <a:endParaRPr lang="cs-CZ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Poznáš kdo se nám schoval ?</a:t>
            </a:r>
            <a:endParaRPr lang="cs-CZ" dirty="0"/>
          </a:p>
        </p:txBody>
      </p:sp>
      <p:pic>
        <p:nvPicPr>
          <p:cNvPr id="4" name="Zástupný symbol pro obsah 3" descr="mravenec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2204864"/>
            <a:ext cx="2495238" cy="1476191"/>
          </a:xfrm>
        </p:spPr>
      </p:pic>
      <p:pic>
        <p:nvPicPr>
          <p:cNvPr id="5" name="Obrázek 4" descr="sluníčk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2492896"/>
            <a:ext cx="1580952" cy="676191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 rot="10509942">
            <a:off x="1415367" y="1719181"/>
            <a:ext cx="2160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Slunéčko sedmitečné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 rot="10800000">
            <a:off x="5810366" y="1823779"/>
            <a:ext cx="1602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Mravenec lesní</a:t>
            </a:r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5652120" y="1484784"/>
            <a:ext cx="201622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>
              <a:solidFill>
                <a:srgbClr val="FF0000"/>
              </a:solidFill>
            </a:endParaRPr>
          </a:p>
          <a:p>
            <a:pPr algn="ctr"/>
            <a:r>
              <a:rPr lang="cs-CZ" dirty="0" smtClean="0">
                <a:solidFill>
                  <a:srgbClr val="FF0000"/>
                </a:solidFill>
              </a:rPr>
              <a:t>Odtáhni, najdeš odpověď</a:t>
            </a:r>
            <a:r>
              <a:rPr lang="cs-CZ" dirty="0" smtClean="0"/>
              <a:t> </a:t>
            </a:r>
          </a:p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1331640" y="1412776"/>
            <a:ext cx="223224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Odtáhni, najdeš odpověď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07703" y="3744052"/>
            <a:ext cx="200157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 Kde žije ?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 Čím se živí ?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 Proč je užitečný ?</a:t>
            </a:r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68165" y="353236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Říkej, co o nich víš: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Literatura, zdroje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2636912"/>
            <a:ext cx="64087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</a:t>
            </a:r>
            <a:r>
              <a:rPr lang="cs-CZ" dirty="0" err="1" smtClean="0">
                <a:hlinkClick r:id="rId2"/>
              </a:rPr>
              <a:t>cs.wikipedia.org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wiki</a:t>
            </a:r>
            <a:r>
              <a:rPr lang="cs-CZ" dirty="0" smtClean="0">
                <a:hlinkClick r:id="rId2"/>
              </a:rPr>
              <a:t>/Soubor:</a:t>
            </a:r>
            <a:r>
              <a:rPr lang="cs-CZ" dirty="0" err="1" smtClean="0">
                <a:hlinkClick r:id="rId2"/>
              </a:rPr>
              <a:t>Mrowka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rudnica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formica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rufa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small.jpg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cs.wikipedia.org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wiki</a:t>
            </a:r>
            <a:r>
              <a:rPr lang="cs-CZ" dirty="0" smtClean="0">
                <a:hlinkClick r:id="rId3"/>
              </a:rPr>
              <a:t>/Soubor:</a:t>
            </a:r>
            <a:r>
              <a:rPr lang="cs-CZ" dirty="0" err="1" smtClean="0">
                <a:hlinkClick r:id="rId3"/>
              </a:rPr>
              <a:t>Apis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mellifera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bi.jpg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</a:t>
            </a:r>
            <a:r>
              <a:rPr lang="cs-CZ" dirty="0" err="1" smtClean="0">
                <a:hlinkClick r:id="rId4"/>
              </a:rPr>
              <a:t>cs.wikipedia.org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wiki</a:t>
            </a:r>
            <a:r>
              <a:rPr lang="cs-CZ" dirty="0" smtClean="0">
                <a:hlinkClick r:id="rId4"/>
              </a:rPr>
              <a:t>/Soubor:Lady_</a:t>
            </a:r>
            <a:r>
              <a:rPr lang="cs-CZ" dirty="0" err="1" smtClean="0">
                <a:hlinkClick r:id="rId4"/>
              </a:rPr>
              <a:t>beetle.jpg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316</Words>
  <Application>Microsoft Office PowerPoint</Application>
  <PresentationFormat>Předvádění na obrazovce (4:3)</PresentationFormat>
  <Paragraphs>52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Anotace</vt:lpstr>
      <vt:lpstr>Mravenec lesní</vt:lpstr>
      <vt:lpstr>Včela medonosná</vt:lpstr>
      <vt:lpstr>Slunéčko sedmitečné</vt:lpstr>
      <vt:lpstr>Poznáš kdo se nám schoval ?</vt:lpstr>
      <vt:lpstr>Prezentace aplikace PowerPoint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Kubík</cp:lastModifiedBy>
  <cp:revision>18</cp:revision>
  <dcterms:created xsi:type="dcterms:W3CDTF">2012-09-19T14:10:04Z</dcterms:created>
  <dcterms:modified xsi:type="dcterms:W3CDTF">2012-12-04T16:00:37Z</dcterms:modified>
</cp:coreProperties>
</file>