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0" r:id="rId4"/>
    <p:sldId id="275" r:id="rId5"/>
    <p:sldId id="276" r:id="rId6"/>
    <p:sldId id="266" r:id="rId7"/>
    <p:sldId id="267" r:id="rId8"/>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66"/>
  </p:clrMru>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Střední styl 1 – zvýraznění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Střední styl 1 – zvýraznění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Styl Středně sytá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Bez stylu, bez mřížky">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Styl s motivem 1 – zvýraznění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Bez stylu, mřížka tabulky">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1" d="100"/>
          <a:sy n="81" d="100"/>
        </p:scale>
        <p:origin x="-96" y="-9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9" name="Nadpis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17" name="Podnadpis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30" name="Zástupný symbol pro datum 29"/>
          <p:cNvSpPr>
            <a:spLocks noGrp="1"/>
          </p:cNvSpPr>
          <p:nvPr>
            <p:ph type="dt" sz="half" idx="10"/>
          </p:nvPr>
        </p:nvSpPr>
        <p:spPr/>
        <p:txBody>
          <a:bodyPr/>
          <a:lstStyle/>
          <a:p>
            <a:fld id="{6C32C24C-1387-44BD-A8E0-9A8E19E71AEA}" type="datetimeFigureOut">
              <a:rPr lang="cs-CZ" smtClean="0"/>
              <a:pPr/>
              <a:t>8.12.2012</a:t>
            </a:fld>
            <a:endParaRPr lang="cs-CZ"/>
          </a:p>
        </p:txBody>
      </p:sp>
      <p:sp>
        <p:nvSpPr>
          <p:cNvPr id="19" name="Zástupný symbol pro zápatí 18"/>
          <p:cNvSpPr>
            <a:spLocks noGrp="1"/>
          </p:cNvSpPr>
          <p:nvPr>
            <p:ph type="ftr" sz="quarter" idx="11"/>
          </p:nvPr>
        </p:nvSpPr>
        <p:spPr/>
        <p:txBody>
          <a:bodyPr/>
          <a:lstStyle/>
          <a:p>
            <a:endParaRPr lang="cs-CZ"/>
          </a:p>
        </p:txBody>
      </p:sp>
      <p:sp>
        <p:nvSpPr>
          <p:cNvPr id="27" name="Zástupný symbol pro číslo snímku 26"/>
          <p:cNvSpPr>
            <a:spLocks noGrp="1"/>
          </p:cNvSpPr>
          <p:nvPr>
            <p:ph type="sldNum" sz="quarter" idx="12"/>
          </p:nvPr>
        </p:nvSpPr>
        <p:spPr/>
        <p:txBody>
          <a:bodyPr/>
          <a:lstStyle/>
          <a:p>
            <a:fld id="{C28DD462-5515-4312-9AB0-4ED4368CBEC1}"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6C32C24C-1387-44BD-A8E0-9A8E19E71AEA}" type="datetimeFigureOut">
              <a:rPr lang="cs-CZ" smtClean="0"/>
              <a:pPr/>
              <a:t>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p>
            <a:fld id="{6C32C24C-1387-44BD-A8E0-9A8E19E71AEA}" type="datetimeFigureOut">
              <a:rPr lang="cs-CZ" smtClean="0"/>
              <a:pPr/>
              <a:t>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28DD462-5515-4312-9AB0-4ED4368CBEC1}" type="slidenum">
              <a:rPr lang="cs-CZ" smtClean="0"/>
              <a:pPr/>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6C32C24C-1387-44BD-A8E0-9A8E19E71AEA}" type="datetimeFigureOut">
              <a:rPr lang="cs-CZ" smtClean="0"/>
              <a:pPr/>
              <a:t>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229600" cy="1143000"/>
          </a:xfrm>
        </p:spPr>
        <p:txBody>
          <a:bodyPr tIns="45720" anchor="b"/>
          <a:lstStyle>
            <a:lvl1pPr>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6C32C24C-1387-44BD-A8E0-9A8E19E71AEA}" type="datetimeFigureOut">
              <a:rPr lang="cs-CZ" smtClean="0"/>
              <a:pPr/>
              <a:t>8.12.2012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p>
            <a:fld id="{6C32C24C-1387-44BD-A8E0-9A8E19E71AEA}" type="datetimeFigureOut">
              <a:rPr lang="cs-CZ" smtClean="0"/>
              <a:pPr/>
              <a:t>8.12.2012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6C32C24C-1387-44BD-A8E0-9A8E19E71AEA}" type="datetimeFigureOut">
              <a:rPr lang="cs-CZ" smtClean="0"/>
              <a:pPr/>
              <a:t>8.12.2012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6C32C24C-1387-44BD-A8E0-9A8E19E71AEA}" type="datetimeFigureOut">
              <a:rPr lang="cs-CZ" smtClean="0"/>
              <a:pPr/>
              <a:t>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9" name="Obdélník s odříznutým a zakulaceným jedním rohem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Pravoúhlý trojúhelník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Nadpis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
        <p:nvSpPr>
          <p:cNvPr id="5" name="Zástupný symbol pro datum 4"/>
          <p:cNvSpPr>
            <a:spLocks noGrp="1"/>
          </p:cNvSpPr>
          <p:nvPr>
            <p:ph type="dt" sz="half" idx="10"/>
          </p:nvPr>
        </p:nvSpPr>
        <p:spPr/>
        <p:txBody>
          <a:bodyPr/>
          <a:lstStyle/>
          <a:p>
            <a:fld id="{6C32C24C-1387-44BD-A8E0-9A8E19E71AEA}" type="datetimeFigureOut">
              <a:rPr lang="cs-CZ" smtClean="0"/>
              <a:pPr/>
              <a:t>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077200" y="6356350"/>
            <a:ext cx="609600" cy="365125"/>
          </a:xfrm>
        </p:spPr>
        <p:txBody>
          <a:bodyPr/>
          <a:lstStyle/>
          <a:p>
            <a:fld id="{C28DD462-5515-4312-9AB0-4ED4368CBEC1}" type="slidenum">
              <a:rPr lang="cs-CZ" smtClean="0"/>
              <a:pPr/>
              <a:t>‹#›</a:t>
            </a:fld>
            <a:endParaRPr lang="cs-CZ"/>
          </a:p>
        </p:txBody>
      </p:sp>
      <p:sp>
        <p:nvSpPr>
          <p:cNvPr id="3" name="Zástupný symbol pro obrázek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cs-CZ" smtClean="0"/>
              <a:t>Klepnutím na ikonu přidáte obrázek.</a:t>
            </a:r>
            <a:endParaRPr kumimoji="0" lang="en-US" dirty="0"/>
          </a:p>
        </p:txBody>
      </p:sp>
      <p:sp>
        <p:nvSpPr>
          <p:cNvPr id="10" name="Volný tvar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Volný tvar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6C32C24C-1387-44BD-A8E0-9A8E19E71AEA}" type="datetimeFigureOut">
              <a:rPr lang="cs-CZ" smtClean="0"/>
              <a:pPr/>
              <a:t>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914401"/>
            <a:ext cx="2057400" cy="5211763"/>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914401"/>
            <a:ext cx="6019800" cy="5211763"/>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6C32C24C-1387-44BD-A8E0-9A8E19E71AEA}" type="datetimeFigureOut">
              <a:rPr lang="cs-CZ" smtClean="0"/>
              <a:pPr/>
              <a:t>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C28DD462-5515-4312-9AB0-4ED4368CBEC1}"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Volný tvar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Volný tvar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Zástupný symbol pro nadpis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cs-CZ" smtClean="0"/>
              <a:t>Klepnutím lze upravit styl předlohy nadpisů.</a:t>
            </a:r>
            <a:endParaRPr kumimoji="0" lang="en-US"/>
          </a:p>
        </p:txBody>
      </p:sp>
      <p:sp>
        <p:nvSpPr>
          <p:cNvPr id="30" name="Zástupný symbol pro text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0" name="Zástupný symbol pro datum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C32C24C-1387-44BD-A8E0-9A8E19E71AEA}" type="datetimeFigureOut">
              <a:rPr lang="cs-CZ" smtClean="0"/>
              <a:pPr/>
              <a:t>8.12.2012</a:t>
            </a:fld>
            <a:endParaRPr lang="cs-CZ"/>
          </a:p>
        </p:txBody>
      </p:sp>
      <p:sp>
        <p:nvSpPr>
          <p:cNvPr id="22" name="Zástupný symbol pro zápatí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cs-CZ"/>
          </a:p>
        </p:txBody>
      </p:sp>
      <p:sp>
        <p:nvSpPr>
          <p:cNvPr id="18" name="Zástupný symbol pro číslo snímku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C28DD462-5515-4312-9AB0-4ED4368CBEC1}" type="slidenum">
              <a:rPr lang="cs-CZ" smtClean="0"/>
              <a:pPr/>
              <a:t>‹#›</a:t>
            </a:fld>
            <a:endParaRPr lang="cs-CZ"/>
          </a:p>
        </p:txBody>
      </p:sp>
      <p:grpSp>
        <p:nvGrpSpPr>
          <p:cNvPr id="2" name="Skupina 1"/>
          <p:cNvGrpSpPr/>
          <p:nvPr/>
        </p:nvGrpSpPr>
        <p:grpSpPr>
          <a:xfrm>
            <a:off x="-19017" y="202408"/>
            <a:ext cx="9180548" cy="649224"/>
            <a:chOff x="-19045" y="216550"/>
            <a:chExt cx="9180548" cy="649224"/>
          </a:xfrm>
        </p:grpSpPr>
        <p:sp>
          <p:nvSpPr>
            <p:cNvPr id="12" name="Volný tvar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Volný tvar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normAutofit/>
          </a:bodyPr>
          <a:lstStyle/>
          <a:p>
            <a:r>
              <a:rPr lang="cs-CZ" dirty="0" smtClean="0">
                <a:solidFill>
                  <a:srgbClr val="FFC000"/>
                </a:solidFill>
              </a:rPr>
              <a:t>Paměti typu ROM</a:t>
            </a:r>
            <a:endParaRPr lang="cs-CZ" dirty="0">
              <a:solidFill>
                <a:srgbClr val="FFC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solidFill>
                  <a:srgbClr val="66FF66"/>
                </a:solidFill>
              </a:rPr>
              <a:t>ROM – </a:t>
            </a:r>
            <a:r>
              <a:rPr lang="cs-CZ" dirty="0" err="1" smtClean="0">
                <a:solidFill>
                  <a:srgbClr val="66FF66"/>
                </a:solidFill>
              </a:rPr>
              <a:t>Read</a:t>
            </a:r>
            <a:r>
              <a:rPr lang="cs-CZ" dirty="0" smtClean="0">
                <a:solidFill>
                  <a:srgbClr val="66FF66"/>
                </a:solidFill>
              </a:rPr>
              <a:t> </a:t>
            </a:r>
            <a:r>
              <a:rPr lang="cs-CZ" dirty="0" err="1" smtClean="0">
                <a:solidFill>
                  <a:srgbClr val="66FF66"/>
                </a:solidFill>
              </a:rPr>
              <a:t>Only</a:t>
            </a:r>
            <a:r>
              <a:rPr lang="cs-CZ" dirty="0" smtClean="0">
                <a:solidFill>
                  <a:srgbClr val="66FF66"/>
                </a:solidFill>
              </a:rPr>
              <a:t> </a:t>
            </a:r>
            <a:r>
              <a:rPr lang="cs-CZ" dirty="0" err="1" smtClean="0">
                <a:solidFill>
                  <a:srgbClr val="66FF66"/>
                </a:solidFill>
              </a:rPr>
              <a:t>Memory</a:t>
            </a:r>
            <a:endParaRPr lang="cs-CZ" dirty="0">
              <a:solidFill>
                <a:srgbClr val="66FF66"/>
              </a:solidFill>
            </a:endParaRPr>
          </a:p>
        </p:txBody>
      </p:sp>
      <p:sp>
        <p:nvSpPr>
          <p:cNvPr id="3" name="Zástupný symbol pro obsah 2"/>
          <p:cNvSpPr>
            <a:spLocks noGrp="1"/>
          </p:cNvSpPr>
          <p:nvPr>
            <p:ph idx="1"/>
          </p:nvPr>
        </p:nvSpPr>
        <p:spPr>
          <a:xfrm>
            <a:off x="457200" y="3000372"/>
            <a:ext cx="8229600" cy="3324228"/>
          </a:xfrm>
        </p:spPr>
        <p:txBody>
          <a:bodyPr>
            <a:normAutofit/>
          </a:bodyPr>
          <a:lstStyle/>
          <a:p>
            <a:pPr lvl="0"/>
            <a:r>
              <a:rPr lang="cs-CZ" dirty="0" smtClean="0">
                <a:solidFill>
                  <a:srgbClr val="FFFF00"/>
                </a:solidFill>
                <a:latin typeface="Arial" pitchFamily="34" charset="0"/>
                <a:cs typeface="Arial" pitchFamily="34" charset="0"/>
              </a:rPr>
              <a:t>Jejich hlavní výhodou je to, že se nevymažou po vypnutí počítače. Proto se používají pro uložení BIOSU na základní desce.</a:t>
            </a:r>
          </a:p>
          <a:p>
            <a:pPr lvl="0"/>
            <a:endParaRPr lang="cs-CZ" dirty="0" smtClean="0">
              <a:solidFill>
                <a:srgbClr val="FFFF00"/>
              </a:solidFill>
              <a:latin typeface="Arial" pitchFamily="34" charset="0"/>
              <a:cs typeface="Arial" pitchFamily="34" charset="0"/>
            </a:endParaRPr>
          </a:p>
          <a:p>
            <a:pPr lvl="0"/>
            <a:endParaRPr lang="cs-CZ" dirty="0" smtClean="0">
              <a:solidFill>
                <a:srgbClr val="FFFF00"/>
              </a:solidFill>
              <a:latin typeface="Arial" pitchFamily="34" charset="0"/>
              <a:cs typeface="Arial" pitchFamily="34" charset="0"/>
            </a:endParaRP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214290"/>
            <a:ext cx="8229600" cy="1143000"/>
          </a:xfrm>
        </p:spPr>
        <p:txBody>
          <a:bodyPr>
            <a:normAutofit/>
          </a:bodyPr>
          <a:lstStyle/>
          <a:p>
            <a:pPr algn="ctr"/>
            <a:r>
              <a:rPr lang="cs-CZ" dirty="0" smtClean="0">
                <a:solidFill>
                  <a:srgbClr val="66FF66"/>
                </a:solidFill>
              </a:rPr>
              <a:t>Druhy pamětí ROM</a:t>
            </a:r>
          </a:p>
        </p:txBody>
      </p:sp>
      <p:sp>
        <p:nvSpPr>
          <p:cNvPr id="4" name="Zástupný symbol pro obsah 3"/>
          <p:cNvSpPr>
            <a:spLocks noGrp="1"/>
          </p:cNvSpPr>
          <p:nvPr>
            <p:ph idx="1"/>
          </p:nvPr>
        </p:nvSpPr>
        <p:spPr/>
        <p:txBody>
          <a:bodyPr>
            <a:normAutofit/>
          </a:bodyPr>
          <a:lstStyle/>
          <a:p>
            <a:r>
              <a:rPr lang="cs-CZ" dirty="0" smtClean="0">
                <a:solidFill>
                  <a:srgbClr val="66FF66"/>
                </a:solidFill>
                <a:latin typeface="Arial" pitchFamily="34" charset="0"/>
                <a:cs typeface="Arial" pitchFamily="34" charset="0"/>
              </a:rPr>
              <a:t>ROM </a:t>
            </a:r>
            <a:r>
              <a:rPr lang="cs-CZ" dirty="0" smtClean="0">
                <a:solidFill>
                  <a:srgbClr val="FFFF00"/>
                </a:solidFill>
                <a:latin typeface="Arial" pitchFamily="34" charset="0"/>
                <a:cs typeface="Arial" pitchFamily="34" charset="0"/>
              </a:rPr>
              <a:t>– buňka paměti je představována elektrickým odporem nebo pojistkou. Výrobce elektronicky některé z nich přepálí. Přepálené buňky nesou logickou 0 a nepřepálené buňky logickou 1.</a:t>
            </a:r>
          </a:p>
          <a:p>
            <a:r>
              <a:rPr lang="cs-CZ" dirty="0" smtClean="0">
                <a:solidFill>
                  <a:srgbClr val="66FF66"/>
                </a:solidFill>
                <a:latin typeface="Arial" pitchFamily="34" charset="0"/>
                <a:cs typeface="Arial" pitchFamily="34" charset="0"/>
              </a:rPr>
              <a:t>PROM </a:t>
            </a:r>
            <a:r>
              <a:rPr lang="cs-CZ" dirty="0" smtClean="0">
                <a:solidFill>
                  <a:srgbClr val="FFFF00"/>
                </a:solidFill>
                <a:latin typeface="Arial" pitchFamily="34" charset="0"/>
                <a:cs typeface="Arial" pitchFamily="34" charset="0"/>
              </a:rPr>
              <a:t>– </a:t>
            </a:r>
            <a:r>
              <a:rPr lang="pl-PL" dirty="0" smtClean="0">
                <a:solidFill>
                  <a:srgbClr val="FFFF00"/>
                </a:solidFill>
                <a:latin typeface="Arial" pitchFamily="34" charset="0"/>
                <a:cs typeface="Arial" pitchFamily="34" charset="0"/>
              </a:rPr>
              <a:t>jsou založeny na podobném principu jako ROM, ale informaci do nich nezapisuje</a:t>
            </a:r>
          </a:p>
          <a:p>
            <a:r>
              <a:rPr lang="cs-CZ" dirty="0" smtClean="0">
                <a:solidFill>
                  <a:srgbClr val="FFFF00"/>
                </a:solidFill>
                <a:latin typeface="Arial" pitchFamily="34" charset="0"/>
                <a:cs typeface="Arial" pitchFamily="34" charset="0"/>
              </a:rPr>
              <a:t>Výrobce, ale uživatel pomocí programátoru paměti PROM.</a:t>
            </a:r>
          </a:p>
          <a:p>
            <a:pPr lvl="0"/>
            <a:endParaRPr lang="cs-CZ" dirty="0" smtClean="0">
              <a:solidFill>
                <a:srgbClr val="FFFF00"/>
              </a:solidFill>
              <a:latin typeface="Arial" pitchFamily="34" charset="0"/>
              <a:cs typeface="Arial" pitchFamily="34" charset="0"/>
            </a:endParaRPr>
          </a:p>
          <a:p>
            <a:pPr lvl="0"/>
            <a:endParaRPr lang="cs-CZ" dirty="0" smtClean="0">
              <a:solidFill>
                <a:srgbClr val="FFFF00"/>
              </a:solidFill>
              <a:latin typeface="Arial" pitchFamily="34" charset="0"/>
              <a:cs typeface="Arial" pitchFamily="34" charset="0"/>
            </a:endParaRP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214290"/>
            <a:ext cx="8229600" cy="1143000"/>
          </a:xfrm>
        </p:spPr>
        <p:txBody>
          <a:bodyPr>
            <a:normAutofit/>
          </a:bodyPr>
          <a:lstStyle/>
          <a:p>
            <a:pPr algn="ctr"/>
            <a:r>
              <a:rPr lang="cs-CZ" dirty="0" smtClean="0">
                <a:solidFill>
                  <a:srgbClr val="66FF66"/>
                </a:solidFill>
              </a:rPr>
              <a:t>Druhy pamětí ROM</a:t>
            </a:r>
          </a:p>
        </p:txBody>
      </p:sp>
      <p:sp>
        <p:nvSpPr>
          <p:cNvPr id="4" name="Zástupný symbol pro obsah 3"/>
          <p:cNvSpPr>
            <a:spLocks noGrp="1"/>
          </p:cNvSpPr>
          <p:nvPr>
            <p:ph idx="1"/>
          </p:nvPr>
        </p:nvSpPr>
        <p:spPr/>
        <p:txBody>
          <a:bodyPr>
            <a:normAutofit lnSpcReduction="10000"/>
          </a:bodyPr>
          <a:lstStyle/>
          <a:p>
            <a:r>
              <a:rPr lang="cs-CZ" dirty="0" smtClean="0">
                <a:solidFill>
                  <a:srgbClr val="66FF66"/>
                </a:solidFill>
                <a:latin typeface="Arial" pitchFamily="34" charset="0"/>
                <a:cs typeface="Arial" pitchFamily="34" charset="0"/>
              </a:rPr>
              <a:t>EPROM </a:t>
            </a:r>
            <a:r>
              <a:rPr lang="cs-CZ" dirty="0" smtClean="0">
                <a:solidFill>
                  <a:srgbClr val="FFFF00"/>
                </a:solidFill>
                <a:latin typeface="Arial" pitchFamily="34" charset="0"/>
                <a:cs typeface="Arial" pitchFamily="34" charset="0"/>
              </a:rPr>
              <a:t>– patří mezi paměti, do nichž je možné opakovaně zapisovat. Paměťová informace se uchovává pomocí elektrického náboje. EPROM se programuje speciálním programátorem. Je ji možné vymazat pomocí ultrafialového záření (doba působení je asi půl hodiny) a po vymazání do ní opět lze zapsat nový program.</a:t>
            </a:r>
          </a:p>
          <a:p>
            <a:r>
              <a:rPr lang="cs-CZ" dirty="0" smtClean="0">
                <a:solidFill>
                  <a:srgbClr val="66FF66"/>
                </a:solidFill>
                <a:latin typeface="Arial" pitchFamily="34" charset="0"/>
                <a:cs typeface="Arial" pitchFamily="34" charset="0"/>
              </a:rPr>
              <a:t>EEPROM </a:t>
            </a:r>
            <a:r>
              <a:rPr lang="cs-CZ" dirty="0" smtClean="0">
                <a:solidFill>
                  <a:srgbClr val="FFFF00"/>
                </a:solidFill>
                <a:latin typeface="Arial" pitchFamily="34" charset="0"/>
                <a:cs typeface="Arial" pitchFamily="34" charset="0"/>
              </a:rPr>
              <a:t>– jsou opět mazatelné paměti. Na rozdíl od EPROM se mažou elektrickými impulsy, doba mazání se pohybuje v milisekundách. Počet zápisů a mazání v EEPROM i EPROM je ohraničený.</a:t>
            </a:r>
          </a:p>
          <a:p>
            <a:pPr lvl="0"/>
            <a:endParaRPr lang="cs-CZ" dirty="0" smtClean="0">
              <a:solidFill>
                <a:srgbClr val="FFFF00"/>
              </a:solidFill>
              <a:latin typeface="Arial" pitchFamily="34" charset="0"/>
              <a:cs typeface="Arial" pitchFamily="34" charset="0"/>
            </a:endParaRPr>
          </a:p>
          <a:p>
            <a:endParaRPr lang="cs-CZ"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214290"/>
            <a:ext cx="8229600" cy="1143000"/>
          </a:xfrm>
        </p:spPr>
        <p:txBody>
          <a:bodyPr>
            <a:normAutofit/>
          </a:bodyPr>
          <a:lstStyle/>
          <a:p>
            <a:pPr algn="ctr"/>
            <a:r>
              <a:rPr lang="cs-CZ" dirty="0" smtClean="0">
                <a:solidFill>
                  <a:srgbClr val="66FF66"/>
                </a:solidFill>
              </a:rPr>
              <a:t>Druhy pamětí ROM</a:t>
            </a:r>
          </a:p>
        </p:txBody>
      </p:sp>
      <p:sp>
        <p:nvSpPr>
          <p:cNvPr id="4" name="Zástupný symbol pro obsah 3"/>
          <p:cNvSpPr>
            <a:spLocks noGrp="1"/>
          </p:cNvSpPr>
          <p:nvPr>
            <p:ph idx="1"/>
          </p:nvPr>
        </p:nvSpPr>
        <p:spPr/>
        <p:txBody>
          <a:bodyPr>
            <a:normAutofit/>
          </a:bodyPr>
          <a:lstStyle/>
          <a:p>
            <a:r>
              <a:rPr lang="cs-CZ" dirty="0" err="1" smtClean="0">
                <a:solidFill>
                  <a:srgbClr val="66FF66"/>
                </a:solidFill>
                <a:latin typeface="Arial" pitchFamily="34" charset="0"/>
                <a:cs typeface="Arial" pitchFamily="34" charset="0"/>
              </a:rPr>
              <a:t>Flash</a:t>
            </a:r>
            <a:r>
              <a:rPr lang="cs-CZ" dirty="0" smtClean="0">
                <a:solidFill>
                  <a:srgbClr val="66FF66"/>
                </a:solidFill>
                <a:latin typeface="Arial" pitchFamily="34" charset="0"/>
                <a:cs typeface="Arial" pitchFamily="34" charset="0"/>
              </a:rPr>
              <a:t>-PROM </a:t>
            </a:r>
            <a:r>
              <a:rPr lang="cs-CZ" dirty="0" smtClean="0">
                <a:solidFill>
                  <a:srgbClr val="FFFF00"/>
                </a:solidFill>
                <a:latin typeface="Arial" pitchFamily="34" charset="0"/>
                <a:cs typeface="Arial" pitchFamily="34" charset="0"/>
              </a:rPr>
              <a:t>– </a:t>
            </a:r>
            <a:r>
              <a:rPr lang="pt-BR" dirty="0" smtClean="0">
                <a:solidFill>
                  <a:srgbClr val="FFFF00"/>
                </a:solidFill>
                <a:latin typeface="Arial" pitchFamily="34" charset="0"/>
                <a:cs typeface="Arial" pitchFamily="34" charset="0"/>
              </a:rPr>
              <a:t>v principu se s ní</a:t>
            </a:r>
            <a:r>
              <a:rPr lang="cs-CZ" dirty="0" smtClean="0">
                <a:solidFill>
                  <a:srgbClr val="FFFF00"/>
                </a:solidFill>
                <a:latin typeface="Arial" pitchFamily="34" charset="0"/>
                <a:cs typeface="Arial" pitchFamily="34" charset="0"/>
              </a:rPr>
              <a:t> </a:t>
            </a:r>
            <a:r>
              <a:rPr lang="pl-PL" dirty="0" smtClean="0">
                <a:solidFill>
                  <a:srgbClr val="FFFF00"/>
                </a:solidFill>
                <a:latin typeface="Arial" pitchFamily="34" charset="0"/>
                <a:cs typeface="Arial" pitchFamily="34" charset="0"/>
              </a:rPr>
              <a:t>dá pracovat jako s RAM, ale po odpojení napětí se nevymaže. J</a:t>
            </a:r>
            <a:r>
              <a:rPr lang="cs-CZ" dirty="0" smtClean="0">
                <a:solidFill>
                  <a:srgbClr val="FFFF00"/>
                </a:solidFill>
                <a:latin typeface="Arial" pitchFamily="34" charset="0"/>
                <a:cs typeface="Arial" pitchFamily="34" charset="0"/>
              </a:rPr>
              <a:t>e  jí možno přeprogramování přímo v PC a používá se proto na uložení BIOSU.</a:t>
            </a:r>
          </a:p>
          <a:p>
            <a:endParaRPr lang="cs-CZ"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28596" y="285728"/>
            <a:ext cx="8229600" cy="1143000"/>
          </a:xfrm>
        </p:spPr>
        <p:txBody>
          <a:bodyPr>
            <a:normAutofit/>
          </a:bodyPr>
          <a:lstStyle/>
          <a:p>
            <a:pPr algn="ctr"/>
            <a:r>
              <a:rPr lang="cs-CZ" dirty="0" smtClean="0">
                <a:solidFill>
                  <a:srgbClr val="66FF66"/>
                </a:solidFill>
              </a:rPr>
              <a:t>Pracovní otázky:</a:t>
            </a:r>
          </a:p>
        </p:txBody>
      </p:sp>
      <p:sp>
        <p:nvSpPr>
          <p:cNvPr id="3" name="Zástupný symbol pro obsah 2"/>
          <p:cNvSpPr>
            <a:spLocks noGrp="1"/>
          </p:cNvSpPr>
          <p:nvPr>
            <p:ph idx="1"/>
          </p:nvPr>
        </p:nvSpPr>
        <p:spPr/>
        <p:txBody>
          <a:bodyPr>
            <a:normAutofit/>
          </a:bodyPr>
          <a:lstStyle/>
          <a:p>
            <a:pPr marL="514350" indent="-514350">
              <a:buFont typeface="Arial" pitchFamily="34" charset="0"/>
              <a:buAutoNum type="arabicPeriod"/>
            </a:pPr>
            <a:r>
              <a:rPr lang="cs-CZ" sz="2400" dirty="0" smtClean="0">
                <a:solidFill>
                  <a:srgbClr val="FFFF00"/>
                </a:solidFill>
                <a:latin typeface="Arial" pitchFamily="34" charset="0"/>
                <a:cs typeface="Arial" pitchFamily="34" charset="0"/>
              </a:rPr>
              <a:t>Co je hlavní výhodou pamětí typu ROM?</a:t>
            </a:r>
          </a:p>
          <a:p>
            <a:pPr marL="514350" indent="-514350">
              <a:buAutoNum type="arabicPeriod"/>
            </a:pPr>
            <a:r>
              <a:rPr lang="cs-CZ" sz="2400" dirty="0" smtClean="0">
                <a:solidFill>
                  <a:srgbClr val="FFFF00"/>
                </a:solidFill>
                <a:latin typeface="Arial" pitchFamily="34" charset="0"/>
                <a:cs typeface="Arial" pitchFamily="34" charset="0"/>
              </a:rPr>
              <a:t>Popište paměť typu PROM?</a:t>
            </a:r>
          </a:p>
          <a:p>
            <a:pPr marL="514350" indent="-514350">
              <a:buAutoNum type="arabicPeriod"/>
            </a:pPr>
            <a:r>
              <a:rPr lang="cs-CZ" sz="2400" dirty="0" smtClean="0">
                <a:solidFill>
                  <a:srgbClr val="FFFF00"/>
                </a:solidFill>
                <a:latin typeface="Arial" pitchFamily="34" charset="0"/>
                <a:cs typeface="Arial" pitchFamily="34" charset="0"/>
              </a:rPr>
              <a:t>Popište paměť typu EPROM?</a:t>
            </a:r>
          </a:p>
          <a:p>
            <a:pPr marL="514350" indent="-514350">
              <a:buAutoNum type="arabicPeriod"/>
            </a:pPr>
            <a:r>
              <a:rPr lang="cs-CZ" sz="2400" dirty="0" smtClean="0">
                <a:solidFill>
                  <a:srgbClr val="FFFF00"/>
                </a:solidFill>
                <a:latin typeface="Arial" pitchFamily="34" charset="0"/>
                <a:cs typeface="Arial" pitchFamily="34" charset="0"/>
              </a:rPr>
              <a:t>Popište paměť typu EEPROM?</a:t>
            </a:r>
          </a:p>
          <a:p>
            <a:pPr marL="514350" indent="-514350">
              <a:buFont typeface="Wingdings 2"/>
              <a:buAutoNum type="arabicPeriod"/>
            </a:pPr>
            <a:r>
              <a:rPr lang="cs-CZ" sz="2400" dirty="0" smtClean="0">
                <a:solidFill>
                  <a:srgbClr val="FFFF00"/>
                </a:solidFill>
                <a:latin typeface="Arial" pitchFamily="34" charset="0"/>
                <a:cs typeface="Arial" pitchFamily="34" charset="0"/>
              </a:rPr>
              <a:t>Popište paměť typu </a:t>
            </a:r>
            <a:r>
              <a:rPr lang="cs-CZ" sz="2400" dirty="0" err="1" smtClean="0">
                <a:solidFill>
                  <a:srgbClr val="FFFF00"/>
                </a:solidFill>
                <a:latin typeface="Arial" pitchFamily="34" charset="0"/>
                <a:cs typeface="Arial" pitchFamily="34" charset="0"/>
              </a:rPr>
              <a:t>Flash</a:t>
            </a:r>
            <a:r>
              <a:rPr lang="cs-CZ" sz="2400" smtClean="0">
                <a:solidFill>
                  <a:srgbClr val="FFFF00"/>
                </a:solidFill>
                <a:latin typeface="Arial" pitchFamily="34" charset="0"/>
                <a:cs typeface="Arial" pitchFamily="34" charset="0"/>
              </a:rPr>
              <a:t>-PROM?</a:t>
            </a:r>
            <a:endParaRPr lang="cs-CZ" sz="2400" dirty="0" smtClean="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r>
              <a:rPr lang="cs-CZ" dirty="0" smtClean="0">
                <a:solidFill>
                  <a:srgbClr val="66FF66"/>
                </a:solidFill>
              </a:rPr>
              <a:t>Použité zdroje:</a:t>
            </a:r>
          </a:p>
        </p:txBody>
      </p:sp>
      <p:sp>
        <p:nvSpPr>
          <p:cNvPr id="3" name="Zástupný symbol pro obsah 2"/>
          <p:cNvSpPr>
            <a:spLocks noGrp="1"/>
          </p:cNvSpPr>
          <p:nvPr>
            <p:ph idx="1"/>
          </p:nvPr>
        </p:nvSpPr>
        <p:spPr>
          <a:xfrm>
            <a:off x="457200" y="1935480"/>
            <a:ext cx="8472518" cy="4389120"/>
          </a:xfrm>
        </p:spPr>
        <p:txBody>
          <a:bodyPr>
            <a:normAutofit/>
          </a:bodyPr>
          <a:lstStyle/>
          <a:p>
            <a:r>
              <a:rPr lang="cs-CZ" sz="2400" dirty="0" smtClean="0">
                <a:solidFill>
                  <a:srgbClr val="FFFF00"/>
                </a:solidFill>
                <a:latin typeface="Arial" pitchFamily="34" charset="0"/>
                <a:cs typeface="Arial" pitchFamily="34" charset="0"/>
              </a:rPr>
              <a:t>HORÁK, Jaroslav. </a:t>
            </a:r>
            <a:r>
              <a:rPr lang="cs-CZ" sz="2400" dirty="0" err="1" smtClean="0">
                <a:solidFill>
                  <a:srgbClr val="FFFF00"/>
                </a:solidFill>
                <a:latin typeface="Arial" pitchFamily="34" charset="0"/>
                <a:cs typeface="Arial" pitchFamily="34" charset="0"/>
              </a:rPr>
              <a:t>Hardwaer</a:t>
            </a:r>
            <a:r>
              <a:rPr lang="cs-CZ" sz="2400" dirty="0" smtClean="0">
                <a:solidFill>
                  <a:srgbClr val="FFFF00"/>
                </a:solidFill>
                <a:latin typeface="Arial" pitchFamily="34" charset="0"/>
                <a:cs typeface="Arial" pitchFamily="34" charset="0"/>
              </a:rPr>
              <a:t>: učebnice pro pokročilé. 3. vydání. Brno: CP </a:t>
            </a:r>
            <a:r>
              <a:rPr lang="cs-CZ" sz="2400" dirty="0" err="1" smtClean="0">
                <a:solidFill>
                  <a:srgbClr val="FFFF00"/>
                </a:solidFill>
                <a:latin typeface="Arial" pitchFamily="34" charset="0"/>
                <a:cs typeface="Arial" pitchFamily="34" charset="0"/>
              </a:rPr>
              <a:t>Books</a:t>
            </a:r>
            <a:r>
              <a:rPr lang="cs-CZ" sz="2400" dirty="0" smtClean="0">
                <a:solidFill>
                  <a:srgbClr val="FFFF00"/>
                </a:solidFill>
                <a:latin typeface="Arial" pitchFamily="34" charset="0"/>
                <a:cs typeface="Arial" pitchFamily="34" charset="0"/>
              </a:rPr>
              <a:t>, a.s., 2005. ISBN 80-251-0647-0.</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ok">
  <a:themeElements>
    <a:clrScheme name="Tok">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Tok">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ok">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258</TotalTime>
  <Words>276</Words>
  <Application>Microsoft Office PowerPoint</Application>
  <PresentationFormat>Předvádění na obrazovce (4:3)</PresentationFormat>
  <Paragraphs>22</Paragraphs>
  <Slides>7</Slides>
  <Notes>0</Notes>
  <HiddenSlides>0</HiddenSlides>
  <MMClips>0</MMClips>
  <ScaleCrop>false</ScaleCrop>
  <HeadingPairs>
    <vt:vector size="4" baseType="variant">
      <vt:variant>
        <vt:lpstr>Motiv</vt:lpstr>
      </vt:variant>
      <vt:variant>
        <vt:i4>1</vt:i4>
      </vt:variant>
      <vt:variant>
        <vt:lpstr>Nadpisy snímků</vt:lpstr>
      </vt:variant>
      <vt:variant>
        <vt:i4>7</vt:i4>
      </vt:variant>
    </vt:vector>
  </HeadingPairs>
  <TitlesOfParts>
    <vt:vector size="8" baseType="lpstr">
      <vt:lpstr>Tok</vt:lpstr>
      <vt:lpstr>Paměti typu ROM</vt:lpstr>
      <vt:lpstr>ROM – Read Only Memory</vt:lpstr>
      <vt:lpstr>Druhy pamětí ROM</vt:lpstr>
      <vt:lpstr>Druhy pamětí ROM</vt:lpstr>
      <vt:lpstr>Druhy pamětí ROM</vt:lpstr>
      <vt:lpstr>Pracovní otázky:</vt:lpstr>
      <vt:lpstr>Použité 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Mirek</dc:creator>
  <cp:lastModifiedBy>Mirek</cp:lastModifiedBy>
  <cp:revision>31</cp:revision>
  <dcterms:created xsi:type="dcterms:W3CDTF">2012-08-05T09:02:43Z</dcterms:created>
  <dcterms:modified xsi:type="dcterms:W3CDTF">2012-12-08T18:52:08Z</dcterms:modified>
</cp:coreProperties>
</file>