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85" r:id="rId4"/>
    <p:sldId id="284" r:id="rId5"/>
    <p:sldId id="286" r:id="rId6"/>
    <p:sldId id="288" r:id="rId7"/>
    <p:sldId id="287" r:id="rId8"/>
    <p:sldId id="266" r:id="rId9"/>
    <p:sldId id="267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6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Střední styl 1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10A1B5D5-9B99-4C35-A422-299274C87663}" styleName="Střední styl 1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25E5076-3810-47DD-B79F-674D7AD40C01}" styleName="Tmavý styl 1 – zvýraznění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96" y="-9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C32C24C-1387-44BD-A8E0-9A8E19E71AEA}" type="datetimeFigureOut">
              <a:rPr lang="cs-CZ" smtClean="0"/>
              <a:pPr/>
              <a:t>8.12.2012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28DD462-5515-4312-9AB0-4ED4368CBEC1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FFC000"/>
                </a:solidFill>
              </a:rPr>
              <a:t>Princip optických mechanik</a:t>
            </a:r>
            <a:br>
              <a:rPr lang="cs-CZ" dirty="0" smtClean="0">
                <a:solidFill>
                  <a:srgbClr val="FFC000"/>
                </a:solidFill>
              </a:rPr>
            </a:br>
            <a:endParaRPr lang="cs-CZ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571480"/>
            <a:ext cx="8229600" cy="846980"/>
          </a:xfrm>
        </p:spPr>
        <p:txBody>
          <a:bodyPr>
            <a:normAutofit/>
          </a:bodyPr>
          <a:lstStyle/>
          <a:p>
            <a:r>
              <a:rPr lang="cs-CZ" sz="4200" dirty="0" smtClean="0">
                <a:solidFill>
                  <a:srgbClr val="66FF66"/>
                </a:solidFill>
              </a:rPr>
              <a:t>Princip optických mechanik</a:t>
            </a:r>
            <a:endParaRPr lang="cs-CZ" sz="4200" dirty="0">
              <a:solidFill>
                <a:srgbClr val="66FF6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7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Princip práce všech optických mechanik (CD, DVD, </a:t>
            </a:r>
            <a:r>
              <a:rPr lang="cs-CZ" sz="2700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Blu</a:t>
            </a:r>
            <a:r>
              <a:rPr lang="cs-CZ" sz="27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cs-CZ" sz="2700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ray</a:t>
            </a:r>
            <a:r>
              <a:rPr lang="cs-CZ" sz="27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) je stejný. Liší se pouze použitý laser – jeho vlnová délka (čím menší tím, více dat se na disk vejde). </a:t>
            </a:r>
          </a:p>
          <a:p>
            <a:r>
              <a:rPr lang="cs-CZ" sz="27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CD má 780 </a:t>
            </a:r>
            <a:r>
              <a:rPr lang="cs-CZ" sz="2700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nm</a:t>
            </a:r>
            <a:r>
              <a:rPr lang="cs-CZ" sz="27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(700 MB)</a:t>
            </a:r>
          </a:p>
          <a:p>
            <a:r>
              <a:rPr lang="cs-CZ" sz="27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DVD má 650 </a:t>
            </a:r>
            <a:r>
              <a:rPr lang="cs-CZ" sz="2700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nm</a:t>
            </a:r>
            <a:r>
              <a:rPr lang="cs-CZ" sz="27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(4,7 GB)</a:t>
            </a:r>
          </a:p>
          <a:p>
            <a:r>
              <a:rPr lang="cs-CZ" sz="2700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Blu</a:t>
            </a:r>
            <a:r>
              <a:rPr lang="cs-CZ" sz="27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cs-CZ" sz="2700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ray</a:t>
            </a:r>
            <a:r>
              <a:rPr lang="cs-CZ" sz="27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má 405 </a:t>
            </a:r>
            <a:r>
              <a:rPr lang="cs-CZ" sz="2700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nm</a:t>
            </a:r>
            <a:r>
              <a:rPr lang="cs-CZ" sz="27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(25 GB)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2071678"/>
            <a:ext cx="6343650" cy="451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500034" y="571480"/>
            <a:ext cx="8229600" cy="846980"/>
          </a:xfrm>
        </p:spPr>
        <p:txBody>
          <a:bodyPr>
            <a:normAutofit/>
          </a:bodyPr>
          <a:lstStyle/>
          <a:p>
            <a:r>
              <a:rPr lang="cs-CZ" sz="4200" dirty="0" smtClean="0">
                <a:solidFill>
                  <a:srgbClr val="66FF66"/>
                </a:solidFill>
              </a:rPr>
              <a:t>Vlnová délka laserů</a:t>
            </a:r>
            <a:endParaRPr lang="cs-CZ" sz="4200" dirty="0">
              <a:solidFill>
                <a:srgbClr val="66FF66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43174" y="1571612"/>
            <a:ext cx="4295786" cy="5016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500034" y="571480"/>
            <a:ext cx="8229600" cy="84698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66FF6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Princip optických mechanik</a:t>
            </a:r>
            <a:endParaRPr kumimoji="0" lang="cs-CZ" sz="4200" b="0" i="0" u="none" strike="noStrike" kern="1200" cap="none" spc="0" normalizeH="0" baseline="0" noProof="0" dirty="0">
              <a:ln>
                <a:noFill/>
              </a:ln>
              <a:solidFill>
                <a:srgbClr val="66FF66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1472" y="0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rgbClr val="66FF66"/>
                </a:solidFill>
              </a:rPr>
              <a:t>Zápis dat na optické médium</a:t>
            </a:r>
            <a:endParaRPr lang="cs-CZ" dirty="0">
              <a:solidFill>
                <a:srgbClr val="66FF66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214422"/>
            <a:ext cx="8229600" cy="4389120"/>
          </a:xfrm>
        </p:spPr>
        <p:txBody>
          <a:bodyPr>
            <a:normAutofit/>
          </a:bodyPr>
          <a:lstStyle/>
          <a:p>
            <a:r>
              <a:rPr lang="cs-CZ" sz="27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Zápis dat se provádí ve spirále od středu k okraji disku vypalováním prohlubní (pit) a tím vzniklých výstupků (</a:t>
            </a:r>
            <a:r>
              <a:rPr lang="cs-CZ" sz="2700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land</a:t>
            </a:r>
            <a:r>
              <a:rPr lang="cs-CZ" sz="27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)</a:t>
            </a:r>
          </a:p>
        </p:txBody>
      </p:sp>
      <p:pic>
        <p:nvPicPr>
          <p:cNvPr id="3074" name="Picture 2" descr="http://img.tfd.com/cde/CDROM_RD.GIF"/>
          <p:cNvPicPr>
            <a:picLocks noChangeAspect="1" noChangeArrowheads="1"/>
          </p:cNvPicPr>
          <p:nvPr/>
        </p:nvPicPr>
        <p:blipFill>
          <a:blip r:embed="rId2"/>
          <a:srcRect t="56153"/>
          <a:stretch>
            <a:fillRect/>
          </a:stretch>
        </p:blipFill>
        <p:spPr bwMode="auto">
          <a:xfrm>
            <a:off x="785786" y="2857496"/>
            <a:ext cx="7747291" cy="349688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66FF66"/>
                </a:solidFill>
              </a:rPr>
              <a:t>Optická mechanika</a:t>
            </a:r>
            <a:r>
              <a:rPr lang="cs-CZ" dirty="0" smtClean="0"/>
              <a:t>		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7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Optická mechanika se připojuje k počítači pomocí sběrnice ATA, SATA či USB, které se </a:t>
            </a:r>
            <a:r>
              <a:rPr lang="cs-CZ" sz="2700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yužívá</a:t>
            </a:r>
            <a:r>
              <a:rPr lang="cs-CZ" sz="27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u externích mechanik.</a:t>
            </a:r>
          </a:p>
        </p:txBody>
      </p:sp>
      <p:pic>
        <p:nvPicPr>
          <p:cNvPr id="20484" name="Picture 4" descr="http://www.pf.jcu.cz/stru/katedry/fyzika/prof/Tesar/diplomky/pruvodce_hw/komponenty/multimedia/cd/princip/cd-rw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60" y="3714752"/>
            <a:ext cx="5076825" cy="2362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200" dirty="0" smtClean="0">
                <a:solidFill>
                  <a:srgbClr val="66FF66"/>
                </a:solidFill>
              </a:rPr>
              <a:t>Optické médium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7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Na plastovém disku jsou naneseny dvě vrstvy. </a:t>
            </a:r>
          </a:p>
          <a:p>
            <a:r>
              <a:rPr lang="cs-CZ" sz="27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Vrchní, plně odrazivé z čelní strany má tato vrstva zlatou nebo stříbrnou barvu. Spodní, plně pohlcující světlo laseru bývá většinou zelená.</a:t>
            </a:r>
          </a:p>
          <a:p>
            <a:r>
              <a:rPr lang="cs-CZ" sz="27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Zápis dat provádí buď výrobce lisováním a nebo uživatel vypalováním.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rgbClr val="66FF66"/>
                </a:solidFill>
              </a:rPr>
              <a:t>Pracovní otázky: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Arial" pitchFamily="34" charset="0"/>
              <a:buAutoNum type="arabicPeriod"/>
            </a:pPr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V čem se liší CD, DVD a </a:t>
            </a:r>
            <a:r>
              <a:rPr lang="cs-CZ" sz="2400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Blu</a:t>
            </a:r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cs-CZ" sz="2400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ray</a:t>
            </a:r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?</a:t>
            </a:r>
          </a:p>
          <a:p>
            <a:pPr marL="514350" indent="-514350">
              <a:buAutoNum type="arabicPeriod"/>
            </a:pPr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Jaký je princip optické mechaniky pro čtení a zápis dat?</a:t>
            </a:r>
          </a:p>
          <a:p>
            <a:pPr marL="514350" indent="-514350">
              <a:buFont typeface="Wingdings 2"/>
              <a:buAutoNum type="arabicPeriod"/>
            </a:pPr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Jak se zapisují data na optické médium?</a:t>
            </a:r>
          </a:p>
          <a:p>
            <a:pPr marL="514350" indent="-514350">
              <a:buFont typeface="Wingdings 2"/>
              <a:buAutoNum type="arabicPeriod"/>
            </a:pPr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Pomocí jakých </a:t>
            </a:r>
            <a:r>
              <a:rPr lang="cs-CZ" sz="2400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sběrnic</a:t>
            </a:r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připojíte mechaniku k počítači?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66FF66"/>
                </a:solidFill>
              </a:rPr>
              <a:t>Použité zdroje: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35480"/>
            <a:ext cx="8472518" cy="4389120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HORÁK, Jaroslav. </a:t>
            </a:r>
            <a:r>
              <a:rPr lang="cs-CZ" sz="2400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Hardwaer</a:t>
            </a:r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: učebnice pro pokročilé. 3. vydání. Brno: CP </a:t>
            </a:r>
            <a:r>
              <a:rPr lang="cs-CZ" sz="2400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Books</a:t>
            </a:r>
            <a:r>
              <a:rPr lang="cs-CZ" sz="24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, a.s., 2005. ISBN 80-251-0647-0.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386</TotalTime>
  <Words>238</Words>
  <Application>Microsoft Office PowerPoint</Application>
  <PresentationFormat>Předvádění na obrazovce (4:3)</PresentationFormat>
  <Paragraphs>23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Tok</vt:lpstr>
      <vt:lpstr>Princip optických mechanik </vt:lpstr>
      <vt:lpstr>Princip optických mechanik</vt:lpstr>
      <vt:lpstr>Vlnová délka laserů</vt:lpstr>
      <vt:lpstr>Snímek 4</vt:lpstr>
      <vt:lpstr>Zápis dat na optické médium</vt:lpstr>
      <vt:lpstr>Optická mechanika  </vt:lpstr>
      <vt:lpstr>Optické médium </vt:lpstr>
      <vt:lpstr>Pracovní otázky: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Mirek</dc:creator>
  <cp:lastModifiedBy>Mirek</cp:lastModifiedBy>
  <cp:revision>48</cp:revision>
  <dcterms:created xsi:type="dcterms:W3CDTF">2012-08-05T09:02:43Z</dcterms:created>
  <dcterms:modified xsi:type="dcterms:W3CDTF">2012-12-08T18:52:50Z</dcterms:modified>
</cp:coreProperties>
</file>