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0" r:id="rId4"/>
    <p:sldId id="261" r:id="rId5"/>
    <p:sldId id="262" r:id="rId6"/>
    <p:sldId id="258" r:id="rId7"/>
  </p:sldIdLst>
  <p:sldSz cx="9144000" cy="6858000" type="screen4x3"/>
  <p:notesSz cx="6834188" cy="997902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56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ECD33-2C85-4803-AF97-F9EA4CC127E5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01AAF-D434-4FF4-AB86-63E046F279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ECD33-2C85-4803-AF97-F9EA4CC127E5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01AAF-D434-4FF4-AB86-63E046F279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ECD33-2C85-4803-AF97-F9EA4CC127E5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01AAF-D434-4FF4-AB86-63E046F279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ECD33-2C85-4803-AF97-F9EA4CC127E5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01AAF-D434-4FF4-AB86-63E046F279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ECD33-2C85-4803-AF97-F9EA4CC127E5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01AAF-D434-4FF4-AB86-63E046F279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ECD33-2C85-4803-AF97-F9EA4CC127E5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01AAF-D434-4FF4-AB86-63E046F279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ECD33-2C85-4803-AF97-F9EA4CC127E5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01AAF-D434-4FF4-AB86-63E046F279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ECD33-2C85-4803-AF97-F9EA4CC127E5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01AAF-D434-4FF4-AB86-63E046F279D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ECD33-2C85-4803-AF97-F9EA4CC127E5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F101AAF-D434-4FF4-AB86-63E046F279D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ECD33-2C85-4803-AF97-F9EA4CC127E5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01AAF-D434-4FF4-AB86-63E046F279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ECD33-2C85-4803-AF97-F9EA4CC127E5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01AAF-D434-4FF4-AB86-63E046F279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8F101AAF-D434-4FF4-AB86-63E046F279D3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94FECD33-2C85-4803-AF97-F9EA4CC127E5}" type="datetimeFigureOut">
              <a:rPr lang="cs-CZ" smtClean="0"/>
              <a:t>8.12.2012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                                        Fyzikální hry a úlohy</a:t>
            </a:r>
          </a:p>
          <a:p>
            <a:pPr marL="0" indent="0">
              <a:buNone/>
            </a:pP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Autor:  Mgr. M. Vejražková</a:t>
            </a:r>
          </a:p>
          <a:p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VY_32_INOVACE_57_Teplo - úlohy</a:t>
            </a:r>
          </a:p>
          <a:p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OP VK oblast podpory 1.4 s názvem Zlepšení podmínek pro vzdělávání na základních školách.</a:t>
            </a:r>
            <a:endParaRPr lang="cs-CZ" sz="1400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72925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539552" y="1375482"/>
            <a:ext cx="7920880" cy="4247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80975" algn="l"/>
              </a:tabLst>
            </a:pPr>
            <a:r>
              <a:rPr lang="cs-CZ" b="1" dirty="0">
                <a:ea typeface="Times New Roman" pitchFamily="18" charset="0"/>
                <a:sym typeface="Symbol" pitchFamily="18" charset="2"/>
              </a:rPr>
              <a:t>1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sym typeface="Symbol" pitchFamily="18" charset="2"/>
              </a:rPr>
              <a:t>.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sym typeface="Symbol" pitchFamily="18" charset="2"/>
              </a:rPr>
              <a:t> Měděný odlitek hmotnosti 15 kg odevzdal okolí při ochlazování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sym typeface="Symbol" pitchFamily="18" charset="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80975" algn="l"/>
              </a:tabLs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sym typeface="Symbol" pitchFamily="18" charset="2"/>
              </a:rPr>
              <a:t>     1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sym typeface="Symbol" pitchFamily="18" charset="2"/>
              </a:rPr>
              <a:t>400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sym typeface="Symbol" pitchFamily="18" charset="2"/>
              </a:rPr>
              <a:t> </a:t>
            </a:r>
            <a:r>
              <a:rPr kumimoji="0" lang="cs-CZ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sym typeface="Symbol" pitchFamily="18" charset="2"/>
              </a:rPr>
              <a:t>kJ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sym typeface="Symbol" pitchFamily="18" charset="2"/>
              </a:rPr>
              <a:t> tepla. O kolik 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</a:rPr>
              <a:t>C se ochladil 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80975" algn="l"/>
              </a:tabLst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sym typeface="Symbol" pitchFamily="18" charset="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80975" algn="l"/>
              </a:tabLs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sym typeface="Symbol" pitchFamily="18" charset="2"/>
              </a:rPr>
              <a:t>2. 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sym typeface="Symbol" pitchFamily="18" charset="2"/>
              </a:rPr>
              <a:t>Urči hmotnost vody, která při ochlazování z 60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</a:rPr>
              <a:t>C na 35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sym typeface="Symbol" pitchFamily="18" charset="2"/>
              </a:rPr>
              <a:t>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</a:rPr>
              <a:t>C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sym typeface="Symbol" pitchFamily="18" charset="2"/>
              </a:rPr>
              <a:t>  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sym typeface="Symbol" pitchFamily="18" charset="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80975" algn="l"/>
              </a:tabLs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sym typeface="Symbol" pitchFamily="18" charset="2"/>
              </a:rPr>
              <a:t>     odevzdala okolí 600 </a:t>
            </a:r>
            <a:r>
              <a:rPr kumimoji="0" lang="cs-CZ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sym typeface="Symbol" pitchFamily="18" charset="2"/>
              </a:rPr>
              <a:t>kJ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sym typeface="Symbol" pitchFamily="18" charset="2"/>
              </a:rPr>
              <a:t> tepla.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80975" algn="l"/>
              </a:tabLst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sym typeface="Symbol" pitchFamily="18" charset="2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80975" algn="l"/>
              </a:tabLs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sym typeface="Symbol" pitchFamily="18" charset="2"/>
              </a:rPr>
              <a:t>3. 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sym typeface="Symbol" pitchFamily="18" charset="2"/>
              </a:rPr>
              <a:t>Voda o hmotnosti  2kg  a teplotě 70  C  se ohřeje  na teplotu     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sym typeface="Symbol" pitchFamily="18" charset="2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80975" algn="l"/>
              </a:tabLs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sym typeface="Symbol" pitchFamily="18" charset="2"/>
              </a:rPr>
              <a:t>    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sym typeface="Symbol" pitchFamily="18" charset="2"/>
              </a:rPr>
              <a:t>100  C a    promění v páru téže teploty.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sym typeface="Symbol" pitchFamily="18" charset="2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80975" algn="l"/>
              </a:tabLs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sym typeface="Symbol" pitchFamily="18" charset="2"/>
              </a:rPr>
              <a:t>a) 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sym typeface="Symbol" pitchFamily="18" charset="2"/>
              </a:rPr>
              <a:t>Jaké teplo příjme voda při ohřátí z  70  C na 100  C ?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sym typeface="Symbol" pitchFamily="18" charset="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80975" algn="l"/>
              </a:tabLs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sym typeface="Symbol" pitchFamily="18" charset="2"/>
              </a:rPr>
              <a:t>b)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sym typeface="Symbol" pitchFamily="18" charset="2"/>
              </a:rPr>
              <a:t>Jaké teplo potřebuje přijmout voda, aby se proměnila v páru téže teploty ?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sym typeface="Symbol" pitchFamily="18" charset="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80975" algn="l"/>
              </a:tabLs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sym typeface="Symbol" pitchFamily="18" charset="2"/>
              </a:rPr>
              <a:t>	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80975" algn="l"/>
              </a:tabLs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sym typeface="Symbol" pitchFamily="18" charset="2"/>
              </a:rPr>
              <a:t>c (voda) = 4,2 </a:t>
            </a:r>
            <a:r>
              <a:rPr kumimoji="0" lang="cs-CZ" b="0" i="0" u="sng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sym typeface="Symbol" pitchFamily="18" charset="2"/>
              </a:rPr>
              <a:t>kJ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sym typeface="Symbol" pitchFamily="18" charset="2"/>
              </a:rPr>
              <a:t>			 l </a:t>
            </a:r>
            <a:r>
              <a:rPr kumimoji="0" lang="cs-CZ" b="0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sym typeface="Symbol" pitchFamily="18" charset="2"/>
              </a:rPr>
              <a:t>v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sym typeface="Symbol" pitchFamily="18" charset="2"/>
              </a:rPr>
              <a:t>(voda )= 2260 </a:t>
            </a:r>
            <a:r>
              <a:rPr kumimoji="0" lang="cs-CZ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sym typeface="Symbol" pitchFamily="18" charset="2"/>
              </a:rPr>
              <a:t> </a:t>
            </a:r>
            <a:r>
              <a:rPr kumimoji="0" lang="cs-CZ" b="0" i="0" u="sng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sym typeface="Symbol" pitchFamily="18" charset="2"/>
              </a:rPr>
              <a:t>kJ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sym typeface="Symbol" pitchFamily="18" charset="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80975" algn="l"/>
              </a:tabLs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sym typeface="Symbol" pitchFamily="18" charset="2"/>
              </a:rPr>
              <a:t>                         </a:t>
            </a:r>
            <a:r>
              <a:rPr kumimoji="0" lang="cs-CZ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sym typeface="Symbol" pitchFamily="18" charset="2"/>
              </a:rPr>
              <a:t>kg.°C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sym typeface="Symbol" pitchFamily="18" charset="2"/>
              </a:rPr>
              <a:t>                                                                kg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sym typeface="Symbol" pitchFamily="18" charset="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80975" algn="l"/>
              </a:tabLs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sym typeface="Symbol" pitchFamily="18" charset="2"/>
              </a:rPr>
              <a:t>c (měď) = 0,383 </a:t>
            </a:r>
            <a:r>
              <a:rPr kumimoji="0" lang="cs-CZ" b="0" i="0" u="sng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sym typeface="Symbol" pitchFamily="18" charset="2"/>
              </a:rPr>
              <a:t>kJ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sym typeface="Symbol" pitchFamily="18" charset="2"/>
              </a:rPr>
              <a:t>	                                  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sym typeface="Symbol" pitchFamily="18" charset="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80975" algn="l"/>
              </a:tabLs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sym typeface="Symbol" pitchFamily="18" charset="2"/>
              </a:rPr>
              <a:t>                            </a:t>
            </a:r>
            <a:r>
              <a:rPr kumimoji="0" lang="cs-CZ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sym typeface="Symbol" pitchFamily="18" charset="2"/>
              </a:rPr>
              <a:t>kg.°C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sym typeface="Symbol" pitchFamily="18" charset="2"/>
              </a:rPr>
              <a:t>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405365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692696"/>
            <a:ext cx="69127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80975" algn="l"/>
              </a:tabLst>
            </a:pPr>
            <a:r>
              <a:rPr lang="cs-CZ" dirty="0" smtClean="0">
                <a:ea typeface="Times New Roman" pitchFamily="18" charset="0"/>
                <a:sym typeface="Symbol" pitchFamily="18" charset="2"/>
              </a:rPr>
              <a:t>1.  Měděný </a:t>
            </a:r>
            <a:r>
              <a:rPr lang="cs-CZ" dirty="0">
                <a:ea typeface="Times New Roman" pitchFamily="18" charset="0"/>
                <a:sym typeface="Symbol" pitchFamily="18" charset="2"/>
              </a:rPr>
              <a:t>odlitek </a:t>
            </a:r>
            <a:r>
              <a:rPr lang="cs-CZ" dirty="0" smtClean="0">
                <a:ea typeface="Times New Roman" pitchFamily="18" charset="0"/>
                <a:sym typeface="Symbol" pitchFamily="18" charset="2"/>
              </a:rPr>
              <a:t>hmotnosti 15 kg </a:t>
            </a:r>
            <a:r>
              <a:rPr lang="cs-CZ" dirty="0">
                <a:ea typeface="Times New Roman" pitchFamily="18" charset="0"/>
                <a:sym typeface="Symbol" pitchFamily="18" charset="2"/>
              </a:rPr>
              <a:t>odevzdal okolí při ochlazování</a:t>
            </a:r>
            <a:endParaRPr lang="cs-CZ" dirty="0">
              <a:sym typeface="Symbol" pitchFamily="18" charset="2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80975" algn="l"/>
              </a:tabLst>
            </a:pPr>
            <a:r>
              <a:rPr lang="cs-CZ" dirty="0">
                <a:ea typeface="Times New Roman" pitchFamily="18" charset="0"/>
                <a:sym typeface="Symbol" pitchFamily="18" charset="2"/>
              </a:rPr>
              <a:t>     </a:t>
            </a:r>
            <a:r>
              <a:rPr lang="cs-CZ" dirty="0" smtClean="0">
                <a:ea typeface="Times New Roman" pitchFamily="18" charset="0"/>
                <a:sym typeface="Symbol" pitchFamily="18" charset="2"/>
              </a:rPr>
              <a:t>1400 </a:t>
            </a:r>
            <a:r>
              <a:rPr lang="cs-CZ" dirty="0" err="1">
                <a:ea typeface="Times New Roman" pitchFamily="18" charset="0"/>
                <a:sym typeface="Symbol" pitchFamily="18" charset="2"/>
              </a:rPr>
              <a:t>kJ</a:t>
            </a:r>
            <a:r>
              <a:rPr lang="cs-CZ" dirty="0">
                <a:ea typeface="Times New Roman" pitchFamily="18" charset="0"/>
                <a:sym typeface="Symbol" pitchFamily="18" charset="2"/>
              </a:rPr>
              <a:t> tepla. O kolik </a:t>
            </a:r>
            <a:r>
              <a:rPr lang="cs-CZ" dirty="0">
                <a:ea typeface="Times New Roman" pitchFamily="18" charset="0"/>
              </a:rPr>
              <a:t>C se ochladil ?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>
                <a:spLocks noChangeArrowheads="1"/>
              </p:cNvSpPr>
              <p:nvPr/>
            </p:nvSpPr>
            <p:spPr bwMode="auto">
              <a:xfrm>
                <a:off x="395536" y="1916832"/>
                <a:ext cx="2411437" cy="18002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 dirty="0" smtClean="0"/>
                  <a:t>Q = 1 400 </a:t>
                </a:r>
                <a:r>
                  <a:rPr lang="cs-CZ" dirty="0" err="1" smtClean="0"/>
                  <a:t>kJ</a:t>
                </a:r>
                <a:endParaRPr lang="cs-CZ" dirty="0"/>
              </a:p>
              <a:p>
                <a:r>
                  <a:rPr lang="cs-CZ" sz="2000" dirty="0" smtClean="0"/>
                  <a:t>c </a:t>
                </a:r>
                <a:r>
                  <a:rPr lang="cs-CZ" sz="2000" dirty="0"/>
                  <a:t>= </a:t>
                </a:r>
                <a:r>
                  <a:rPr lang="cs-CZ" sz="2000" dirty="0" smtClean="0"/>
                  <a:t>0,383 </a:t>
                </a:r>
                <a:r>
                  <a:rPr lang="cs-CZ" sz="2000" dirty="0" err="1" smtClean="0"/>
                  <a:t>kJ</a:t>
                </a:r>
                <a:r>
                  <a:rPr lang="cs-CZ" sz="2000" dirty="0"/>
                  <a:t>/ </a:t>
                </a:r>
                <a:r>
                  <a:rPr lang="cs-CZ" sz="2000" dirty="0" err="1"/>
                  <a:t>kg.</a:t>
                </a:r>
                <a:r>
                  <a:rPr lang="cs-CZ" sz="2000" dirty="0" err="1">
                    <a:sym typeface="Symbol" pitchFamily="18" charset="2"/>
                  </a:rPr>
                  <a:t></a:t>
                </a:r>
                <a:r>
                  <a:rPr lang="cs-CZ" sz="2000" dirty="0" err="1"/>
                  <a:t>C</a:t>
                </a:r>
                <a:r>
                  <a:rPr lang="cs-CZ" sz="2000" dirty="0"/>
                  <a:t>     </a:t>
                </a:r>
              </a:p>
              <a:p>
                <a:r>
                  <a:rPr lang="cs-CZ" dirty="0" smtClean="0"/>
                  <a:t>m </a:t>
                </a:r>
                <a:r>
                  <a:rPr lang="cs-CZ" dirty="0"/>
                  <a:t>=  </a:t>
                </a:r>
                <a:r>
                  <a:rPr lang="cs-CZ" dirty="0" smtClean="0"/>
                  <a:t>15 kg</a:t>
                </a:r>
                <a:endParaRPr lang="cs-CZ" dirty="0"/>
              </a:p>
              <a:p>
                <a14:m>
                  <m:oMath xmlns:m="http://schemas.openxmlformats.org/officeDocument/2006/math">
                    <m:r>
                      <m:rPr>
                        <m:nor/>
                      </m:rPr>
                      <a:rPr lang="en-GB" dirty="0"/>
                      <m:t>t</m:t>
                    </m:r>
                    <m:r>
                      <m:rPr>
                        <m:nor/>
                      </m:rPr>
                      <a:rPr lang="cs-CZ" b="0" i="0" baseline="-25000" dirty="0" smtClean="0"/>
                      <m:t>2</m:t>
                    </m:r>
                    <m:r>
                      <m:rPr>
                        <m:nor/>
                      </m:rPr>
                      <a:rPr lang="en-GB" dirty="0"/>
                      <m:t>− </m:t>
                    </m:r>
                    <m:r>
                      <m:rPr>
                        <m:nor/>
                      </m:rPr>
                      <a:rPr lang="en-GB" dirty="0"/>
                      <m:t>t</m:t>
                    </m:r>
                    <m:r>
                      <m:rPr>
                        <m:nor/>
                      </m:rPr>
                      <a:rPr lang="en-GB" baseline="-25000" dirty="0"/>
                      <m:t>1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</m:oMath>
                </a14:m>
                <a:r>
                  <a:rPr lang="cs-CZ" dirty="0"/>
                  <a:t>= ? </a:t>
                </a:r>
                <a:r>
                  <a:rPr lang="cs-CZ" dirty="0" smtClean="0"/>
                  <a:t> </a:t>
                </a:r>
                <a:r>
                  <a:rPr lang="cs-CZ" dirty="0" smtClean="0">
                    <a:sym typeface="Symbol" pitchFamily="18" charset="2"/>
                  </a:rPr>
                  <a:t></a:t>
                </a:r>
                <a:r>
                  <a:rPr lang="cs-CZ" dirty="0"/>
                  <a:t>C</a:t>
                </a:r>
              </a:p>
              <a:p>
                <a:endParaRPr lang="cs-CZ" dirty="0"/>
              </a:p>
              <a:p>
                <a:endParaRPr lang="cs-CZ" dirty="0"/>
              </a:p>
              <a:p>
                <a:endParaRPr lang="cs-CZ" dirty="0"/>
              </a:p>
              <a:p>
                <a:endParaRPr lang="cs-CZ" dirty="0"/>
              </a:p>
              <a:p>
                <a:endParaRPr lang="cs-CZ" dirty="0"/>
              </a:p>
              <a:p>
                <a:r>
                  <a:rPr lang="cs-CZ" dirty="0"/>
                  <a:t>                                    </a:t>
                </a:r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95536" y="1916832"/>
                <a:ext cx="2411437" cy="1800200"/>
              </a:xfrm>
              <a:prstGeom prst="rect">
                <a:avLst/>
              </a:prstGeom>
              <a:blipFill rotWithShape="1">
                <a:blip r:embed="rId2"/>
                <a:stretch>
                  <a:fillRect l="-2785" t="-1689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>
                <a:spLocks noChangeArrowheads="1"/>
              </p:cNvSpPr>
              <p:nvPr/>
            </p:nvSpPr>
            <p:spPr bwMode="auto">
              <a:xfrm>
                <a:off x="2483768" y="2420888"/>
                <a:ext cx="4681538" cy="252968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cs-CZ"/>
                </a:defPPr>
              </a:lstStyle>
              <a:p>
                <a:endParaRPr lang="cs-CZ" sz="2000" dirty="0" smtClean="0"/>
              </a:p>
              <a:p>
                <a:r>
                  <a:rPr lang="cs-CZ" sz="2000" dirty="0" smtClean="0"/>
                  <a:t>                        </a:t>
                </a:r>
                <a:r>
                  <a:rPr lang="en-GB" sz="2000" dirty="0" smtClean="0"/>
                  <a:t>Q </a:t>
                </a:r>
                <a:r>
                  <a:rPr lang="en-GB" sz="2000" dirty="0"/>
                  <a:t>= </a:t>
                </a:r>
                <a:r>
                  <a:rPr lang="en-GB" sz="2000" dirty="0" smtClean="0"/>
                  <a:t>c</a:t>
                </a:r>
                <a:r>
                  <a:rPr lang="cs-CZ" sz="2000" dirty="0" smtClean="0"/>
                  <a:t> </a:t>
                </a:r>
                <a:r>
                  <a:rPr lang="en-GB" sz="2000" dirty="0" smtClean="0"/>
                  <a:t>.</a:t>
                </a:r>
                <a:r>
                  <a:rPr lang="cs-CZ" sz="2000" dirty="0" smtClean="0"/>
                  <a:t> </a:t>
                </a:r>
                <a:r>
                  <a:rPr lang="en-GB" sz="2000" dirty="0" smtClean="0"/>
                  <a:t>m</a:t>
                </a:r>
                <a:r>
                  <a:rPr lang="en-GB" sz="2000" dirty="0"/>
                  <a:t>.(t </a:t>
                </a:r>
                <a:r>
                  <a:rPr lang="en-GB" sz="2000" baseline="-25000" dirty="0"/>
                  <a:t>2</a:t>
                </a:r>
                <a:r>
                  <a:rPr lang="en-GB" sz="2000" dirty="0"/>
                  <a:t> - </a:t>
                </a:r>
                <a:r>
                  <a:rPr lang="en-GB" sz="2000" dirty="0" smtClean="0"/>
                  <a:t>t</a:t>
                </a:r>
                <a:r>
                  <a:rPr lang="en-GB" sz="2000" baseline="-25000" dirty="0" smtClean="0"/>
                  <a:t>1</a:t>
                </a:r>
                <a:r>
                  <a:rPr lang="cs-CZ" sz="2000" dirty="0" smtClean="0"/>
                  <a:t>)</a:t>
                </a:r>
              </a:p>
              <a:p>
                <a:endParaRPr lang="cs-CZ" sz="2000" b="0" i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en-GB" sz="2000" dirty="0"/>
                        <m:t>t</m:t>
                      </m:r>
                      <m:r>
                        <m:rPr>
                          <m:nor/>
                        </m:rPr>
                        <a:rPr lang="en-GB" sz="2000" dirty="0"/>
                        <m:t> 2 − </m:t>
                      </m:r>
                      <m:r>
                        <m:rPr>
                          <m:nor/>
                        </m:rPr>
                        <a:rPr lang="en-GB" sz="2000" dirty="0"/>
                        <m:t>t</m:t>
                      </m:r>
                      <m:r>
                        <m:rPr>
                          <m:nor/>
                        </m:rPr>
                        <a:rPr lang="en-GB" sz="2000" baseline="-25000" dirty="0"/>
                        <m:t>1</m:t>
                      </m:r>
                      <m:r>
                        <a:rPr lang="cs-CZ" sz="2000" b="0" i="1" smtClean="0">
                          <a:latin typeface="Cambria Math"/>
                        </a:rPr>
                        <m:t> =</m:t>
                      </m:r>
                      <m:f>
                        <m:f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m:rPr>
                              <m:nor/>
                            </m:rPr>
                            <a:rPr lang="cs-CZ" sz="2000" b="0" i="0" smtClean="0"/>
                            <m:t>Q</m:t>
                          </m:r>
                        </m:num>
                        <m:den>
                          <m:r>
                            <m:rPr>
                              <m:nor/>
                            </m:rPr>
                            <a:rPr lang="cs-CZ" sz="2000" b="0" i="0" dirty="0" smtClean="0"/>
                            <m:t>c</m:t>
                          </m:r>
                          <m:r>
                            <m:rPr>
                              <m:nor/>
                            </m:rPr>
                            <a:rPr lang="en-GB" sz="2000" dirty="0"/>
                            <m:t>.</m:t>
                          </m:r>
                          <m:r>
                            <m:rPr>
                              <m:nor/>
                            </m:rPr>
                            <a:rPr lang="cs-CZ" sz="2000"/>
                            <m:t>m</m:t>
                          </m:r>
                          <m:r>
                            <m:rPr>
                              <m:nor/>
                            </m:rPr>
                            <a:rPr lang="cs-CZ" sz="2000" dirty="0"/>
                            <m:t> </m:t>
                          </m:r>
                        </m:den>
                      </m:f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483768" y="2420888"/>
                <a:ext cx="4681538" cy="252968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60363" y="5940425"/>
            <a:ext cx="777557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1pPr>
            <a:lvl2pPr marL="742950" indent="-28575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2pPr>
            <a:lvl3pPr marL="1143000" indent="-22860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3pPr>
            <a:lvl4pPr marL="1600200" indent="-22860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4pPr>
            <a:lvl5pPr marL="2057400" indent="-228600" eaLnBrk="0"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tx1"/>
                </a:solidFill>
                <a:latin typeface="Arial" charset="0"/>
                <a:ea typeface="Lucida Sans Unicode" pitchFamily="34" charset="0"/>
                <a:cs typeface="Lucida Sans Unicode" pitchFamily="34" charset="0"/>
              </a:defRPr>
            </a:lvl9pPr>
          </a:lstStyle>
          <a:p>
            <a:pPr eaLnBrk="1"/>
            <a:r>
              <a:rPr lang="cs-CZ" dirty="0" smtClean="0"/>
              <a:t>Odlitek se ochladil o 244</a:t>
            </a:r>
            <a:r>
              <a:rPr lang="cs-CZ" dirty="0">
                <a:sym typeface="Symbol" pitchFamily="18" charset="2"/>
              </a:rPr>
              <a:t></a:t>
            </a:r>
            <a:r>
              <a:rPr lang="cs-CZ" dirty="0" smtClean="0"/>
              <a:t>C.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3923928" y="4149080"/>
                <a:ext cx="2232248" cy="63434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en-GB" dirty="0"/>
                        <m:t>t</m:t>
                      </m:r>
                      <m:r>
                        <m:rPr>
                          <m:nor/>
                        </m:rPr>
                        <a:rPr lang="en-GB" dirty="0"/>
                        <m:t> 2 − </m:t>
                      </m:r>
                      <m:r>
                        <m:rPr>
                          <m:nor/>
                        </m:rPr>
                        <a:rPr lang="en-GB" dirty="0"/>
                        <m:t>t</m:t>
                      </m:r>
                      <m:r>
                        <m:rPr>
                          <m:nor/>
                        </m:rPr>
                        <a:rPr lang="en-GB" baseline="-25000" dirty="0"/>
                        <m:t>1</m:t>
                      </m:r>
                      <m:r>
                        <a:rPr lang="cs-CZ" i="1">
                          <a:latin typeface="Cambria Math"/>
                        </a:rPr>
                        <m:t> 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m:rPr>
                              <m:nor/>
                            </m:rPr>
                            <a:rPr lang="cs-CZ" b="0" i="0" smtClean="0"/>
                            <m:t>1400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0,383.15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23928" y="4149080"/>
                <a:ext cx="2232248" cy="63434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3995936" y="4869160"/>
                <a:ext cx="1609736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m:rPr>
                        <m:nor/>
                      </m:rPr>
                      <a:rPr lang="en-GB" dirty="0"/>
                      <m:t>t</m:t>
                    </m:r>
                    <m:r>
                      <m:rPr>
                        <m:nor/>
                      </m:rPr>
                      <a:rPr lang="en-GB" dirty="0"/>
                      <m:t> 2 − </m:t>
                    </m:r>
                    <m:r>
                      <m:rPr>
                        <m:nor/>
                      </m:rPr>
                      <a:rPr lang="en-GB" dirty="0"/>
                      <m:t>t</m:t>
                    </m:r>
                    <m:r>
                      <m:rPr>
                        <m:nor/>
                      </m:rPr>
                      <a:rPr lang="en-GB" baseline="-25000" dirty="0"/>
                      <m:t>1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</m:oMath>
                </a14:m>
                <a:r>
                  <a:rPr lang="cs-CZ" dirty="0"/>
                  <a:t>= </a:t>
                </a:r>
                <a:r>
                  <a:rPr lang="cs-CZ" dirty="0" smtClean="0"/>
                  <a:t>244 </a:t>
                </a:r>
                <a:r>
                  <a:rPr lang="cs-CZ" dirty="0" smtClean="0">
                    <a:sym typeface="Symbol" pitchFamily="18" charset="2"/>
                  </a:rPr>
                  <a:t></a:t>
                </a:r>
                <a:r>
                  <a:rPr lang="cs-CZ" dirty="0" smtClean="0"/>
                  <a:t>C</a:t>
                </a:r>
                <a:endParaRPr lang="cs-CZ" dirty="0"/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5936" y="4869160"/>
                <a:ext cx="1609736" cy="369332"/>
              </a:xfrm>
              <a:prstGeom prst="rect">
                <a:avLst/>
              </a:prstGeom>
              <a:blipFill rotWithShape="1">
                <a:blip r:embed="rId5"/>
                <a:stretch>
                  <a:fillRect t="-11667" r="-1894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6801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548680"/>
            <a:ext cx="70567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80975" algn="l"/>
              </a:tabLst>
            </a:pPr>
            <a:r>
              <a:rPr lang="cs-CZ" dirty="0">
                <a:ea typeface="Times New Roman" pitchFamily="18" charset="0"/>
                <a:sym typeface="Symbol" pitchFamily="18" charset="2"/>
              </a:rPr>
              <a:t>2.  Urči hmotnost vody, která při ochlazování z 60</a:t>
            </a:r>
            <a:r>
              <a:rPr lang="cs-CZ" dirty="0">
                <a:ea typeface="Times New Roman" pitchFamily="18" charset="0"/>
              </a:rPr>
              <a:t>C na 35</a:t>
            </a:r>
            <a:r>
              <a:rPr lang="cs-CZ" dirty="0">
                <a:ea typeface="Times New Roman" pitchFamily="18" charset="0"/>
                <a:sym typeface="Symbol" pitchFamily="18" charset="2"/>
              </a:rPr>
              <a:t></a:t>
            </a:r>
            <a:r>
              <a:rPr lang="cs-CZ" dirty="0">
                <a:ea typeface="Times New Roman" pitchFamily="18" charset="0"/>
              </a:rPr>
              <a:t>C</a:t>
            </a:r>
            <a:r>
              <a:rPr lang="cs-CZ" dirty="0">
                <a:ea typeface="Times New Roman" pitchFamily="18" charset="0"/>
                <a:sym typeface="Symbol" pitchFamily="18" charset="2"/>
              </a:rPr>
              <a:t>  </a:t>
            </a:r>
            <a:endParaRPr lang="cs-CZ" dirty="0">
              <a:sym typeface="Symbol" pitchFamily="18" charset="2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80975" algn="l"/>
              </a:tabLst>
            </a:pPr>
            <a:r>
              <a:rPr lang="cs-CZ" dirty="0">
                <a:ea typeface="Times New Roman" pitchFamily="18" charset="0"/>
                <a:sym typeface="Symbol" pitchFamily="18" charset="2"/>
              </a:rPr>
              <a:t>     odevzdala okolí 600 </a:t>
            </a:r>
            <a:r>
              <a:rPr lang="cs-CZ" dirty="0" err="1">
                <a:ea typeface="Times New Roman" pitchFamily="18" charset="0"/>
                <a:sym typeface="Symbol" pitchFamily="18" charset="2"/>
              </a:rPr>
              <a:t>kJ</a:t>
            </a:r>
            <a:r>
              <a:rPr lang="cs-CZ" dirty="0">
                <a:ea typeface="Times New Roman" pitchFamily="18" charset="0"/>
                <a:sym typeface="Symbol" pitchFamily="18" charset="2"/>
              </a:rPr>
              <a:t> tepla.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>
                <a:spLocks noChangeArrowheads="1"/>
              </p:cNvSpPr>
              <p:nvPr/>
            </p:nvSpPr>
            <p:spPr bwMode="auto">
              <a:xfrm>
                <a:off x="395536" y="1916832"/>
                <a:ext cx="2411437" cy="27066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 dirty="0" smtClean="0"/>
                  <a:t>Q = -600 </a:t>
                </a:r>
                <a:r>
                  <a:rPr lang="cs-CZ" dirty="0" err="1" smtClean="0"/>
                  <a:t>kJ</a:t>
                </a:r>
                <a:endParaRPr lang="cs-CZ" dirty="0"/>
              </a:p>
              <a:p>
                <a:r>
                  <a:rPr lang="cs-CZ" sz="2000" dirty="0" smtClean="0"/>
                  <a:t>c </a:t>
                </a:r>
                <a:r>
                  <a:rPr lang="cs-CZ" sz="2000" dirty="0"/>
                  <a:t>= </a:t>
                </a:r>
                <a:r>
                  <a:rPr lang="cs-CZ" sz="2000" dirty="0" smtClean="0"/>
                  <a:t>4,2 </a:t>
                </a:r>
                <a:r>
                  <a:rPr lang="cs-CZ" sz="2000" dirty="0" err="1" smtClean="0"/>
                  <a:t>kJ</a:t>
                </a:r>
                <a:r>
                  <a:rPr lang="cs-CZ" sz="2000" dirty="0"/>
                  <a:t>/ </a:t>
                </a:r>
                <a:r>
                  <a:rPr lang="cs-CZ" sz="2000" dirty="0" err="1"/>
                  <a:t>kg.</a:t>
                </a:r>
                <a:r>
                  <a:rPr lang="cs-CZ" sz="2000" dirty="0" err="1">
                    <a:sym typeface="Symbol" pitchFamily="18" charset="2"/>
                  </a:rPr>
                  <a:t></a:t>
                </a:r>
                <a:r>
                  <a:rPr lang="cs-CZ" sz="2000" dirty="0" err="1"/>
                  <a:t>C</a:t>
                </a:r>
                <a:r>
                  <a:rPr lang="cs-CZ" sz="2000" dirty="0"/>
                  <a:t>     </a:t>
                </a:r>
              </a:p>
              <a:p>
                <a14:m>
                  <m:oMath xmlns:m="http://schemas.openxmlformats.org/officeDocument/2006/math">
                    <m:r>
                      <m:rPr>
                        <m:nor/>
                      </m:rPr>
                      <a:rPr lang="en-GB" dirty="0" smtClean="0"/>
                      <m:t>t</m:t>
                    </m:r>
                    <m:r>
                      <m:rPr>
                        <m:nor/>
                      </m:rPr>
                      <a:rPr lang="en-GB" baseline="-25000" dirty="0" smtClean="0"/>
                      <m:t>1</m:t>
                    </m:r>
                    <m:r>
                      <a:rPr lang="cs-CZ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= 60 </a:t>
                </a:r>
                <a:r>
                  <a:rPr lang="cs-CZ" dirty="0" smtClean="0">
                    <a:sym typeface="Symbol" pitchFamily="18" charset="2"/>
                  </a:rPr>
                  <a:t></a:t>
                </a:r>
                <a:r>
                  <a:rPr lang="cs-CZ" dirty="0"/>
                  <a:t>C</a:t>
                </a:r>
              </a:p>
              <a:p>
                <a14:m>
                  <m:oMath xmlns:m="http://schemas.openxmlformats.org/officeDocument/2006/math">
                    <m:r>
                      <m:rPr>
                        <m:nor/>
                      </m:rPr>
                      <a:rPr lang="en-GB" dirty="0"/>
                      <m:t>t</m:t>
                    </m:r>
                    <m:r>
                      <m:rPr>
                        <m:nor/>
                      </m:rPr>
                      <a:rPr lang="en-GB" dirty="0"/>
                      <m:t> 2 </m:t>
                    </m:r>
                    <m:r>
                      <m:rPr>
                        <m:nor/>
                      </m:rPr>
                      <a:rPr lang="cs-CZ" b="0" i="0" dirty="0" smtClean="0"/>
                      <m:t>= 35</m:t>
                    </m:r>
                  </m:oMath>
                </a14:m>
                <a:r>
                  <a:rPr lang="cs-CZ" dirty="0" smtClean="0">
                    <a:sym typeface="Symbol" pitchFamily="18" charset="2"/>
                  </a:rPr>
                  <a:t> </a:t>
                </a:r>
                <a:r>
                  <a:rPr lang="cs-CZ" dirty="0">
                    <a:sym typeface="Symbol" pitchFamily="18" charset="2"/>
                  </a:rPr>
                  <a:t></a:t>
                </a:r>
                <a:r>
                  <a:rPr lang="cs-CZ" dirty="0"/>
                  <a:t>C</a:t>
                </a:r>
              </a:p>
              <a:p>
                <a:r>
                  <a:rPr lang="cs-CZ" dirty="0"/>
                  <a:t>m =  ? kg</a:t>
                </a:r>
              </a:p>
              <a:p>
                <a:endParaRPr lang="cs-CZ" dirty="0"/>
              </a:p>
              <a:p>
                <a:endParaRPr lang="cs-CZ" dirty="0"/>
              </a:p>
              <a:p>
                <a:endParaRPr lang="cs-CZ" dirty="0"/>
              </a:p>
              <a:p>
                <a:endParaRPr lang="cs-CZ" dirty="0"/>
              </a:p>
              <a:p>
                <a:endParaRPr lang="cs-CZ" dirty="0"/>
              </a:p>
              <a:p>
                <a:r>
                  <a:rPr lang="cs-CZ" dirty="0"/>
                  <a:t>                                    </a:t>
                </a:r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95536" y="1916832"/>
                <a:ext cx="2411437" cy="2706688"/>
              </a:xfrm>
              <a:prstGeom prst="rect">
                <a:avLst/>
              </a:prstGeom>
              <a:blipFill rotWithShape="1">
                <a:blip r:embed="rId2"/>
                <a:stretch>
                  <a:fillRect l="-2785" t="-1126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>
                <a:spLocks noChangeArrowheads="1"/>
              </p:cNvSpPr>
              <p:nvPr/>
            </p:nvSpPr>
            <p:spPr bwMode="auto">
              <a:xfrm>
                <a:off x="2483768" y="2420888"/>
                <a:ext cx="4681538" cy="252968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cs-CZ"/>
                </a:defPPr>
              </a:lstStyle>
              <a:p>
                <a:endParaRPr lang="cs-CZ" sz="2000" dirty="0" smtClean="0"/>
              </a:p>
              <a:p>
                <a:r>
                  <a:rPr lang="cs-CZ" sz="2000" dirty="0" smtClean="0"/>
                  <a:t>                        </a:t>
                </a:r>
                <a:r>
                  <a:rPr lang="en-GB" sz="2000" dirty="0" smtClean="0"/>
                  <a:t>Q </a:t>
                </a:r>
                <a:r>
                  <a:rPr lang="en-GB" sz="2000" dirty="0"/>
                  <a:t>= </a:t>
                </a:r>
                <a:r>
                  <a:rPr lang="en-GB" sz="2000" dirty="0" smtClean="0"/>
                  <a:t>c</a:t>
                </a:r>
                <a:r>
                  <a:rPr lang="cs-CZ" sz="2000" dirty="0" smtClean="0"/>
                  <a:t> </a:t>
                </a:r>
                <a:r>
                  <a:rPr lang="en-GB" sz="2000" dirty="0" smtClean="0"/>
                  <a:t>.</a:t>
                </a:r>
                <a:r>
                  <a:rPr lang="cs-CZ" sz="2000" dirty="0" smtClean="0"/>
                  <a:t> </a:t>
                </a:r>
                <a:r>
                  <a:rPr lang="en-GB" sz="2000" dirty="0" smtClean="0"/>
                  <a:t>m</a:t>
                </a:r>
                <a:r>
                  <a:rPr lang="en-GB" sz="2000" dirty="0"/>
                  <a:t>.(t </a:t>
                </a:r>
                <a:r>
                  <a:rPr lang="en-GB" sz="2000" baseline="-25000" dirty="0"/>
                  <a:t>2</a:t>
                </a:r>
                <a:r>
                  <a:rPr lang="en-GB" sz="2000" dirty="0"/>
                  <a:t> - </a:t>
                </a:r>
                <a:r>
                  <a:rPr lang="en-GB" sz="2000" dirty="0" smtClean="0"/>
                  <a:t>t</a:t>
                </a:r>
                <a:r>
                  <a:rPr lang="en-GB" sz="2000" baseline="-25000" dirty="0" smtClean="0"/>
                  <a:t>1</a:t>
                </a:r>
                <a:r>
                  <a:rPr lang="cs-CZ" sz="2000" dirty="0" smtClean="0"/>
                  <a:t>)</a:t>
                </a:r>
              </a:p>
              <a:p>
                <a:endParaRPr lang="cs-CZ" sz="2000" b="0" i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000" i="0" dirty="0" smtClean="0">
                          <a:latin typeface="Cambria Math"/>
                        </a:rPr>
                        <m:t>m</m:t>
                      </m:r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m:rPr>
                              <m:nor/>
                            </m:rPr>
                            <a:rPr lang="cs-CZ" sz="2000" b="0" i="0" smtClean="0"/>
                            <m:t>Q</m:t>
                          </m:r>
                        </m:num>
                        <m:den>
                          <m:r>
                            <m:rPr>
                              <m:nor/>
                            </m:rPr>
                            <a:rPr lang="cs-CZ" sz="2000" b="0" i="0" dirty="0" smtClean="0"/>
                            <m:t>c</m:t>
                          </m:r>
                          <m:r>
                            <m:rPr>
                              <m:nor/>
                            </m:rPr>
                            <a:rPr lang="en-GB" sz="2000" dirty="0"/>
                            <m:t>.</m:t>
                          </m:r>
                          <m:r>
                            <m:rPr>
                              <m:nor/>
                            </m:rPr>
                            <a:rPr lang="cs-CZ" sz="2000" b="0" i="0" dirty="0" smtClean="0"/>
                            <m:t>(</m:t>
                          </m:r>
                          <m:r>
                            <m:rPr>
                              <m:nor/>
                            </m:rPr>
                            <a:rPr lang="en-GB" sz="2000" dirty="0"/>
                            <m:t>t</m:t>
                          </m:r>
                          <m:r>
                            <m:rPr>
                              <m:nor/>
                            </m:rPr>
                            <a:rPr lang="en-GB" sz="2000" dirty="0"/>
                            <m:t> 2 − </m:t>
                          </m:r>
                          <m:r>
                            <m:rPr>
                              <m:nor/>
                            </m:rPr>
                            <a:rPr lang="en-GB" sz="2000" dirty="0"/>
                            <m:t>t</m:t>
                          </m:r>
                          <m:r>
                            <m:rPr>
                              <m:nor/>
                            </m:rPr>
                            <a:rPr lang="en-GB" sz="2000" baseline="-25000" dirty="0"/>
                            <m:t>1</m:t>
                          </m:r>
                          <m:r>
                            <m:rPr>
                              <m:nor/>
                            </m:rPr>
                            <a:rPr lang="cs-CZ" sz="2000" b="0" i="0" dirty="0" smtClean="0"/>
                            <m:t>)</m:t>
                          </m:r>
                        </m:den>
                      </m:f>
                    </m:oMath>
                  </m:oMathPara>
                </a14:m>
                <a:endParaRPr lang="cs-CZ" sz="2000" dirty="0" smtClean="0"/>
              </a:p>
              <a:p>
                <a:endParaRPr lang="cs-CZ" sz="20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483768" y="2420888"/>
                <a:ext cx="4681538" cy="252968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3923928" y="4149080"/>
                <a:ext cx="2232248" cy="120821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b="0" i="0" dirty="0" smtClean="0">
                          <a:latin typeface="Cambria Math"/>
                        </a:rPr>
                        <m:t>m</m:t>
                      </m:r>
                      <m:r>
                        <a:rPr lang="cs-CZ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m:rPr>
                              <m:nor/>
                            </m:rPr>
                            <a:rPr lang="cs-CZ" b="0" i="0" smtClean="0"/>
                            <m:t>− 600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4,2.(35−60)</m:t>
                          </m:r>
                        </m:den>
                      </m:f>
                    </m:oMath>
                  </m:oMathPara>
                </a14:m>
                <a:endParaRPr lang="cs-CZ" dirty="0" smtClean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23928" y="4149080"/>
                <a:ext cx="2232248" cy="120821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4211960" y="4941168"/>
                <a:ext cx="1194558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b="0" i="0" smtClean="0">
                          <a:latin typeface="Cambria Math"/>
                          <a:sym typeface="Symbol" pitchFamily="18" charset="2"/>
                        </a:rPr>
                        <m:t>m</m:t>
                      </m:r>
                      <m:r>
                        <m:rPr>
                          <m:nor/>
                        </m:rPr>
                        <a:rPr lang="cs-CZ" b="0" i="0" smtClean="0">
                          <a:latin typeface="Cambria Math"/>
                          <a:sym typeface="Symbol" pitchFamily="18" charset="2"/>
                        </a:rPr>
                        <m:t>=5,7 </m:t>
                      </m:r>
                      <m:r>
                        <m:rPr>
                          <m:nor/>
                        </m:rPr>
                        <a:rPr lang="cs-CZ" b="0" i="0" smtClean="0">
                          <a:latin typeface="Cambria Math"/>
                          <a:sym typeface="Symbol" pitchFamily="18" charset="2"/>
                        </a:rPr>
                        <m:t>kg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1960" y="4941168"/>
                <a:ext cx="1194558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60363" y="5940425"/>
            <a:ext cx="7775575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80975" algn="l"/>
              </a:tabLst>
              <a:defRPr b="1">
                <a:ea typeface="Times New Roman" pitchFamily="18" charset="0"/>
              </a:defRPr>
            </a:lvl1pPr>
          </a:lstStyle>
          <a:p>
            <a:r>
              <a:rPr lang="cs-CZ" b="0" dirty="0"/>
              <a:t>Hmotnost vody je 5,7 kg.</a:t>
            </a:r>
          </a:p>
        </p:txBody>
      </p:sp>
    </p:spTree>
    <p:extLst>
      <p:ext uri="{BB962C8B-B14F-4D97-AF65-F5344CB8AC3E}">
        <p14:creationId xmlns:p14="http://schemas.microsoft.com/office/powerpoint/2010/main" val="3720042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5" grpId="0" build="p"/>
      <p:bldP spid="6" grpId="0" build="p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620688"/>
            <a:ext cx="842493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AutoNum type="arabicPeriod" startAt="3"/>
              <a:tabLst>
                <a:tab pos="180975" algn="l"/>
              </a:tabLst>
            </a:pPr>
            <a:r>
              <a:rPr lang="cs-CZ" dirty="0" smtClean="0">
                <a:ea typeface="Times New Roman" pitchFamily="18" charset="0"/>
                <a:sym typeface="Symbol" pitchFamily="18" charset="2"/>
              </a:rPr>
              <a:t>Voda </a:t>
            </a:r>
            <a:r>
              <a:rPr lang="cs-CZ" dirty="0">
                <a:ea typeface="Times New Roman" pitchFamily="18" charset="0"/>
                <a:sym typeface="Symbol" pitchFamily="18" charset="2"/>
              </a:rPr>
              <a:t>o hmotnosti  2kg  a teplotě 70  C  se ohřeje  na teplotu </a:t>
            </a:r>
            <a:r>
              <a:rPr lang="cs-CZ" b="1" dirty="0" smtClean="0">
                <a:ea typeface="Times New Roman" pitchFamily="18" charset="0"/>
                <a:sym typeface="Symbol" pitchFamily="18" charset="2"/>
              </a:rPr>
              <a:t> </a:t>
            </a:r>
            <a:r>
              <a:rPr lang="cs-CZ" dirty="0">
                <a:ea typeface="Times New Roman" pitchFamily="18" charset="0"/>
                <a:sym typeface="Symbol" pitchFamily="18" charset="2"/>
              </a:rPr>
              <a:t>100  </a:t>
            </a:r>
            <a:r>
              <a:rPr lang="cs-CZ" dirty="0" smtClean="0">
                <a:ea typeface="Times New Roman" pitchFamily="18" charset="0"/>
                <a:sym typeface="Symbol" pitchFamily="18" charset="2"/>
              </a:rPr>
              <a:t>C  </a:t>
            </a:r>
            <a:r>
              <a:rPr lang="cs-CZ" dirty="0">
                <a:ea typeface="Times New Roman" pitchFamily="18" charset="0"/>
                <a:sym typeface="Symbol" pitchFamily="18" charset="2"/>
              </a:rPr>
              <a:t>a  </a:t>
            </a:r>
            <a:r>
              <a:rPr lang="cs-CZ" smtClean="0">
                <a:ea typeface="Times New Roman" pitchFamily="18" charset="0"/>
                <a:sym typeface="Symbol" pitchFamily="18" charset="2"/>
              </a:rPr>
              <a:t>promění </a:t>
            </a:r>
            <a:r>
              <a:rPr lang="cs-CZ" smtClean="0">
                <a:ea typeface="Times New Roman" pitchFamily="18" charset="0"/>
                <a:sym typeface="Symbol" pitchFamily="18" charset="2"/>
              </a:rPr>
              <a:t>  </a:t>
            </a:r>
            <a:endParaRPr lang="cs-CZ" dirty="0" smtClean="0">
              <a:ea typeface="Times New Roman" pitchFamily="18" charset="0"/>
              <a:sym typeface="Symbol" pitchFamily="18" charset="2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80975" algn="l"/>
              </a:tabLst>
            </a:pPr>
            <a:r>
              <a:rPr lang="cs-CZ" dirty="0">
                <a:ea typeface="Times New Roman" pitchFamily="18" charset="0"/>
                <a:sym typeface="Symbol" pitchFamily="18" charset="2"/>
              </a:rPr>
              <a:t> </a:t>
            </a:r>
            <a:r>
              <a:rPr lang="cs-CZ" dirty="0" smtClean="0">
                <a:ea typeface="Times New Roman" pitchFamily="18" charset="0"/>
                <a:sym typeface="Symbol" pitchFamily="18" charset="2"/>
              </a:rPr>
              <a:t>      </a:t>
            </a:r>
            <a:r>
              <a:rPr lang="cs-CZ" dirty="0" smtClean="0">
                <a:ea typeface="Times New Roman" pitchFamily="18" charset="0"/>
                <a:sym typeface="Symbol" pitchFamily="18" charset="2"/>
              </a:rPr>
              <a:t>v </a:t>
            </a:r>
            <a:r>
              <a:rPr lang="cs-CZ" dirty="0" smtClean="0">
                <a:ea typeface="Times New Roman" pitchFamily="18" charset="0"/>
                <a:sym typeface="Symbol" pitchFamily="18" charset="2"/>
              </a:rPr>
              <a:t>páru </a:t>
            </a:r>
            <a:r>
              <a:rPr lang="cs-CZ" dirty="0">
                <a:ea typeface="Times New Roman" pitchFamily="18" charset="0"/>
                <a:sym typeface="Symbol" pitchFamily="18" charset="2"/>
              </a:rPr>
              <a:t>téže teploty.</a:t>
            </a:r>
            <a:endParaRPr lang="cs-CZ" dirty="0">
              <a:sym typeface="Symbol" pitchFamily="18" charset="2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80975" algn="l"/>
              </a:tabLst>
            </a:pPr>
            <a:r>
              <a:rPr lang="cs-CZ" b="1" dirty="0">
                <a:ea typeface="Times New Roman" pitchFamily="18" charset="0"/>
                <a:sym typeface="Symbol" pitchFamily="18" charset="2"/>
              </a:rPr>
              <a:t>a)  </a:t>
            </a:r>
            <a:r>
              <a:rPr lang="cs-CZ" dirty="0">
                <a:ea typeface="Times New Roman" pitchFamily="18" charset="0"/>
                <a:sym typeface="Symbol" pitchFamily="18" charset="2"/>
              </a:rPr>
              <a:t>Jaké teplo příjme voda při ohřátí z  70  C na 100  C ?</a:t>
            </a:r>
            <a:endParaRPr lang="cs-CZ" dirty="0">
              <a:sym typeface="Symbol" pitchFamily="18" charset="2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80975" algn="l"/>
              </a:tabLst>
            </a:pPr>
            <a:r>
              <a:rPr lang="cs-CZ" b="1" dirty="0">
                <a:ea typeface="Times New Roman" pitchFamily="18" charset="0"/>
                <a:sym typeface="Symbol" pitchFamily="18" charset="2"/>
              </a:rPr>
              <a:t>b) </a:t>
            </a:r>
            <a:r>
              <a:rPr lang="cs-CZ" dirty="0">
                <a:ea typeface="Times New Roman" pitchFamily="18" charset="0"/>
                <a:sym typeface="Symbol" pitchFamily="18" charset="2"/>
              </a:rPr>
              <a:t>Jaké teplo potřebuje přijmout voda, aby se proměnila v páru téže teploty ?</a:t>
            </a:r>
            <a:endParaRPr lang="cs-CZ" dirty="0">
              <a:sym typeface="Symbol" pitchFamily="18" charset="2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80975" algn="l"/>
              </a:tabLst>
            </a:pPr>
            <a:r>
              <a:rPr lang="cs-CZ" dirty="0">
                <a:ea typeface="Times New Roman" pitchFamily="18" charset="0"/>
                <a:sym typeface="Symbol" pitchFamily="18" charset="2"/>
              </a:rPr>
              <a:t>	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80975" algn="l"/>
              </a:tabLst>
            </a:pPr>
            <a:r>
              <a:rPr lang="cs-CZ" dirty="0">
                <a:ea typeface="Times New Roman" pitchFamily="18" charset="0"/>
                <a:sym typeface="Symbol" pitchFamily="18" charset="2"/>
              </a:rPr>
              <a:t>c (voda) = 4,2 </a:t>
            </a:r>
            <a:r>
              <a:rPr lang="cs-CZ" u="sng" dirty="0" err="1">
                <a:ea typeface="Times New Roman" pitchFamily="18" charset="0"/>
                <a:sym typeface="Symbol" pitchFamily="18" charset="2"/>
              </a:rPr>
              <a:t>kJ</a:t>
            </a:r>
            <a:r>
              <a:rPr lang="cs-CZ" dirty="0">
                <a:ea typeface="Times New Roman" pitchFamily="18" charset="0"/>
                <a:sym typeface="Symbol" pitchFamily="18" charset="2"/>
              </a:rPr>
              <a:t>			 l </a:t>
            </a:r>
            <a:r>
              <a:rPr lang="cs-CZ" baseline="-30000" dirty="0">
                <a:ea typeface="Times New Roman" pitchFamily="18" charset="0"/>
                <a:sym typeface="Symbol" pitchFamily="18" charset="2"/>
              </a:rPr>
              <a:t>v</a:t>
            </a:r>
            <a:r>
              <a:rPr lang="cs-CZ" dirty="0">
                <a:ea typeface="Times New Roman" pitchFamily="18" charset="0"/>
                <a:sym typeface="Symbol" pitchFamily="18" charset="2"/>
              </a:rPr>
              <a:t>(voda )= 2260 </a:t>
            </a:r>
            <a:r>
              <a:rPr lang="cs-CZ" u="sng" dirty="0">
                <a:ea typeface="Times New Roman" pitchFamily="18" charset="0"/>
                <a:sym typeface="Symbol" pitchFamily="18" charset="2"/>
              </a:rPr>
              <a:t> </a:t>
            </a:r>
            <a:r>
              <a:rPr lang="cs-CZ" u="sng" dirty="0" err="1">
                <a:ea typeface="Times New Roman" pitchFamily="18" charset="0"/>
                <a:sym typeface="Symbol" pitchFamily="18" charset="2"/>
              </a:rPr>
              <a:t>kJ</a:t>
            </a:r>
            <a:endParaRPr lang="cs-CZ" dirty="0">
              <a:sym typeface="Symbol" pitchFamily="18" charset="2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80975" algn="l"/>
              </a:tabLst>
            </a:pPr>
            <a:r>
              <a:rPr lang="cs-CZ" dirty="0">
                <a:ea typeface="Times New Roman" pitchFamily="18" charset="0"/>
                <a:sym typeface="Symbol" pitchFamily="18" charset="2"/>
              </a:rPr>
              <a:t>                         </a:t>
            </a:r>
            <a:r>
              <a:rPr lang="cs-CZ" dirty="0" err="1">
                <a:ea typeface="Times New Roman" pitchFamily="18" charset="0"/>
                <a:sym typeface="Symbol" pitchFamily="18" charset="2"/>
              </a:rPr>
              <a:t>kg.°C</a:t>
            </a:r>
            <a:r>
              <a:rPr lang="cs-CZ" dirty="0">
                <a:ea typeface="Times New Roman" pitchFamily="18" charset="0"/>
                <a:sym typeface="Symbol" pitchFamily="18" charset="2"/>
              </a:rPr>
              <a:t>                                                              </a:t>
            </a:r>
            <a:r>
              <a:rPr lang="cs-CZ" dirty="0" smtClean="0">
                <a:ea typeface="Times New Roman" pitchFamily="18" charset="0"/>
                <a:sym typeface="Symbol" pitchFamily="18" charset="2"/>
              </a:rPr>
              <a:t>    kg</a:t>
            </a:r>
            <a:endParaRPr lang="cs-CZ" dirty="0" smtClean="0">
              <a:sym typeface="Symbol" pitchFamily="18" charset="2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80975" algn="l"/>
              </a:tabLst>
            </a:pPr>
            <a:r>
              <a:rPr lang="cs-CZ" dirty="0" smtClean="0">
                <a:ea typeface="Times New Roman" pitchFamily="18" charset="0"/>
                <a:sym typeface="Symbol" pitchFamily="18" charset="2"/>
              </a:rPr>
              <a:t>	                                                                                       </a:t>
            </a:r>
            <a:endParaRPr lang="cs-CZ" dirty="0">
              <a:ea typeface="Times New Roman" pitchFamily="18" charset="0"/>
              <a:sym typeface="Symbol" pitchFamily="18" charset="2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>
                <a:spLocks noChangeArrowheads="1"/>
              </p:cNvSpPr>
              <p:nvPr/>
            </p:nvSpPr>
            <p:spPr bwMode="auto">
              <a:xfrm>
                <a:off x="467544" y="2708920"/>
                <a:ext cx="1368151" cy="234664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14:m>
                  <m:oMath xmlns:m="http://schemas.openxmlformats.org/officeDocument/2006/math">
                    <m:r>
                      <m:rPr>
                        <m:nor/>
                      </m:rPr>
                      <a:rPr lang="en-GB" dirty="0" smtClean="0"/>
                      <m:t>t</m:t>
                    </m:r>
                    <m:r>
                      <m:rPr>
                        <m:nor/>
                      </m:rPr>
                      <a:rPr lang="en-GB" baseline="-25000" dirty="0" smtClean="0"/>
                      <m:t>1</m:t>
                    </m:r>
                    <m:r>
                      <a:rPr lang="cs-CZ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= 70 </a:t>
                </a:r>
                <a:r>
                  <a:rPr lang="cs-CZ" dirty="0" smtClean="0">
                    <a:sym typeface="Symbol" pitchFamily="18" charset="2"/>
                  </a:rPr>
                  <a:t></a:t>
                </a:r>
                <a:r>
                  <a:rPr lang="cs-CZ" dirty="0"/>
                  <a:t>C</a:t>
                </a:r>
              </a:p>
              <a:p>
                <a14:m>
                  <m:oMath xmlns:m="http://schemas.openxmlformats.org/officeDocument/2006/math">
                    <m:r>
                      <m:rPr>
                        <m:nor/>
                      </m:rPr>
                      <a:rPr lang="en-GB" dirty="0"/>
                      <m:t>t</m:t>
                    </m:r>
                    <m:r>
                      <m:rPr>
                        <m:nor/>
                      </m:rPr>
                      <a:rPr lang="en-GB" dirty="0"/>
                      <m:t> 2 </m:t>
                    </m:r>
                    <m:r>
                      <m:rPr>
                        <m:nor/>
                      </m:rPr>
                      <a:rPr lang="cs-CZ" b="0" i="0" dirty="0" smtClean="0"/>
                      <m:t>= 100</m:t>
                    </m:r>
                  </m:oMath>
                </a14:m>
                <a:r>
                  <a:rPr lang="cs-CZ" dirty="0" smtClean="0">
                    <a:sym typeface="Symbol" pitchFamily="18" charset="2"/>
                  </a:rPr>
                  <a:t> </a:t>
                </a:r>
                <a:r>
                  <a:rPr lang="cs-CZ" dirty="0">
                    <a:sym typeface="Symbol" pitchFamily="18" charset="2"/>
                  </a:rPr>
                  <a:t></a:t>
                </a:r>
                <a:r>
                  <a:rPr lang="cs-CZ" dirty="0"/>
                  <a:t>C</a:t>
                </a:r>
              </a:p>
              <a:p>
                <a:r>
                  <a:rPr lang="cs-CZ" dirty="0"/>
                  <a:t>m =  ? kg</a:t>
                </a:r>
              </a:p>
              <a:p>
                <a:r>
                  <a:rPr lang="cs-CZ" dirty="0"/>
                  <a:t>Q = ? </a:t>
                </a:r>
                <a:r>
                  <a:rPr lang="cs-CZ" dirty="0" err="1"/>
                  <a:t>kJ</a:t>
                </a:r>
                <a:endParaRPr lang="cs-CZ" dirty="0"/>
              </a:p>
              <a:p>
                <a:endParaRPr lang="cs-CZ" dirty="0"/>
              </a:p>
              <a:p>
                <a:endParaRPr lang="cs-CZ" dirty="0"/>
              </a:p>
              <a:p>
                <a:endParaRPr lang="cs-CZ" dirty="0"/>
              </a:p>
              <a:p>
                <a:endParaRPr lang="cs-CZ" dirty="0"/>
              </a:p>
              <a:p>
                <a:endParaRPr lang="cs-CZ" dirty="0"/>
              </a:p>
              <a:p>
                <a:r>
                  <a:rPr lang="cs-CZ" dirty="0"/>
                  <a:t>                                    </a:t>
                </a:r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67544" y="2708920"/>
                <a:ext cx="1368151" cy="2346648"/>
              </a:xfrm>
              <a:prstGeom prst="rect">
                <a:avLst/>
              </a:prstGeom>
              <a:blipFill rotWithShape="1">
                <a:blip r:embed="rId2"/>
                <a:stretch>
                  <a:fillRect l="-4018" t="-1818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2915816" y="3140968"/>
            <a:ext cx="21162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a)  </a:t>
            </a:r>
            <a:r>
              <a:rPr lang="en-GB" dirty="0" smtClean="0"/>
              <a:t>Q</a:t>
            </a:r>
            <a:r>
              <a:rPr lang="cs-CZ" baseline="-25000" dirty="0" smtClean="0"/>
              <a:t>1</a:t>
            </a:r>
            <a:r>
              <a:rPr lang="en-GB" dirty="0" smtClean="0"/>
              <a:t> = c</a:t>
            </a:r>
            <a:r>
              <a:rPr lang="cs-CZ" dirty="0" smtClean="0"/>
              <a:t> </a:t>
            </a:r>
            <a:r>
              <a:rPr lang="en-GB" dirty="0" smtClean="0"/>
              <a:t>.</a:t>
            </a:r>
            <a:r>
              <a:rPr lang="cs-CZ" dirty="0" smtClean="0"/>
              <a:t> </a:t>
            </a:r>
            <a:r>
              <a:rPr lang="en-GB" dirty="0" smtClean="0"/>
              <a:t>m.(t </a:t>
            </a:r>
            <a:r>
              <a:rPr lang="en-GB" baseline="-25000" dirty="0" smtClean="0"/>
              <a:t>2</a:t>
            </a:r>
            <a:r>
              <a:rPr lang="en-GB" dirty="0" smtClean="0"/>
              <a:t> - t</a:t>
            </a:r>
            <a:r>
              <a:rPr lang="en-GB" baseline="-25000" dirty="0" smtClean="0"/>
              <a:t>1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059832" y="3573016"/>
            <a:ext cx="21723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Q</a:t>
            </a:r>
            <a:r>
              <a:rPr lang="cs-CZ" baseline="-25000" dirty="0" smtClean="0"/>
              <a:t>1</a:t>
            </a:r>
            <a:r>
              <a:rPr lang="en-GB" dirty="0" smtClean="0"/>
              <a:t> = </a:t>
            </a:r>
            <a:r>
              <a:rPr lang="cs-CZ" dirty="0" smtClean="0"/>
              <a:t>4,2 </a:t>
            </a:r>
            <a:r>
              <a:rPr lang="en-GB" dirty="0" smtClean="0"/>
              <a:t>.</a:t>
            </a:r>
            <a:r>
              <a:rPr lang="cs-CZ" dirty="0" smtClean="0"/>
              <a:t> </a:t>
            </a:r>
            <a:r>
              <a:rPr lang="cs-CZ" dirty="0"/>
              <a:t>2</a:t>
            </a:r>
            <a:r>
              <a:rPr lang="en-GB" dirty="0" smtClean="0"/>
              <a:t>.(</a:t>
            </a:r>
            <a:r>
              <a:rPr lang="cs-CZ" dirty="0" smtClean="0"/>
              <a:t>100</a:t>
            </a:r>
            <a:r>
              <a:rPr lang="en-GB" dirty="0" smtClean="0"/>
              <a:t> - </a:t>
            </a:r>
            <a:r>
              <a:rPr lang="cs-CZ" dirty="0" smtClean="0"/>
              <a:t>70)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059832" y="3933056"/>
            <a:ext cx="12218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Q</a:t>
            </a:r>
            <a:r>
              <a:rPr lang="cs-CZ" baseline="-25000" dirty="0" smtClean="0"/>
              <a:t>1</a:t>
            </a:r>
            <a:r>
              <a:rPr lang="en-GB" dirty="0" smtClean="0"/>
              <a:t> = </a:t>
            </a:r>
            <a:r>
              <a:rPr lang="cs-CZ" dirty="0" smtClean="0"/>
              <a:t>252 </a:t>
            </a:r>
            <a:r>
              <a:rPr lang="cs-CZ" dirty="0" err="1" smtClean="0"/>
              <a:t>kJ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508104" y="3140968"/>
            <a:ext cx="13099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b</a:t>
            </a:r>
            <a:r>
              <a:rPr lang="cs-CZ" b="1" dirty="0" smtClean="0"/>
              <a:t>)  </a:t>
            </a:r>
            <a:r>
              <a:rPr lang="cs-CZ" dirty="0" smtClean="0"/>
              <a:t>L</a:t>
            </a:r>
            <a:r>
              <a:rPr lang="cs-CZ" baseline="-25000" dirty="0" smtClean="0"/>
              <a:t>1</a:t>
            </a:r>
            <a:r>
              <a:rPr lang="en-GB" dirty="0" smtClean="0"/>
              <a:t> = </a:t>
            </a:r>
            <a:r>
              <a:rPr lang="cs-CZ" dirty="0" smtClean="0"/>
              <a:t>m .</a:t>
            </a:r>
            <a:r>
              <a:rPr lang="cs-CZ" dirty="0" err="1" smtClean="0"/>
              <a:t>l</a:t>
            </a:r>
            <a:r>
              <a:rPr lang="cs-CZ" baseline="-25000" dirty="0" err="1" smtClean="0"/>
              <a:t>V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652120" y="3573016"/>
            <a:ext cx="14366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  </a:t>
            </a:r>
            <a:r>
              <a:rPr lang="cs-CZ" dirty="0" smtClean="0"/>
              <a:t>L</a:t>
            </a:r>
            <a:r>
              <a:rPr lang="cs-CZ" baseline="-25000" dirty="0" smtClean="0"/>
              <a:t>1</a:t>
            </a:r>
            <a:r>
              <a:rPr lang="en-GB" dirty="0" smtClean="0"/>
              <a:t> = </a:t>
            </a:r>
            <a:r>
              <a:rPr lang="cs-CZ" dirty="0" smtClean="0"/>
              <a:t>2260 . 2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740718" y="3933056"/>
            <a:ext cx="13869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 </a:t>
            </a:r>
            <a:r>
              <a:rPr lang="cs-CZ" dirty="0" smtClean="0"/>
              <a:t>L</a:t>
            </a:r>
            <a:r>
              <a:rPr lang="cs-CZ" baseline="-25000" dirty="0" smtClean="0"/>
              <a:t>1</a:t>
            </a:r>
            <a:r>
              <a:rPr lang="en-GB" dirty="0" smtClean="0"/>
              <a:t> = </a:t>
            </a:r>
            <a:r>
              <a:rPr lang="cs-CZ" dirty="0" smtClean="0"/>
              <a:t>4520 </a:t>
            </a:r>
            <a:r>
              <a:rPr lang="cs-CZ" dirty="0" err="1" smtClean="0"/>
              <a:t>kJ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923928" y="4869160"/>
            <a:ext cx="258115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Q = Q</a:t>
            </a:r>
            <a:r>
              <a:rPr lang="cs-CZ" baseline="-25000" dirty="0" smtClean="0"/>
              <a:t>1</a:t>
            </a:r>
            <a:r>
              <a:rPr lang="cs-CZ" dirty="0" smtClean="0"/>
              <a:t> +</a:t>
            </a:r>
            <a:r>
              <a:rPr lang="cs-CZ" b="1" dirty="0" smtClean="0"/>
              <a:t> </a:t>
            </a:r>
            <a:r>
              <a:rPr lang="cs-CZ" dirty="0" smtClean="0"/>
              <a:t>L</a:t>
            </a:r>
            <a:r>
              <a:rPr lang="cs-CZ" baseline="-25000" dirty="0" smtClean="0"/>
              <a:t>1</a:t>
            </a:r>
            <a:r>
              <a:rPr lang="en-GB" dirty="0" smtClean="0"/>
              <a:t> = </a:t>
            </a:r>
            <a:r>
              <a:rPr lang="cs-CZ" dirty="0" smtClean="0"/>
              <a:t>252 + 4520 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067944" y="5301208"/>
            <a:ext cx="12073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Q = 4772kJ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79512" y="6093296"/>
            <a:ext cx="79660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Voda příjme teplo 252 </a:t>
            </a:r>
            <a:r>
              <a:rPr lang="cs-CZ" dirty="0" err="1" smtClean="0"/>
              <a:t>kJ</a:t>
            </a:r>
            <a:r>
              <a:rPr lang="cs-CZ" dirty="0" smtClean="0"/>
              <a:t> , na proměnu v páru je potřeba  4520 </a:t>
            </a:r>
            <a:r>
              <a:rPr lang="cs-CZ" dirty="0" err="1" smtClean="0"/>
              <a:t>kJ</a:t>
            </a:r>
            <a:r>
              <a:rPr lang="cs-CZ" dirty="0" smtClean="0"/>
              <a:t> a celkem 4772 </a:t>
            </a:r>
            <a:r>
              <a:rPr lang="cs-CZ" dirty="0" err="1" smtClean="0"/>
              <a:t>kJ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8741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r>
              <a:rPr lang="cs-CZ" dirty="0" smtClean="0"/>
              <a:t>Zdroje</a:t>
            </a:r>
            <a:r>
              <a:rPr lang="cs-CZ" smtClean="0"/>
              <a:t>: vlastní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Vytvořeno jako DUM do předmětu fyzika na ZŠ 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pro </a:t>
            </a:r>
            <a:r>
              <a:rPr lang="cs-CZ" dirty="0" smtClean="0"/>
              <a:t>osmý a devátý </a:t>
            </a:r>
            <a:r>
              <a:rPr lang="cs-CZ" dirty="0"/>
              <a:t>ročník základní školy.</a:t>
            </a:r>
          </a:p>
          <a:p>
            <a:endParaRPr lang="cs-CZ" dirty="0"/>
          </a:p>
          <a:p>
            <a:r>
              <a:rPr lang="cs-CZ" dirty="0"/>
              <a:t>Materiál slouží k doplnění  </a:t>
            </a:r>
            <a:r>
              <a:rPr lang="cs-CZ" dirty="0" smtClean="0"/>
              <a:t>a procvičení učiva.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I. pololetí školního roku </a:t>
            </a:r>
            <a:r>
              <a:rPr lang="cs-CZ" dirty="0" smtClean="0"/>
              <a:t>2012/2013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2869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132</TotalTime>
  <Words>549</Words>
  <Application>Microsoft Office PowerPoint</Application>
  <PresentationFormat>Předvádění na obrazovce (4:3)</PresentationFormat>
  <Paragraphs>103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Sousedství</vt:lpstr>
      <vt:lpstr>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9.ZŠ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Monika Vejražková</dc:creator>
  <cp:lastModifiedBy>Monika</cp:lastModifiedBy>
  <cp:revision>16</cp:revision>
  <cp:lastPrinted>2012-11-09T07:55:05Z</cp:lastPrinted>
  <dcterms:created xsi:type="dcterms:W3CDTF">2012-11-09T07:47:22Z</dcterms:created>
  <dcterms:modified xsi:type="dcterms:W3CDTF">2012-12-08T18:59:41Z</dcterms:modified>
</cp:coreProperties>
</file>