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7" r:id="rId2"/>
    <p:sldId id="261" r:id="rId3"/>
    <p:sldId id="264" r:id="rId4"/>
    <p:sldId id="256" r:id="rId5"/>
    <p:sldId id="258" r:id="rId6"/>
    <p:sldId id="259" r:id="rId7"/>
    <p:sldId id="266" r:id="rId8"/>
    <p:sldId id="267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Eva Kubíková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VY_32_INOVACE_15_08 Třídění </a:t>
          </a:r>
          <a:r>
            <a:rPr lang="cs-CZ" sz="1200" baseline="0" dirty="0" smtClean="0"/>
            <a:t> </a:t>
          </a:r>
          <a:r>
            <a:rPr lang="cs-CZ" sz="1200" baseline="0" dirty="0" smtClean="0"/>
            <a:t>zeleniny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Prvouka 2</a:t>
          </a:r>
          <a:r>
            <a:rPr lang="cs-CZ" sz="1200" dirty="0" smtClean="0"/>
            <a:t>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smtClean="0"/>
            <a:t>ČÍSLO PROJEKTU</a:t>
          </a:r>
          <a:r>
            <a:rPr lang="cs-CZ" sz="1200" dirty="0" smtClean="0"/>
            <a:t>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A7FED2-96EE-48EB-A7A6-677F692AF65C}" type="presOf" srcId="{ABD4D77B-BA54-4DFB-A762-4C734220F9AA}" destId="{AAB7E4A6-9D01-402C-9D7A-6D30767F0B58}" srcOrd="0" destOrd="0" presId="urn:microsoft.com/office/officeart/2005/8/layout/target3"/>
    <dgm:cxn modelId="{A279BF51-A40D-475C-8685-457961BBCDD1}" type="presOf" srcId="{1D895EAB-76A7-41C6-9C6C-7D303AD4C23C}" destId="{347D85BD-7382-4413-9298-D06CC996458A}" srcOrd="0" destOrd="0" presId="urn:microsoft.com/office/officeart/2005/8/layout/target3"/>
    <dgm:cxn modelId="{A5D34CCD-5EEF-44CE-AE51-84DAB773880A}" type="presOf" srcId="{D9242A4C-F33A-42E2-BFA4-EC80805DCD32}" destId="{5A434D34-FA65-40B0-A4CE-3A1E2B14A215}" srcOrd="1" destOrd="0" presId="urn:microsoft.com/office/officeart/2005/8/layout/target3"/>
    <dgm:cxn modelId="{4D123059-232E-4808-A4B0-C95A02756BFE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29E7520E-BFFF-4C6E-B129-219E999FC430}" type="presOf" srcId="{FFA013E9-5C5D-404D-8688-08171EA7A387}" destId="{359A210A-E8C9-4FD6-9BC7-434F4455A6B5}" srcOrd="1" destOrd="0" presId="urn:microsoft.com/office/officeart/2005/8/layout/target3"/>
    <dgm:cxn modelId="{7022198E-DBF6-40F4-A825-426414315290}" type="presOf" srcId="{FFA013E9-5C5D-404D-8688-08171EA7A387}" destId="{E1DA18CB-4B0A-4D0C-9459-15C4B327891F}" srcOrd="0" destOrd="0" presId="urn:microsoft.com/office/officeart/2005/8/layout/target3"/>
    <dgm:cxn modelId="{5D52FEAB-BB8F-4C4E-8DD8-19BCF58AF04F}" type="presOf" srcId="{D9242A4C-F33A-42E2-BFA4-EC80805DCD32}" destId="{7DDB6D97-C311-42E1-B77C-B194BAE75773}" srcOrd="0" destOrd="0" presId="urn:microsoft.com/office/officeart/2005/8/layout/target3"/>
    <dgm:cxn modelId="{525C35A1-5D8B-4C47-9E53-EB72C860EC9F}" type="presOf" srcId="{DAAD5A11-3EBC-47AE-AB1C-4F1B938732A7}" destId="{2D933DCE-BBEA-46A5-98BC-CA41A7DBB761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E1D3045F-144A-41E7-9878-68D11496E937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06015046-461E-42C2-9529-C98DE204C8B7}" type="presOf" srcId="{A4836DAF-3E6B-4198-A089-B3C0D0384F2B}" destId="{36B74B1E-3C18-4C06-BA03-CB2EB266F8FF}" srcOrd="1" destOrd="0" presId="urn:microsoft.com/office/officeart/2005/8/layout/target3"/>
    <dgm:cxn modelId="{644B0CB3-5643-4E86-8DDD-7116A6509733}" type="presOf" srcId="{1D895EAB-76A7-41C6-9C6C-7D303AD4C23C}" destId="{94413E88-B296-45A5-9057-6B5765B63A8F}" srcOrd="1" destOrd="0" presId="urn:microsoft.com/office/officeart/2005/8/layout/target3"/>
    <dgm:cxn modelId="{CC5ECD5D-B7E2-4472-9E32-8096653FE5D8}" type="presParOf" srcId="{2D933DCE-BBEA-46A5-98BC-CA41A7DBB761}" destId="{D3A73299-62A4-4767-8E25-C16133A0B902}" srcOrd="0" destOrd="0" presId="urn:microsoft.com/office/officeart/2005/8/layout/target3"/>
    <dgm:cxn modelId="{2BC33DAF-F5ED-42F9-AB3C-51C949A5567F}" type="presParOf" srcId="{2D933DCE-BBEA-46A5-98BC-CA41A7DBB761}" destId="{EE30B2AF-DDC9-42DB-9092-5595C6257A57}" srcOrd="1" destOrd="0" presId="urn:microsoft.com/office/officeart/2005/8/layout/target3"/>
    <dgm:cxn modelId="{6052AD3A-E91D-46AE-B8BC-89979E3054ED}" type="presParOf" srcId="{2D933DCE-BBEA-46A5-98BC-CA41A7DBB761}" destId="{E1DA18CB-4B0A-4D0C-9459-15C4B327891F}" srcOrd="2" destOrd="0" presId="urn:microsoft.com/office/officeart/2005/8/layout/target3"/>
    <dgm:cxn modelId="{67D9B2AE-F17A-4267-81F5-40EF2DFA6B0C}" type="presParOf" srcId="{2D933DCE-BBEA-46A5-98BC-CA41A7DBB761}" destId="{29996EEB-8589-4AED-9C98-E2204A026234}" srcOrd="3" destOrd="0" presId="urn:microsoft.com/office/officeart/2005/8/layout/target3"/>
    <dgm:cxn modelId="{C3F0E588-BDC8-43DF-8EBF-504ECE0B90FA}" type="presParOf" srcId="{2D933DCE-BBEA-46A5-98BC-CA41A7DBB761}" destId="{056AE7B2-579D-40D1-A57C-4E33BFED76BE}" srcOrd="4" destOrd="0" presId="urn:microsoft.com/office/officeart/2005/8/layout/target3"/>
    <dgm:cxn modelId="{DE0FA2C4-2A71-46FB-9AD1-497B71306A88}" type="presParOf" srcId="{2D933DCE-BBEA-46A5-98BC-CA41A7DBB761}" destId="{4F0AD45D-7E6A-4C4A-90DF-90E27C4B175D}" srcOrd="5" destOrd="0" presId="urn:microsoft.com/office/officeart/2005/8/layout/target3"/>
    <dgm:cxn modelId="{886AFB56-266D-4911-90E8-5AC2DD32488B}" type="presParOf" srcId="{2D933DCE-BBEA-46A5-98BC-CA41A7DBB761}" destId="{1804A346-BBD3-438B-AE0F-7BEBB1E2AF96}" srcOrd="6" destOrd="0" presId="urn:microsoft.com/office/officeart/2005/8/layout/target3"/>
    <dgm:cxn modelId="{10DC5F76-5BA6-415E-858F-0DD11B498974}" type="presParOf" srcId="{2D933DCE-BBEA-46A5-98BC-CA41A7DBB761}" destId="{60CB9877-708D-4C64-AA73-CFD3F3076BC2}" srcOrd="7" destOrd="0" presId="urn:microsoft.com/office/officeart/2005/8/layout/target3"/>
    <dgm:cxn modelId="{B15D870E-BB89-43F6-9DB6-6FAA03A6084A}" type="presParOf" srcId="{2D933DCE-BBEA-46A5-98BC-CA41A7DBB761}" destId="{347D85BD-7382-4413-9298-D06CC996458A}" srcOrd="8" destOrd="0" presId="urn:microsoft.com/office/officeart/2005/8/layout/target3"/>
    <dgm:cxn modelId="{66E8B44F-9226-4236-AFE6-8B72CF123F86}" type="presParOf" srcId="{2D933DCE-BBEA-46A5-98BC-CA41A7DBB761}" destId="{C4DD5B9C-4D9E-449D-A063-107A759DF3D1}" srcOrd="9" destOrd="0" presId="urn:microsoft.com/office/officeart/2005/8/layout/target3"/>
    <dgm:cxn modelId="{DFAE660E-71A6-42B7-9239-046CFCADBF8E}" type="presParOf" srcId="{2D933DCE-BBEA-46A5-98BC-CA41A7DBB761}" destId="{CD515E15-5457-47F2-8109-A2A59D66C930}" srcOrd="10" destOrd="0" presId="urn:microsoft.com/office/officeart/2005/8/layout/target3"/>
    <dgm:cxn modelId="{48427697-3EF2-4DA5-BD11-B47A348541CE}" type="presParOf" srcId="{2D933DCE-BBEA-46A5-98BC-CA41A7DBB761}" destId="{7DDB6D97-C311-42E1-B77C-B194BAE75773}" srcOrd="11" destOrd="0" presId="urn:microsoft.com/office/officeart/2005/8/layout/target3"/>
    <dgm:cxn modelId="{4CD47929-2A54-43B9-BF04-95CE4C968EBC}" type="presParOf" srcId="{2D933DCE-BBEA-46A5-98BC-CA41A7DBB761}" destId="{DE2B4424-17B1-4404-A13F-04051C43B79D}" srcOrd="12" destOrd="0" presId="urn:microsoft.com/office/officeart/2005/8/layout/target3"/>
    <dgm:cxn modelId="{704BF187-85ED-40AD-B0C2-75ADE34FA5E9}" type="presParOf" srcId="{2D933DCE-BBEA-46A5-98BC-CA41A7DBB761}" destId="{555607BD-8A1D-4EBB-825A-8C74A1FB0FFC}" srcOrd="13" destOrd="0" presId="urn:microsoft.com/office/officeart/2005/8/layout/target3"/>
    <dgm:cxn modelId="{A06DB958-7FB1-4B34-AE10-8D6519A82356}" type="presParOf" srcId="{2D933DCE-BBEA-46A5-98BC-CA41A7DBB761}" destId="{AAB7E4A6-9D01-402C-9D7A-6D30767F0B58}" srcOrd="14" destOrd="0" presId="urn:microsoft.com/office/officeart/2005/8/layout/target3"/>
    <dgm:cxn modelId="{81A3368C-A286-4936-883C-953CD2B5DE47}" type="presParOf" srcId="{2D933DCE-BBEA-46A5-98BC-CA41A7DBB761}" destId="{359A210A-E8C9-4FD6-9BC7-434F4455A6B5}" srcOrd="15" destOrd="0" presId="urn:microsoft.com/office/officeart/2005/8/layout/target3"/>
    <dgm:cxn modelId="{21285C2B-69B7-45EA-8FFD-0609ABCB52D9}" type="presParOf" srcId="{2D933DCE-BBEA-46A5-98BC-CA41A7DBB761}" destId="{36B74B1E-3C18-4C06-BA03-CB2EB266F8FF}" srcOrd="16" destOrd="0" presId="urn:microsoft.com/office/officeart/2005/8/layout/target3"/>
    <dgm:cxn modelId="{29F30578-E3AC-4D16-8324-4433419338AB}" type="presParOf" srcId="{2D933DCE-BBEA-46A5-98BC-CA41A7DBB761}" destId="{94413E88-B296-45A5-9057-6B5765B63A8F}" srcOrd="17" destOrd="0" presId="urn:microsoft.com/office/officeart/2005/8/layout/target3"/>
    <dgm:cxn modelId="{77003466-3C92-43B5-BF5D-0F8F6AE4A1FD}" type="presParOf" srcId="{2D933DCE-BBEA-46A5-98BC-CA41A7DBB761}" destId="{5A434D34-FA65-40B0-A4CE-3A1E2B14A215}" srcOrd="18" destOrd="0" presId="urn:microsoft.com/office/officeart/2005/8/layout/target3"/>
    <dgm:cxn modelId="{0C6B82D4-F9B1-4731-9B91-40B1ADED9D95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Eva Kubíková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VY_32_INOVACE_15_08 Třídění </a:t>
          </a:r>
          <a:r>
            <a:rPr lang="cs-CZ" sz="1200" kern="1200" baseline="0" dirty="0" smtClean="0"/>
            <a:t> </a:t>
          </a:r>
          <a:r>
            <a:rPr lang="cs-CZ" sz="1200" kern="1200" baseline="0" dirty="0" smtClean="0"/>
            <a:t>zeleniny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Prvouka 2</a:t>
          </a:r>
          <a:r>
            <a:rPr lang="cs-CZ" sz="1200" kern="1200" dirty="0" smtClean="0"/>
            <a:t>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ČÍSLO PROJEKTU</a:t>
          </a:r>
          <a:r>
            <a:rPr lang="cs-CZ" sz="1200" kern="1200" dirty="0" smtClean="0"/>
            <a:t>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593D9F-AA84-47E7-BC8E-836B1570ABB2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2D6D1E-43B7-44E2-A624-6BCA57917A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9668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81829319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31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1152127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412776"/>
            <a:ext cx="6400800" cy="4226024"/>
          </a:xfrm>
        </p:spPr>
        <p:txBody>
          <a:bodyPr>
            <a:normAutofit fontScale="70000" lnSpcReduction="20000"/>
          </a:bodyPr>
          <a:lstStyle/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slouží jako doplněk učiva v rámci  tématu Člověk a jeho svět.</a:t>
            </a:r>
          </a:p>
          <a:p>
            <a:pPr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slouží k procvičení učiva Zelenina a její druhy.</a:t>
            </a:r>
          </a:p>
          <a:p>
            <a:pPr algn="l">
              <a:buFont typeface="Arial" pitchFamily="34" charset="0"/>
              <a:buChar char="•"/>
            </a:pPr>
            <a:endParaRPr lang="cs-CZ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Vytvořeno jako dum do předmětu Prvouka pro 2.ročník.</a:t>
            </a:r>
          </a:p>
          <a:p>
            <a:pPr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doporučuji prezentovat pomocí dataprojektoru.</a:t>
            </a:r>
          </a:p>
          <a:p>
            <a:pPr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Klíčová slova – zelenina cibulová, kořenová , listová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kompot, salát.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2012/2013.</a:t>
            </a:r>
          </a:p>
          <a:p>
            <a:pPr algn="l"/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Žáci aktivně  třídili některé druhy zeleniny.</a:t>
            </a:r>
          </a:p>
          <a:p>
            <a:pPr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18514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2980" y="2776058"/>
            <a:ext cx="20955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2456" y="1509693"/>
            <a:ext cx="1661609" cy="2219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95422"/>
            <a:ext cx="1562492" cy="2361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32767">
            <a:off x="987988" y="5010753"/>
            <a:ext cx="2248542" cy="13997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714874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476672"/>
            <a:ext cx="1884683" cy="369332"/>
          </a:xfrm>
          <a:prstGeom prst="rect">
            <a:avLst/>
          </a:prstGeom>
          <a:solidFill>
            <a:schemeClr val="accent5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Zelenina cibulová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661338"/>
            <a:ext cx="1974387" cy="369332"/>
          </a:xfrm>
          <a:prstGeom prst="rect">
            <a:avLst/>
          </a:prstGeom>
          <a:solidFill>
            <a:srgbClr val="FFC000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Zelenina kořenová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661338"/>
            <a:ext cx="1844608" cy="369332"/>
          </a:xfrm>
          <a:prstGeom prst="rect">
            <a:avLst/>
          </a:prstGeom>
          <a:solidFill>
            <a:srgbClr val="00B05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Zelenina plodová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1556792"/>
            <a:ext cx="777008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mrkev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46104" y="1741458"/>
            <a:ext cx="880369" cy="369332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česnek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24250" y="1556792"/>
            <a:ext cx="1120628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ředkvička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28506" y="1710496"/>
            <a:ext cx="766557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cibule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07460" y="4129088"/>
            <a:ext cx="843949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petržel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784760" y="4268460"/>
            <a:ext cx="739305" cy="369332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pórek</a:t>
            </a:r>
            <a:endParaRPr lang="cs-CZ" dirty="0"/>
          </a:p>
        </p:txBody>
      </p: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73063">
            <a:off x="6678757" y="4939380"/>
            <a:ext cx="2121273" cy="1414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5724128" y="3068960"/>
            <a:ext cx="917046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paprika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084564" y="2246507"/>
            <a:ext cx="850554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okurek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17803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3008" y="3210284"/>
            <a:ext cx="2215936" cy="1661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Spinaci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20688"/>
            <a:ext cx="1905000" cy="248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045" y="657225"/>
            <a:ext cx="245745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7466" y="3132671"/>
            <a:ext cx="1809287" cy="1743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624263"/>
            <a:ext cx="2095500" cy="146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795337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5733256"/>
            <a:ext cx="1703287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Zelenina listová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35052" y="5733256"/>
            <a:ext cx="2011256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Zelenina košťálová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1571" y="3210284"/>
            <a:ext cx="704039" cy="30777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400" dirty="0" smtClean="0"/>
              <a:t>špenát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12143" y="4937224"/>
            <a:ext cx="553357" cy="30777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400" dirty="0" smtClean="0"/>
              <a:t>salát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2636912"/>
            <a:ext cx="1598258" cy="307777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1400" dirty="0" smtClean="0"/>
              <a:t>Růžičková kapusta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26799" y="2636911"/>
            <a:ext cx="686406" cy="307777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1400" dirty="0" smtClean="0"/>
              <a:t>květák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70002" y="4937223"/>
            <a:ext cx="887615" cy="307777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1400" dirty="0" smtClean="0"/>
              <a:t>kedlubna</a:t>
            </a:r>
            <a:endParaRPr lang="cs-CZ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685800" y="764705"/>
            <a:ext cx="7772400" cy="1872207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Víš</a:t>
            </a:r>
            <a:r>
              <a:rPr lang="cs-CZ" sz="3200" dirty="0" smtClean="0"/>
              <a:t>, pro kterou část pěstujeme tyto druhy     zeleniny</a:t>
            </a:r>
            <a:r>
              <a:rPr lang="cs-CZ" sz="3200" dirty="0" smtClean="0"/>
              <a:t>?</a:t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Vybarvi správné políčko</a:t>
            </a:r>
            <a:r>
              <a:rPr lang="cs-CZ" sz="3200" dirty="0" smtClean="0"/>
              <a:t>.</a:t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9016951"/>
              </p:ext>
            </p:extLst>
          </p:nvPr>
        </p:nvGraphicFramePr>
        <p:xfrm>
          <a:off x="1187624" y="3212976"/>
          <a:ext cx="6216354" cy="2998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36059"/>
                <a:gridCol w="1036059"/>
                <a:gridCol w="1036059"/>
                <a:gridCol w="1036059"/>
                <a:gridCol w="1036059"/>
                <a:gridCol w="1036059"/>
              </a:tblGrid>
              <a:tr h="4377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kořen</a:t>
                      </a:r>
                      <a:endParaRPr lang="cs-CZ" b="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stonek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list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květ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plod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1865">
                <a:tc>
                  <a:txBody>
                    <a:bodyPr/>
                    <a:lstStyle/>
                    <a:p>
                      <a:r>
                        <a:rPr lang="cs-CZ" dirty="0" smtClean="0"/>
                        <a:t>rajče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1865">
                <a:tc>
                  <a:txBody>
                    <a:bodyPr/>
                    <a:lstStyle/>
                    <a:p>
                      <a:r>
                        <a:rPr lang="cs-CZ" dirty="0" smtClean="0"/>
                        <a:t>paprika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1865">
                <a:tc>
                  <a:txBody>
                    <a:bodyPr/>
                    <a:lstStyle/>
                    <a:p>
                      <a:r>
                        <a:rPr lang="cs-CZ" dirty="0" smtClean="0"/>
                        <a:t>mrkev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1865">
                <a:tc>
                  <a:txBody>
                    <a:bodyPr/>
                    <a:lstStyle/>
                    <a:p>
                      <a:r>
                        <a:rPr lang="cs-CZ" dirty="0" smtClean="0"/>
                        <a:t>pórek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1865">
                <a:tc>
                  <a:txBody>
                    <a:bodyPr/>
                    <a:lstStyle/>
                    <a:p>
                      <a:r>
                        <a:rPr lang="cs-CZ" dirty="0" smtClean="0"/>
                        <a:t>celer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1865">
                <a:tc>
                  <a:txBody>
                    <a:bodyPr/>
                    <a:lstStyle/>
                    <a:p>
                      <a:r>
                        <a:rPr lang="cs-CZ" dirty="0" smtClean="0"/>
                        <a:t>petržel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1865">
                <a:tc>
                  <a:txBody>
                    <a:bodyPr/>
                    <a:lstStyle/>
                    <a:p>
                      <a:r>
                        <a:rPr lang="cs-CZ" dirty="0" smtClean="0"/>
                        <a:t>salát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44681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04664"/>
            <a:ext cx="8928992" cy="114633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PomoZ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mamince připravit salát a kompot.</a:t>
            </a:r>
            <a:b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Dej ovoce a zeleninu do správné misky.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2636912"/>
            <a:ext cx="3371238" cy="22165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636912"/>
            <a:ext cx="3438251" cy="226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 rot="2505738">
            <a:off x="733903" y="2111026"/>
            <a:ext cx="962892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jablkový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2415832">
            <a:off x="3131840" y="1844824"/>
            <a:ext cx="1044645" cy="36933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hruškový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96136" y="1916832"/>
            <a:ext cx="1118127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švestkový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3968" y="5517232"/>
            <a:ext cx="1040926" cy="369332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okurkový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47664" y="5733256"/>
            <a:ext cx="1047659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rajčatový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4293096"/>
            <a:ext cx="1279588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dýňový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5517232"/>
            <a:ext cx="979371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mrkvový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452320" y="2060848"/>
            <a:ext cx="973215" cy="36933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celerový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335863" y="6239319"/>
            <a:ext cx="1139864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broskvový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24128" y="6165304"/>
            <a:ext cx="1459951" cy="369332"/>
          </a:xfrm>
          <a:prstGeom prst="rect">
            <a:avLst/>
          </a:prstGeom>
          <a:solidFill>
            <a:schemeClr val="accent4">
              <a:lumMod val="50000"/>
            </a:schemeClr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červená řepa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475656" y="3645024"/>
            <a:ext cx="107099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OVOCE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28184" y="3501008"/>
            <a:ext cx="1819475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Zelenina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635856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zeleninu na obrázku</a:t>
            </a:r>
            <a:endParaRPr lang="cs-CZ" dirty="0"/>
          </a:p>
        </p:txBody>
      </p:sp>
      <p:pic>
        <p:nvPicPr>
          <p:cNvPr id="7" name="Picture 2" descr="Soubor:Tomato j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2276872"/>
            <a:ext cx="2267744" cy="1887166"/>
          </a:xfrm>
          <a:prstGeom prst="rect">
            <a:avLst/>
          </a:prstGeom>
          <a:noFill/>
        </p:spPr>
      </p:pic>
      <p:pic>
        <p:nvPicPr>
          <p:cNvPr id="25604" name="Picture 4" descr="http://upload.wikimedia.org/wikipedia/commons/d/da/Red_capsicum_and_cross_sectio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204864"/>
            <a:ext cx="2158742" cy="1439611"/>
          </a:xfrm>
          <a:prstGeom prst="rect">
            <a:avLst/>
          </a:prstGeom>
          <a:noFill/>
        </p:spPr>
      </p:pic>
      <p:pic>
        <p:nvPicPr>
          <p:cNvPr id="25606" name="Picture 6" descr="Cibule kuchyňská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4437112"/>
            <a:ext cx="2457450" cy="1638300"/>
          </a:xfrm>
          <a:prstGeom prst="rect">
            <a:avLst/>
          </a:prstGeom>
          <a:noFill/>
        </p:spPr>
      </p:pic>
      <p:pic>
        <p:nvPicPr>
          <p:cNvPr id="25608" name="Picture 8" descr="Soubor:Garlic Press and Garlic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2348880"/>
            <a:ext cx="2775581" cy="1908212"/>
          </a:xfrm>
          <a:prstGeom prst="rect">
            <a:avLst/>
          </a:prstGeom>
          <a:noFill/>
        </p:spPr>
      </p:pic>
      <p:pic>
        <p:nvPicPr>
          <p:cNvPr id="1026" name="Picture 2" descr="Soubor:Iceberg lettuce (IJssla krop)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15816" y="4221088"/>
            <a:ext cx="2313011" cy="1739106"/>
          </a:xfrm>
          <a:prstGeom prst="rect">
            <a:avLst/>
          </a:prstGeom>
          <a:noFill/>
        </p:spPr>
      </p:pic>
      <p:pic>
        <p:nvPicPr>
          <p:cNvPr id="1028" name="Picture 4" descr="Soubor:Allium porrum porrum HabitusInflorescences BotGardBln0906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5576" y="3789040"/>
            <a:ext cx="1693962" cy="22586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81465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60811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Ověř svoje znalosti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686800" cy="5472608"/>
          </a:xfrm>
        </p:spPr>
        <p:txBody>
          <a:bodyPr>
            <a:normAutofit fontScale="25000" lnSpcReduction="20000"/>
          </a:bodyPr>
          <a:lstStyle/>
          <a:p>
            <a:r>
              <a:rPr lang="cs-CZ" sz="6400" b="1" u="sng" dirty="0" smtClean="0"/>
              <a:t>1. Doplň chybějící </a:t>
            </a:r>
            <a:r>
              <a:rPr lang="cs-CZ" sz="6400" b="1" u="sng" dirty="0" smtClean="0"/>
              <a:t>slova :</a:t>
            </a:r>
          </a:p>
          <a:p>
            <a:endParaRPr lang="cs-CZ" sz="4400" dirty="0" smtClean="0"/>
          </a:p>
          <a:p>
            <a:r>
              <a:rPr lang="cs-CZ" sz="4400" dirty="0" smtClean="0"/>
              <a:t>Když krájím ___________________________tečou mi slzy</a:t>
            </a:r>
            <a:r>
              <a:rPr lang="cs-CZ" sz="4400" dirty="0" smtClean="0"/>
              <a:t>.</a:t>
            </a:r>
          </a:p>
          <a:p>
            <a:endParaRPr lang="cs-CZ" sz="4400" dirty="0" smtClean="0"/>
          </a:p>
          <a:p>
            <a:r>
              <a:rPr lang="cs-CZ" sz="4400" dirty="0" smtClean="0"/>
              <a:t>Topinku si potřu ________________________ </a:t>
            </a:r>
            <a:r>
              <a:rPr lang="cs-CZ" sz="4400" dirty="0" smtClean="0"/>
              <a:t>.</a:t>
            </a:r>
          </a:p>
          <a:p>
            <a:endParaRPr lang="cs-CZ" sz="4400" dirty="0" smtClean="0"/>
          </a:p>
          <a:p>
            <a:r>
              <a:rPr lang="cs-CZ" sz="4400" dirty="0" smtClean="0"/>
              <a:t>K obědu bude smažený</a:t>
            </a:r>
            <a:r>
              <a:rPr lang="cs-CZ" sz="4400" dirty="0" smtClean="0"/>
              <a:t>____________________.</a:t>
            </a:r>
          </a:p>
          <a:p>
            <a:endParaRPr lang="cs-CZ" sz="4400" dirty="0" smtClean="0"/>
          </a:p>
          <a:p>
            <a:r>
              <a:rPr lang="cs-CZ" sz="4400" dirty="0" smtClean="0"/>
              <a:t>M_________________ má chutný oranžový kořen</a:t>
            </a:r>
            <a:r>
              <a:rPr lang="cs-CZ" sz="4400" dirty="0" smtClean="0"/>
              <a:t>.</a:t>
            </a:r>
          </a:p>
          <a:p>
            <a:endParaRPr lang="cs-CZ" sz="4400" dirty="0" smtClean="0"/>
          </a:p>
          <a:p>
            <a:r>
              <a:rPr lang="cs-CZ" sz="4400" dirty="0" smtClean="0"/>
              <a:t>Housenky běláska ožírají ____________________ </a:t>
            </a:r>
            <a:r>
              <a:rPr lang="cs-CZ" sz="4400" dirty="0" smtClean="0"/>
              <a:t>.</a:t>
            </a:r>
          </a:p>
          <a:p>
            <a:endParaRPr lang="cs-CZ" sz="4400" dirty="0" smtClean="0"/>
          </a:p>
          <a:p>
            <a:r>
              <a:rPr lang="cs-CZ" sz="4400" dirty="0" smtClean="0"/>
              <a:t>Mandelinka škodí na ________________________ . </a:t>
            </a:r>
          </a:p>
          <a:p>
            <a:pPr marL="0" indent="0">
              <a:buNone/>
            </a:pPr>
            <a:r>
              <a:rPr lang="cs-CZ" sz="4400" dirty="0" smtClean="0"/>
              <a:t> </a:t>
            </a:r>
          </a:p>
          <a:p>
            <a:pPr marL="0" indent="0">
              <a:buNone/>
            </a:pPr>
            <a:endParaRPr lang="cs-CZ" sz="4400" dirty="0" smtClean="0"/>
          </a:p>
          <a:p>
            <a:r>
              <a:rPr lang="cs-CZ" sz="6400" b="1" u="sng" dirty="0" smtClean="0"/>
              <a:t>2. Napiš  od každého druhu zeleniny </a:t>
            </a:r>
            <a:r>
              <a:rPr lang="cs-CZ" sz="6400" b="1" u="sng" dirty="0" smtClean="0"/>
              <a:t>alespoň </a:t>
            </a:r>
            <a:r>
              <a:rPr lang="cs-CZ" sz="6400" b="1" u="sng" dirty="0" smtClean="0"/>
              <a:t>tři </a:t>
            </a:r>
            <a:r>
              <a:rPr lang="cs-CZ" sz="6400" b="1" u="sng" dirty="0" smtClean="0"/>
              <a:t>příklady :</a:t>
            </a:r>
            <a:endParaRPr lang="cs-CZ" sz="6400" dirty="0" smtClean="0"/>
          </a:p>
          <a:p>
            <a:pPr marL="0" indent="0">
              <a:buNone/>
            </a:pPr>
            <a:r>
              <a:rPr lang="cs-CZ" sz="4400" dirty="0" smtClean="0"/>
              <a:t> </a:t>
            </a:r>
          </a:p>
          <a:p>
            <a:r>
              <a:rPr lang="cs-CZ" sz="4400" dirty="0" smtClean="0"/>
              <a:t>Kořenová:_____________________________________________________________</a:t>
            </a:r>
          </a:p>
          <a:p>
            <a:endParaRPr lang="cs-CZ" sz="4400" dirty="0" smtClean="0"/>
          </a:p>
          <a:p>
            <a:r>
              <a:rPr lang="cs-CZ" sz="4400" dirty="0" smtClean="0"/>
              <a:t>Listová:_______________________________________________________________</a:t>
            </a:r>
          </a:p>
          <a:p>
            <a:endParaRPr lang="cs-CZ" sz="4400" dirty="0" smtClean="0"/>
          </a:p>
          <a:p>
            <a:r>
              <a:rPr lang="cs-CZ" sz="4400" dirty="0" smtClean="0"/>
              <a:t>Plodová:______________________________________________________________</a:t>
            </a:r>
          </a:p>
          <a:p>
            <a:endParaRPr lang="cs-CZ" sz="4400" dirty="0" smtClean="0"/>
          </a:p>
          <a:p>
            <a:r>
              <a:rPr lang="cs-CZ" sz="4400" dirty="0" smtClean="0"/>
              <a:t>Cibulová</a:t>
            </a:r>
            <a:r>
              <a:rPr lang="cs-CZ" sz="4400" dirty="0" smtClean="0"/>
              <a:t>:______________________________________________________________</a:t>
            </a:r>
          </a:p>
          <a:p>
            <a:endParaRPr lang="cs-CZ" sz="4400" dirty="0" smtClean="0"/>
          </a:p>
          <a:p>
            <a:r>
              <a:rPr lang="cs-CZ" sz="6400" b="1" u="sng" dirty="0" smtClean="0"/>
              <a:t>3. Napiš </a:t>
            </a:r>
            <a:r>
              <a:rPr lang="cs-CZ" sz="6400" b="1" u="sng" dirty="0" smtClean="0"/>
              <a:t>alespoň </a:t>
            </a:r>
            <a:r>
              <a:rPr lang="cs-CZ" sz="6400" b="1" u="sng" dirty="0" smtClean="0"/>
              <a:t>tři </a:t>
            </a:r>
            <a:r>
              <a:rPr lang="cs-CZ" sz="6400" b="1" u="sng" dirty="0" smtClean="0"/>
              <a:t> jídla  ze zeleniny :</a:t>
            </a:r>
          </a:p>
          <a:p>
            <a:endParaRPr lang="cs-CZ" sz="6400" dirty="0" smtClean="0"/>
          </a:p>
          <a:p>
            <a:r>
              <a:rPr lang="cs-CZ" sz="4400" dirty="0" smtClean="0"/>
              <a:t>________________________________________________________________</a:t>
            </a:r>
          </a:p>
          <a:p>
            <a:endParaRPr lang="cs-CZ" sz="4400" dirty="0" smtClean="0"/>
          </a:p>
          <a:p>
            <a:r>
              <a:rPr lang="cs-CZ" sz="4400" dirty="0" smtClean="0"/>
              <a:t>_______________________________________________________________</a:t>
            </a:r>
          </a:p>
          <a:p>
            <a:pPr marL="0" indent="0">
              <a:buNone/>
            </a:pPr>
            <a:r>
              <a:rPr lang="cs-CZ" sz="2800" dirty="0" smtClean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84227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686800" cy="4525963"/>
          </a:xfrm>
        </p:spPr>
        <p:txBody>
          <a:bodyPr>
            <a:normAutofit/>
          </a:bodyPr>
          <a:lstStyle/>
          <a:p>
            <a:r>
              <a:rPr lang="en-US" sz="1200" dirty="0"/>
              <a:t>VON EICHENDORF, Selena. </a:t>
            </a:r>
            <a:r>
              <a:rPr lang="en-US" sz="1200" i="1" dirty="0"/>
              <a:t>Wikipedia</a:t>
            </a:r>
            <a:r>
              <a:rPr lang="en-US" sz="1200" dirty="0"/>
              <a:t> [online]. [cit. 30.10.2012].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&lt;Lactuca_sativa-whole_plant_top.JPG</a:t>
            </a:r>
            <a:r>
              <a:rPr lang="en-US" sz="1200" dirty="0" smtClean="0"/>
              <a:t>&gt;</a:t>
            </a:r>
            <a:endParaRPr lang="cs-CZ" sz="1200" dirty="0" smtClean="0"/>
          </a:p>
          <a:p>
            <a:r>
              <a:rPr lang="cs-CZ" sz="1200" dirty="0"/>
              <a:t>NEUVEDEN.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30.10.2012]. Dostupný na WWW: &lt;Spinacia_oleracea_Spinazie_bloeiend.jpg</a:t>
            </a:r>
            <a:r>
              <a:rPr lang="cs-CZ" sz="1200" dirty="0" smtClean="0"/>
              <a:t>&gt;.</a:t>
            </a:r>
          </a:p>
          <a:p>
            <a:r>
              <a:rPr lang="cs-CZ" sz="1200" dirty="0"/>
              <a:t>NEUVEDEN.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30.10.2012]. Dostupný na WWW: &lt;i/</a:t>
            </a:r>
            <a:r>
              <a:rPr lang="cs-CZ" sz="1200" dirty="0" err="1"/>
              <a:t>Soubor:Cauliflower.jpg</a:t>
            </a:r>
            <a:r>
              <a:rPr lang="cs-CZ" sz="1200" dirty="0" smtClean="0"/>
              <a:t>&gt;.</a:t>
            </a:r>
          </a:p>
          <a:p>
            <a:r>
              <a:rPr lang="cs-CZ" sz="1200" dirty="0"/>
              <a:t>NEUVEDEN.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30.10.2012]. Dostupný na WWW: &lt;:</a:t>
            </a:r>
            <a:r>
              <a:rPr lang="cs-CZ" sz="1200" dirty="0" err="1"/>
              <a:t>Koolrabi</a:t>
            </a:r>
            <a:r>
              <a:rPr lang="cs-CZ" sz="1200" dirty="0"/>
              <a:t>_(Brassica_oleracea_</a:t>
            </a:r>
            <a:r>
              <a:rPr lang="cs-CZ" sz="1200" dirty="0" err="1"/>
              <a:t>convar</a:t>
            </a:r>
            <a:r>
              <a:rPr lang="cs-CZ" sz="1200" dirty="0"/>
              <a:t>._acephala_alef._var._</a:t>
            </a:r>
            <a:r>
              <a:rPr lang="cs-CZ" sz="1200" dirty="0" err="1"/>
              <a:t>gongylodes</a:t>
            </a:r>
            <a:r>
              <a:rPr lang="cs-CZ" sz="1200" dirty="0"/>
              <a:t>).</a:t>
            </a:r>
            <a:r>
              <a:rPr lang="cs-CZ" sz="1200" dirty="0" err="1"/>
              <a:t>jpg</a:t>
            </a:r>
            <a:r>
              <a:rPr lang="cs-CZ" sz="1200" dirty="0"/>
              <a:t>&gt;. </a:t>
            </a:r>
            <a:endParaRPr lang="cs-CZ" sz="1200" dirty="0" smtClean="0"/>
          </a:p>
          <a:p>
            <a:r>
              <a:rPr lang="nl-NL" sz="1200" dirty="0"/>
              <a:t>NEUVEDEN. </a:t>
            </a:r>
            <a:r>
              <a:rPr lang="nl-NL" sz="1200" i="1" dirty="0"/>
              <a:t>Wikipedia</a:t>
            </a:r>
            <a:r>
              <a:rPr lang="nl-NL" sz="1200" dirty="0"/>
              <a:t> [online]. [cit. 30.10.2012]. Dostupný na WWW: &lt;.org/wiki/Soubor:Rode_kool.jpg</a:t>
            </a:r>
            <a:r>
              <a:rPr lang="nl-NL" sz="1200" dirty="0" smtClean="0"/>
              <a:t>&gt;.</a:t>
            </a:r>
            <a:endParaRPr lang="cs-CZ" sz="1200" dirty="0" smtClean="0"/>
          </a:p>
          <a:p>
            <a:r>
              <a:rPr lang="cs-CZ" sz="1200" dirty="0"/>
              <a:t>BOKIAU, </a:t>
            </a:r>
            <a:r>
              <a:rPr lang="cs-CZ" sz="1200" dirty="0" err="1"/>
              <a:t>Guillaume</a:t>
            </a:r>
            <a:r>
              <a:rPr lang="cs-CZ" sz="1200" dirty="0"/>
              <a:t>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30.10.2012]. Dostupný na WWW: &lt;:Choux_de_Bruxelles.jpg&gt;. NEUVEDEN.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30.10.2012]. Dostupný na WWW: &lt;Two_colors_of_onions.jpg</a:t>
            </a:r>
            <a:r>
              <a:rPr lang="cs-CZ" sz="1200" dirty="0" smtClean="0"/>
              <a:t>&gt;</a:t>
            </a:r>
          </a:p>
          <a:p>
            <a:r>
              <a:rPr lang="cs-CZ" sz="1200" dirty="0"/>
              <a:t>BLN, </a:t>
            </a:r>
            <a:r>
              <a:rPr lang="cs-CZ" sz="1200" dirty="0" err="1"/>
              <a:t>User:bot</a:t>
            </a:r>
            <a:r>
              <a:rPr lang="cs-CZ" sz="1200" dirty="0"/>
              <a:t>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30.10.2012]. Dostupný na WWW: &lt;:Allium_porrum_porrum_HabitusInflorescences_BotGardBln0906.JPG</a:t>
            </a:r>
            <a:r>
              <a:rPr lang="cs-CZ" sz="1200" dirty="0" smtClean="0"/>
              <a:t>&gt;</a:t>
            </a:r>
          </a:p>
          <a:p>
            <a:r>
              <a:rPr lang="cs-CZ" sz="1200" dirty="0"/>
              <a:t>HAGENLOCHER, Markus. </a:t>
            </a:r>
            <a:r>
              <a:rPr lang="cs-CZ" sz="1200" i="1" dirty="0" err="1"/>
              <a:t>Wikimedia</a:t>
            </a:r>
            <a:r>
              <a:rPr lang="cs-CZ" sz="1200" dirty="0"/>
              <a:t> [online]. [cit. 25.9.2012]. Dostupný na WWW: &lt;/wiki/</a:t>
            </a:r>
            <a:r>
              <a:rPr lang="cs-CZ" sz="1200" dirty="0" err="1"/>
              <a:t>Soubor:Wurzelpetersilie_Wurzel.jpg</a:t>
            </a:r>
            <a:r>
              <a:rPr lang="cs-CZ" sz="1200" dirty="0" smtClean="0"/>
              <a:t>&gt;.</a:t>
            </a:r>
          </a:p>
          <a:p>
            <a:r>
              <a:rPr lang="cs-CZ" sz="1200" i="1" dirty="0"/>
              <a:t>Výsledná citace:</a:t>
            </a:r>
            <a:endParaRPr lang="cs-CZ" sz="1200" dirty="0"/>
          </a:p>
          <a:p>
            <a:r>
              <a:rPr lang="cs-CZ" sz="1200" dirty="0"/>
              <a:t>COELI= ZARCO AT CS. WIKI.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30.10.2012]. Dostupný na WWW: &lt;</a:t>
            </a:r>
            <a:r>
              <a:rPr lang="cs-CZ" sz="1200" dirty="0" err="1"/>
              <a:t>Soubor:Red_and_white_variety_of_redish.jpg</a:t>
            </a:r>
            <a:r>
              <a:rPr lang="cs-CZ" sz="1200" dirty="0"/>
              <a:t>&gt;. NEUVEDENI.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30.10.2012]. Dostupný na WWW: &lt;:Red_capsicum_and_cross_section.jpg&gt;.</a:t>
            </a:r>
          </a:p>
          <a:p>
            <a:r>
              <a:rPr lang="cs-CZ" sz="1200" dirty="0" smtClean="0"/>
              <a:t> </a:t>
            </a:r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2979184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187</TotalTime>
  <Words>453</Words>
  <Application>Microsoft Office PowerPoint</Application>
  <PresentationFormat>Předvádění na obrazovce (4:3)</PresentationFormat>
  <Paragraphs>110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ANOTACE</vt:lpstr>
      <vt:lpstr>Prezentace aplikace PowerPoint</vt:lpstr>
      <vt:lpstr>Prezentace aplikace PowerPoint</vt:lpstr>
      <vt:lpstr>Víš, pro kterou část pěstujeme tyto druhy     zeleniny?  Vybarvi správné políčko.   </vt:lpstr>
      <vt:lpstr>PomoZ mamince připravit salát a kompot. Dej ovoce a zeleninu do správné misky.</vt:lpstr>
      <vt:lpstr>Pojmenuj zeleninu na obrázku</vt:lpstr>
      <vt:lpstr>Ověř svoje znalosti</vt:lpstr>
      <vt:lpstr>CITACE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Kubík</cp:lastModifiedBy>
  <cp:revision>47</cp:revision>
  <dcterms:created xsi:type="dcterms:W3CDTF">2012-09-19T14:10:04Z</dcterms:created>
  <dcterms:modified xsi:type="dcterms:W3CDTF">2012-12-04T16:42:44Z</dcterms:modified>
</cp:coreProperties>
</file>