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70" r:id="rId4"/>
    <p:sldId id="272" r:id="rId5"/>
    <p:sldId id="273" r:id="rId6"/>
    <p:sldId id="274" r:id="rId7"/>
    <p:sldId id="275" r:id="rId8"/>
    <p:sldId id="266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96" y="-9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/>
            </a:r>
            <a:br>
              <a:rPr lang="cs-CZ" dirty="0" smtClean="0">
                <a:solidFill>
                  <a:srgbClr val="FFC000"/>
                </a:solidFill>
              </a:rPr>
            </a:br>
            <a:r>
              <a:rPr lang="cs-CZ" dirty="0" smtClean="0">
                <a:solidFill>
                  <a:srgbClr val="FFC000"/>
                </a:solidFill>
              </a:rPr>
              <a:t>Spolupráce mikroprocesor</a:t>
            </a:r>
            <a:br>
              <a:rPr lang="cs-CZ" dirty="0" smtClean="0">
                <a:solidFill>
                  <a:srgbClr val="FFC000"/>
                </a:solidFill>
              </a:rPr>
            </a:br>
            <a:r>
              <a:rPr lang="cs-CZ" dirty="0" smtClean="0">
                <a:solidFill>
                  <a:srgbClr val="FFC000"/>
                </a:solidFill>
              </a:rPr>
              <a:t> - sběrnice</a:t>
            </a:r>
            <a:endParaRPr lang="cs-CZ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500" dirty="0" smtClean="0">
                <a:solidFill>
                  <a:srgbClr val="66FF66"/>
                </a:solidFill>
              </a:rPr>
              <a:t>Spolupráce mikroprocesor - sběrnice</a:t>
            </a:r>
            <a:endParaRPr lang="cs-CZ" sz="4500" dirty="0">
              <a:solidFill>
                <a:srgbClr val="66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Mikroprocesorč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se sběrnicí neustále spolupracuje a jelikož občas některé zařízení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chcekomunikovat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přímo s mikroprocesorem, tak jsou ve sběrnici umístěny další vodiče pro řízení provozu dat.</a:t>
            </a: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>
                <a:solidFill>
                  <a:srgbClr val="66FF66"/>
                </a:solidFill>
              </a:rPr>
              <a:t>Přerušení - IRQ </a:t>
            </a:r>
            <a:r>
              <a:rPr lang="cs-CZ" dirty="0" smtClean="0">
                <a:solidFill>
                  <a:srgbClr val="66FF66"/>
                </a:solidFill>
              </a:rPr>
              <a:t/>
            </a:r>
            <a:br>
              <a:rPr lang="cs-CZ" dirty="0" smtClean="0">
                <a:solidFill>
                  <a:srgbClr val="66FF66"/>
                </a:solidFill>
              </a:rPr>
            </a:br>
            <a:r>
              <a:rPr lang="fr-FR" dirty="0" smtClean="0">
                <a:solidFill>
                  <a:srgbClr val="66FF66"/>
                </a:solidFill>
              </a:rPr>
              <a:t>(interrupt Request Levels)</a:t>
            </a:r>
            <a:endParaRPr lang="cs-CZ" dirty="0" smtClean="0">
              <a:solidFill>
                <a:srgbClr val="66FF66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Při přerušení je mikroprocesor „vytržen“ z práce a musí se věnovat odesílateli přerušení – buď je to hardwarová komponenta nebo program.</a:t>
            </a:r>
          </a:p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Pokud se stane že přijde více přerušení najednou, tak procesor dle jeho čísla určí které z nich má přednost.</a:t>
            </a:r>
          </a:p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Pokud nově přidané zařízení nepodporuje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PnP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, tak se mu musí IRQ přiřadit ručně.</a:t>
            </a: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>
                <a:solidFill>
                  <a:srgbClr val="66FF66"/>
                </a:solidFill>
              </a:rPr>
              <a:t>Přerušení - IRQ </a:t>
            </a:r>
            <a:r>
              <a:rPr lang="cs-CZ" dirty="0" smtClean="0">
                <a:solidFill>
                  <a:srgbClr val="66FF66"/>
                </a:solidFill>
              </a:rPr>
              <a:t/>
            </a:r>
            <a:br>
              <a:rPr lang="cs-CZ" dirty="0" smtClean="0">
                <a:solidFill>
                  <a:srgbClr val="66FF66"/>
                </a:solidFill>
              </a:rPr>
            </a:br>
            <a:r>
              <a:rPr lang="fr-FR" dirty="0" smtClean="0">
                <a:solidFill>
                  <a:srgbClr val="66FF66"/>
                </a:solidFill>
              </a:rPr>
              <a:t>(interrupt Request Levels)</a:t>
            </a:r>
            <a:endParaRPr lang="cs-CZ" dirty="0" smtClean="0">
              <a:solidFill>
                <a:srgbClr val="66FF66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1643050"/>
            <a:ext cx="3214710" cy="4860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500034" y="2214554"/>
            <a:ext cx="42862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6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 Celkem máme 15 druhů přerušení.</a:t>
            </a:r>
          </a:p>
          <a:p>
            <a:pPr>
              <a:buFont typeface="Arial" pitchFamily="34" charset="0"/>
              <a:buChar char="•"/>
            </a:pPr>
            <a:r>
              <a:rPr lang="cs-CZ" sz="26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Dvě zařízení nesmí používat stejné IRQ.</a:t>
            </a:r>
            <a:endParaRPr lang="cs-CZ" sz="26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endParaRPr lang="cs-CZ" sz="26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sz="26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>
                <a:solidFill>
                  <a:srgbClr val="66FF66"/>
                </a:solidFill>
              </a:rPr>
              <a:t>Přerušení - IRQ </a:t>
            </a:r>
            <a:r>
              <a:rPr lang="cs-CZ" dirty="0" smtClean="0">
                <a:solidFill>
                  <a:srgbClr val="66FF66"/>
                </a:solidFill>
              </a:rPr>
              <a:t/>
            </a:r>
            <a:br>
              <a:rPr lang="cs-CZ" dirty="0" smtClean="0">
                <a:solidFill>
                  <a:srgbClr val="66FF66"/>
                </a:solidFill>
              </a:rPr>
            </a:br>
            <a:endParaRPr lang="cs-CZ" dirty="0" smtClean="0">
              <a:solidFill>
                <a:srgbClr val="66FF66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389120"/>
          </a:xfrm>
        </p:spPr>
        <p:txBody>
          <a:bodyPr>
            <a:normAutofit/>
          </a:bodyPr>
          <a:lstStyle/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928662" y="714356"/>
          <a:ext cx="7072363" cy="591312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1243765"/>
                <a:gridCol w="5828598"/>
              </a:tblGrid>
              <a:tr h="26541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IRQ</a:t>
                      </a:r>
                      <a:endParaRPr lang="cs-CZ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použití</a:t>
                      </a:r>
                      <a:endParaRPr lang="cs-CZ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65411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Systémový časovač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65411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Řadič klávesnice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65411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Propojení s IRQ 8 až 15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65411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Sériový port COM</a:t>
                      </a:r>
                      <a:r>
                        <a:rPr lang="cs-CZ" sz="2200" baseline="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2 a COM4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65411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Sériový port COM1 a COM3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65411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Paralelní port LPT2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65411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Řadič disketové mechaniky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65411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Paralelní port LPT1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65411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Hodiny reálného času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65411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Port PS/2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65411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Matematický koprocesor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65411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Řadič pevného disku IDE1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65411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Řadič pevného disku IDE2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DMA (</a:t>
            </a:r>
            <a:r>
              <a:rPr lang="cs-CZ" dirty="0" err="1" smtClean="0">
                <a:solidFill>
                  <a:srgbClr val="66FF66"/>
                </a:solidFill>
              </a:rPr>
              <a:t>Direct</a:t>
            </a:r>
            <a:r>
              <a:rPr lang="cs-CZ" dirty="0" smtClean="0">
                <a:solidFill>
                  <a:srgbClr val="66FF66"/>
                </a:solidFill>
              </a:rPr>
              <a:t> </a:t>
            </a:r>
            <a:r>
              <a:rPr lang="cs-CZ" dirty="0" err="1" smtClean="0">
                <a:solidFill>
                  <a:srgbClr val="66FF66"/>
                </a:solidFill>
              </a:rPr>
              <a:t>Memory</a:t>
            </a:r>
            <a:r>
              <a:rPr lang="cs-CZ" dirty="0" smtClean="0">
                <a:solidFill>
                  <a:srgbClr val="66FF66"/>
                </a:solidFill>
              </a:rPr>
              <a:t> Access)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389120"/>
          </a:xfrm>
        </p:spPr>
        <p:txBody>
          <a:bodyPr>
            <a:normAutofit/>
          </a:bodyPr>
          <a:lstStyle/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Jedná se o režim práce, kdy jsou data přenášena mezi operační pamětí a periferií bez vědomí mikroprocesoru. </a:t>
            </a:r>
          </a:p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Tento přenos řídí řadič DMA.</a:t>
            </a:r>
          </a:p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Dvě zařízení nesmí používat stejný kanál.</a:t>
            </a: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FF66"/>
                </a:solidFill>
              </a:rPr>
              <a:t>DMA (</a:t>
            </a:r>
            <a:r>
              <a:rPr lang="cs-CZ" dirty="0" err="1" smtClean="0">
                <a:solidFill>
                  <a:srgbClr val="66FF66"/>
                </a:solidFill>
              </a:rPr>
              <a:t>Direct</a:t>
            </a:r>
            <a:r>
              <a:rPr lang="cs-CZ" dirty="0" smtClean="0">
                <a:solidFill>
                  <a:srgbClr val="66FF66"/>
                </a:solidFill>
              </a:rPr>
              <a:t> </a:t>
            </a:r>
            <a:r>
              <a:rPr lang="cs-CZ" dirty="0" err="1" smtClean="0">
                <a:solidFill>
                  <a:srgbClr val="66FF66"/>
                </a:solidFill>
              </a:rPr>
              <a:t>Memory</a:t>
            </a:r>
            <a:r>
              <a:rPr lang="cs-CZ" dirty="0" smtClean="0">
                <a:solidFill>
                  <a:srgbClr val="66FF66"/>
                </a:solidFill>
              </a:rPr>
              <a:t> Access)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500034" y="2285992"/>
          <a:ext cx="8229600" cy="384048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1828784"/>
                <a:gridCol w="640081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Kanál DMA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Použití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Volný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Volný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Řadič disketových jednotek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Řadič pevného disku nebo paralelního portu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Kaskádní propojení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Druhý kanál řadiče</a:t>
                      </a:r>
                      <a:r>
                        <a:rPr lang="cs-CZ" sz="2200" baseline="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 EIDE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Volný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Řadič pevného disku</a:t>
                      </a:r>
                      <a:endParaRPr lang="cs-CZ" sz="2200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Pracovní otázky: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Arial" pitchFamily="34" charset="0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 čemu slouží přerušení IRQ?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 čemu slouží přímí přístup do paměti DMA?</a:t>
            </a:r>
          </a:p>
          <a:p>
            <a:pPr marL="514350" indent="-514350">
              <a:buFont typeface="Wingdings 2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Kolik máme celkem přerušení IRQ?</a:t>
            </a:r>
          </a:p>
          <a:p>
            <a:pPr marL="514350" indent="-514350">
              <a:buFont typeface="Wingdings 2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Mohou dvě zařízení používat stejné IRQ či </a:t>
            </a:r>
            <a:r>
              <a:rPr lang="cs-CZ" sz="24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DMA?</a:t>
            </a:r>
            <a:endParaRPr lang="cs-CZ" sz="24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</a:rPr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72518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HORÁK, Jaroslav.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Hardwaer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: učebnice pro pokročilé. 3. vydání. Brno: CP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Books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, a.s., 2005. ISBN 80-251-0647-0.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</TotalTime>
  <Words>312</Words>
  <Application>Microsoft Office PowerPoint</Application>
  <PresentationFormat>Předvádění na obrazovce (4:3)</PresentationFormat>
  <Paragraphs>72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 Spolupráce mikroprocesor  - sběrnice</vt:lpstr>
      <vt:lpstr>Spolupráce mikroprocesor - sběrnice</vt:lpstr>
      <vt:lpstr>Přerušení - IRQ  (interrupt Request Levels)</vt:lpstr>
      <vt:lpstr>Přerušení - IRQ  (interrupt Request Levels)</vt:lpstr>
      <vt:lpstr>Přerušení - IRQ  </vt:lpstr>
      <vt:lpstr>DMA (Direct Memory Access)</vt:lpstr>
      <vt:lpstr>DMA (Direct Memory Access)</vt:lpstr>
      <vt:lpstr>Pracovní otázky: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Mirek</dc:creator>
  <cp:lastModifiedBy>Mirek</cp:lastModifiedBy>
  <cp:revision>32</cp:revision>
  <dcterms:created xsi:type="dcterms:W3CDTF">2012-08-05T09:02:43Z</dcterms:created>
  <dcterms:modified xsi:type="dcterms:W3CDTF">2012-12-08T18:53:17Z</dcterms:modified>
</cp:coreProperties>
</file>