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56" r:id="rId3"/>
    <p:sldId id="260" r:id="rId4"/>
    <p:sldId id="258" r:id="rId5"/>
    <p:sldId id="262" r:id="rId6"/>
    <p:sldId id="264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3d2" qsCatId="3D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VY_32_INOVACE_15_10 Rodina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  <dgm:t>
        <a:bodyPr/>
        <a:lstStyle/>
        <a:p>
          <a:endParaRPr lang="cs-CZ"/>
        </a:p>
      </dgm:t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  <dgm:t>
        <a:bodyPr/>
        <a:lstStyle/>
        <a:p>
          <a:endParaRPr lang="cs-CZ"/>
        </a:p>
      </dgm:t>
    </dgm:pt>
    <dgm:pt modelId="{056AE7B2-579D-40D1-A57C-4E33BFED76BE}" type="pres">
      <dgm:prSet presAssocID="{A4836DAF-3E6B-4198-A089-B3C0D0384F2B}" presName="circle2" presStyleLbl="node1" presStyleIdx="1" presStyleCnt="5"/>
      <dgm:spPr/>
      <dgm:t>
        <a:bodyPr/>
        <a:lstStyle/>
        <a:p>
          <a:endParaRPr lang="cs-CZ"/>
        </a:p>
      </dgm:t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  <dgm:t>
        <a:bodyPr/>
        <a:lstStyle/>
        <a:p>
          <a:endParaRPr lang="cs-CZ"/>
        </a:p>
      </dgm:t>
    </dgm:pt>
    <dgm:pt modelId="{60CB9877-708D-4C64-AA73-CFD3F3076BC2}" type="pres">
      <dgm:prSet presAssocID="{1D895EAB-76A7-41C6-9C6C-7D303AD4C23C}" presName="circle3" presStyleLbl="node1" presStyleIdx="2" presStyleCnt="5"/>
      <dgm:spPr/>
      <dgm:t>
        <a:bodyPr/>
        <a:lstStyle/>
        <a:p>
          <a:endParaRPr lang="cs-CZ"/>
        </a:p>
      </dgm:t>
    </dgm:pt>
    <dgm:pt modelId="{347D85BD-7382-4413-9298-D06CC996458A}" type="pres">
      <dgm:prSet presAssocID="{1D895EAB-76A7-41C6-9C6C-7D303AD4C23C}" presName="rect3" presStyleLbl="alignAcc1" presStyleIdx="2" presStyleCnt="5" custScaleY="140158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  <dgm:t>
        <a:bodyPr/>
        <a:lstStyle/>
        <a:p>
          <a:endParaRPr lang="cs-CZ"/>
        </a:p>
      </dgm:t>
    </dgm:pt>
    <dgm:pt modelId="{CD515E15-5457-47F2-8109-A2A59D66C930}" type="pres">
      <dgm:prSet presAssocID="{D9242A4C-F33A-42E2-BFA4-EC80805DCD32}" presName="circle4" presStyleLbl="node1" presStyleIdx="3" presStyleCnt="5" custLinFactNeighborX="1438" custLinFactNeighborY="-2023"/>
      <dgm:spPr/>
      <dgm:t>
        <a:bodyPr/>
        <a:lstStyle/>
        <a:p>
          <a:endParaRPr lang="cs-CZ"/>
        </a:p>
      </dgm:t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  <dgm:t>
        <a:bodyPr/>
        <a:lstStyle/>
        <a:p>
          <a:endParaRPr lang="cs-CZ"/>
        </a:p>
      </dgm:t>
    </dgm:pt>
    <dgm:pt modelId="{555607BD-8A1D-4EBB-825A-8C74A1FB0FFC}" type="pres">
      <dgm:prSet presAssocID="{ABD4D77B-BA54-4DFB-A762-4C734220F9AA}" presName="circle5" presStyleLbl="node1" presStyleIdx="4" presStyleCnt="5"/>
      <dgm:spPr/>
      <dgm:t>
        <a:bodyPr/>
        <a:lstStyle/>
        <a:p>
          <a:endParaRPr lang="cs-CZ"/>
        </a:p>
      </dgm:t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-16591"/>
          <a:ext cx="2016223" cy="201622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-16591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-16591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06003"/>
          <a:ext cx="1592816" cy="15928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06003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06003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28599"/>
          <a:ext cx="1169409" cy="116940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393793"/>
          <a:ext cx="6694512" cy="16390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VY_32_INOVACE_15_10 Rodina</a:t>
          </a:r>
          <a:endParaRPr lang="cs-CZ" sz="1200" kern="1200" dirty="0"/>
        </a:p>
      </dsp:txBody>
      <dsp:txXfrm>
        <a:off x="1008111" y="393793"/>
        <a:ext cx="6694512" cy="452143"/>
      </dsp:txXfrm>
    </dsp:sp>
    <dsp:sp modelId="{CD515E15-5457-47F2-8109-A2A59D66C930}">
      <dsp:nvSpPr>
        <dsp:cNvPr id="0" name=""/>
        <dsp:cNvSpPr/>
      </dsp:nvSpPr>
      <dsp:spPr>
        <a:xfrm>
          <a:off x="645837" y="936103"/>
          <a:ext cx="746002" cy="7460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19512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19512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73791"/>
          <a:ext cx="322595" cy="32259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70661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70661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66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465841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152127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4226024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jako doplněk učiva v rámci tématu člověk a jeho svět.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k procvičení učiva Rodina</a:t>
            </a:r>
            <a:endParaRPr lang="cs-CZ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 jako dum do předmětu Prvouka pro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2.ročník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doporučuji prezentovat pomocí dataprojektoru, pracovní listy následně vytisknout a vypracovat.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slova – rodina, nejbližší rodina, širší rodina, členové rodiny- otec, matka, sestra, bratr, teta, strýc, babička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dědeček.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Děti si procvičovaly orientaci v rámci rodiny , naučily se chápat pojmy blízká a širší rodina, vypracovaly si „kartu své rodiny“.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3456384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N</a:t>
            </a:r>
            <a:r>
              <a:rPr lang="cs-CZ" dirty="0" smtClean="0"/>
              <a:t>ejbližší rodina -  to je máma, táta a děti. </a:t>
            </a:r>
          </a:p>
          <a:p>
            <a:r>
              <a:rPr lang="cs-CZ" dirty="0" smtClean="0"/>
              <a:t> Většinou žijí společně.</a:t>
            </a:r>
          </a:p>
          <a:p>
            <a:r>
              <a:rPr lang="cs-CZ" dirty="0" smtClean="0"/>
              <a:t> Každý to štěstí ale nemá, pak je rodina neúplná.</a:t>
            </a:r>
          </a:p>
          <a:p>
            <a:r>
              <a:rPr lang="cs-CZ" dirty="0" smtClean="0"/>
              <a:t>Rodiče se starají o své děti. Víš jak?</a:t>
            </a:r>
          </a:p>
          <a:p>
            <a:r>
              <a:rPr lang="cs-CZ" dirty="0" smtClean="0"/>
              <a:t>Děti mají v rodině také své povinnosti. Jaké?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0848"/>
            <a:ext cx="3913187" cy="3163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3395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517632" cy="5318051"/>
          </a:xfrm>
        </p:spPr>
        <p:txBody>
          <a:bodyPr/>
          <a:lstStyle/>
          <a:p>
            <a:r>
              <a:rPr lang="cs-CZ" dirty="0" smtClean="0"/>
              <a:t>Širší rodina – to jsou i babičky, dědové, tety, strejdové, sestřenice a bratranci.</a:t>
            </a:r>
          </a:p>
          <a:p>
            <a:endParaRPr lang="cs-CZ" dirty="0" smtClean="0"/>
          </a:p>
          <a:p>
            <a:r>
              <a:rPr lang="cs-CZ" dirty="0" smtClean="0"/>
              <a:t>Nevídáme se každý den, ale třeba  když má babička narozeniny, tak se sejdeme.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29807"/>
            <a:ext cx="4392488" cy="2924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0023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3848" y="3429000"/>
            <a:ext cx="620683" cy="369332"/>
          </a:xfrm>
          <a:prstGeom prst="rect">
            <a:avLst/>
          </a:prstGeom>
          <a:solidFill>
            <a:schemeClr val="tx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otec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02549" y="3453665"/>
            <a:ext cx="813043" cy="369332"/>
          </a:xfrm>
          <a:prstGeom prst="rect">
            <a:avLst/>
          </a:prstGeom>
          <a:solidFill>
            <a:schemeClr val="tx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matka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9116" y="3937279"/>
            <a:ext cx="133882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52798" y="3961858"/>
            <a:ext cx="151254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17" name="Srdce 16"/>
          <p:cNvSpPr/>
          <p:nvPr/>
        </p:nvSpPr>
        <p:spPr>
          <a:xfrm>
            <a:off x="4382979" y="3500490"/>
            <a:ext cx="360040" cy="36933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300248" y="4541348"/>
            <a:ext cx="556563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děti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57973" y="5214818"/>
            <a:ext cx="114646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44471" y="5784679"/>
            <a:ext cx="127470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42574" y="5359660"/>
            <a:ext cx="133882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22" name="Šipka dolů 21"/>
          <p:cNvSpPr/>
          <p:nvPr/>
        </p:nvSpPr>
        <p:spPr>
          <a:xfrm rot="3676958">
            <a:off x="2731507" y="4673505"/>
            <a:ext cx="371361" cy="6336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ů 22"/>
          <p:cNvSpPr/>
          <p:nvPr/>
        </p:nvSpPr>
        <p:spPr>
          <a:xfrm>
            <a:off x="4443514" y="5110367"/>
            <a:ext cx="270030" cy="4489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ů 23"/>
          <p:cNvSpPr/>
          <p:nvPr/>
        </p:nvSpPr>
        <p:spPr>
          <a:xfrm rot="18146260">
            <a:off x="5920639" y="4787701"/>
            <a:ext cx="320661" cy="612534"/>
          </a:xfrm>
          <a:prstGeom prst="downArrow">
            <a:avLst>
              <a:gd name="adj1" fmla="val 50000"/>
              <a:gd name="adj2" fmla="val 497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863535" y="1599854"/>
            <a:ext cx="697627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děda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50116" y="1597068"/>
            <a:ext cx="979755" cy="369332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8986" y="2182257"/>
            <a:ext cx="108234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92503" y="2179327"/>
            <a:ext cx="14820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endParaRPr lang="cs-CZ" dirty="0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2123728" y="2551589"/>
            <a:ext cx="916265" cy="86265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5736490" y="1599854"/>
            <a:ext cx="697627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děda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156539" y="1580354"/>
            <a:ext cx="979755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85661" y="2115965"/>
            <a:ext cx="124541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74818" y="2095915"/>
            <a:ext cx="155762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endParaRPr lang="cs-CZ" dirty="0"/>
          </a:p>
        </p:txBody>
      </p:sp>
      <p:cxnSp>
        <p:nvCxnSpPr>
          <p:cNvPr id="39" name="Přímá spojnice se šipkou 38"/>
          <p:cNvCxnSpPr/>
          <p:nvPr/>
        </p:nvCxnSpPr>
        <p:spPr>
          <a:xfrm flipH="1">
            <a:off x="6010298" y="2475964"/>
            <a:ext cx="732276" cy="9144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323528" y="3447946"/>
            <a:ext cx="1390124" cy="36933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eta, strejda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23528" y="3937279"/>
            <a:ext cx="1659429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046863" y="3407424"/>
            <a:ext cx="1454244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eta , strejda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944270" y="3987350"/>
            <a:ext cx="1659429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35223" y="623133"/>
            <a:ext cx="3339376" cy="369332"/>
          </a:xfrm>
          <a:prstGeom prst="rect">
            <a:avLst/>
          </a:prstGeom>
          <a:noFill/>
          <a:ln>
            <a:solidFill>
              <a:srgbClr val="00206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Doplň jména členů své rodiny :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4115" y="6425913"/>
            <a:ext cx="2710999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Můžeš přidat i fotografie!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224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All Users\Dokumenty\Obrázky\Moje rodina - výstup\IMG_34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7945176" cy="530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6512" y="697188"/>
            <a:ext cx="396775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Ukázka vyplněných pracovních listů.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7494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896" y="548680"/>
            <a:ext cx="8229600" cy="990600"/>
          </a:xfrm>
        </p:spPr>
        <p:txBody>
          <a:bodyPr/>
          <a:lstStyle/>
          <a:p>
            <a:r>
              <a:rPr lang="cs-CZ" dirty="0" smtClean="0"/>
              <a:t>Odpověz 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16832"/>
            <a:ext cx="448392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1.Otec tvého táty je tvůj …………………..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9955" y="2806731"/>
            <a:ext cx="3663247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2.Ty jsi babiččin ………….. ……..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1896" y="3748390"/>
            <a:ext cx="3736023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 Ty jsi dědečkova ……………….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757180"/>
            <a:ext cx="385554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4.Setra tvého táty je tvoje 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5733256"/>
            <a:ext cx="3945311" cy="369332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5. Syn tvého strýce je tvůj ………….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6732240" y="1463080"/>
            <a:ext cx="1152128" cy="612648"/>
          </a:xfrm>
          <a:prstGeom prst="wedgeEllipse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děda</a:t>
            </a:r>
            <a:endParaRPr lang="cs-CZ" dirty="0"/>
          </a:p>
        </p:txBody>
      </p:sp>
      <p:sp>
        <p:nvSpPr>
          <p:cNvPr id="13" name="7cípá hvězda 12"/>
          <p:cNvSpPr/>
          <p:nvPr/>
        </p:nvSpPr>
        <p:spPr>
          <a:xfrm>
            <a:off x="7189440" y="3488417"/>
            <a:ext cx="1389856" cy="756993"/>
          </a:xfrm>
          <a:prstGeom prst="star7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vnuk</a:t>
            </a:r>
            <a:endParaRPr lang="cs-CZ" dirty="0"/>
          </a:p>
        </p:txBody>
      </p:sp>
      <p:sp>
        <p:nvSpPr>
          <p:cNvPr id="14" name="Obláček 13"/>
          <p:cNvSpPr/>
          <p:nvPr/>
        </p:nvSpPr>
        <p:spPr>
          <a:xfrm>
            <a:off x="5167488" y="2520567"/>
            <a:ext cx="2021951" cy="941659"/>
          </a:xfrm>
          <a:prstGeom prst="cloud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bratranec</a:t>
            </a:r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3445739" y="54868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7189440" y="5216963"/>
            <a:ext cx="1391089" cy="1032586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vnučka</a:t>
            </a:r>
            <a:endParaRPr lang="cs-CZ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5741080" y="4563249"/>
            <a:ext cx="1207184" cy="653714"/>
          </a:xfrm>
          <a:prstGeom prst="wedgeRoundRect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78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/>
              <a:t>DYACHYSHYN, </a:t>
            </a:r>
            <a:r>
              <a:rPr lang="cs-CZ" sz="1200" dirty="0" err="1"/>
              <a:t>Yuriy</a:t>
            </a:r>
            <a:r>
              <a:rPr lang="cs-CZ" sz="1200" dirty="0"/>
              <a:t>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8.11.2012]. Dostupný na WWW: :</a:t>
            </a:r>
            <a:r>
              <a:rPr lang="cs-CZ" sz="1200" dirty="0" smtClean="0"/>
              <a:t>Andriy_Sadovyy_with_family.jpg</a:t>
            </a:r>
            <a:endParaRPr lang="cs-CZ" sz="1200" dirty="0"/>
          </a:p>
          <a:p>
            <a:r>
              <a:rPr lang="cs-CZ" sz="1200" dirty="0"/>
              <a:t>OJEDAMD.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8.11.2012]. Dostupný na WWW: :</a:t>
            </a:r>
            <a:r>
              <a:rPr lang="cs-CZ" sz="1200" dirty="0" smtClean="0"/>
              <a:t>FamiliaOjeda.JPG</a:t>
            </a:r>
          </a:p>
          <a:p>
            <a:r>
              <a:rPr lang="cs-CZ" sz="1200" dirty="0" smtClean="0"/>
              <a:t>Text </a:t>
            </a:r>
            <a:r>
              <a:rPr lang="cs-CZ" sz="1200" dirty="0" smtClean="0"/>
              <a:t>autor</a:t>
            </a:r>
          </a:p>
          <a:p>
            <a:r>
              <a:rPr lang="cs-CZ" sz="1200" dirty="0" smtClean="0"/>
              <a:t>Foto pracovních listů – archiv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630353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388</TotalTime>
  <Words>373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ANOTACE</vt:lpstr>
      <vt:lpstr>RODINA</vt:lpstr>
      <vt:lpstr>Prezentace aplikace PowerPoint</vt:lpstr>
      <vt:lpstr>Prezentace aplikace PowerPoint</vt:lpstr>
      <vt:lpstr>Prezentace aplikace PowerPoint</vt:lpstr>
      <vt:lpstr>Odpověz :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57</cp:revision>
  <cp:lastPrinted>2012-11-13T18:58:52Z</cp:lastPrinted>
  <dcterms:created xsi:type="dcterms:W3CDTF">2012-09-19T14:10:04Z</dcterms:created>
  <dcterms:modified xsi:type="dcterms:W3CDTF">2012-12-04T15:17:26Z</dcterms:modified>
</cp:coreProperties>
</file>